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 id="2147483696" r:id="rId3"/>
    <p:sldMasterId id="2147483708" r:id="rId4"/>
  </p:sldMasterIdLst>
  <p:notesMasterIdLst>
    <p:notesMasterId r:id="rId131"/>
  </p:notesMasterIdLst>
  <p:handoutMasterIdLst>
    <p:handoutMasterId r:id="rId132"/>
  </p:handoutMasterIdLst>
  <p:sldIdLst>
    <p:sldId id="258" r:id="rId5"/>
    <p:sldId id="259" r:id="rId6"/>
    <p:sldId id="260" r:id="rId7"/>
    <p:sldId id="342" r:id="rId8"/>
    <p:sldId id="343" r:id="rId9"/>
    <p:sldId id="344" r:id="rId10"/>
    <p:sldId id="345" r:id="rId11"/>
    <p:sldId id="346" r:id="rId12"/>
    <p:sldId id="261" r:id="rId13"/>
    <p:sldId id="263" r:id="rId14"/>
    <p:sldId id="264" r:id="rId15"/>
    <p:sldId id="464" r:id="rId16"/>
    <p:sldId id="465" r:id="rId17"/>
    <p:sldId id="267" r:id="rId18"/>
    <p:sldId id="268" r:id="rId19"/>
    <p:sldId id="466" r:id="rId20"/>
    <p:sldId id="904" r:id="rId21"/>
    <p:sldId id="949" r:id="rId22"/>
    <p:sldId id="935" r:id="rId23"/>
    <p:sldId id="275" r:id="rId24"/>
    <p:sldId id="279" r:id="rId25"/>
    <p:sldId id="285" r:id="rId26"/>
    <p:sldId id="349" r:id="rId27"/>
    <p:sldId id="365" r:id="rId28"/>
    <p:sldId id="366" r:id="rId29"/>
    <p:sldId id="367" r:id="rId30"/>
    <p:sldId id="368" r:id="rId31"/>
    <p:sldId id="369" r:id="rId32"/>
    <p:sldId id="356" r:id="rId33"/>
    <p:sldId id="459" r:id="rId34"/>
    <p:sldId id="460" r:id="rId35"/>
    <p:sldId id="462" r:id="rId36"/>
    <p:sldId id="357" r:id="rId37"/>
    <p:sldId id="378" r:id="rId38"/>
    <p:sldId id="379" r:id="rId39"/>
    <p:sldId id="380" r:id="rId40"/>
    <p:sldId id="381" r:id="rId41"/>
    <p:sldId id="383" r:id="rId42"/>
    <p:sldId id="384" r:id="rId43"/>
    <p:sldId id="385" r:id="rId44"/>
    <p:sldId id="386" r:id="rId45"/>
    <p:sldId id="387" r:id="rId46"/>
    <p:sldId id="388" r:id="rId47"/>
    <p:sldId id="389" r:id="rId48"/>
    <p:sldId id="390" r:id="rId49"/>
    <p:sldId id="391" r:id="rId50"/>
    <p:sldId id="392" r:id="rId51"/>
    <p:sldId id="393" r:id="rId52"/>
    <p:sldId id="394" r:id="rId53"/>
    <p:sldId id="395" r:id="rId54"/>
    <p:sldId id="396" r:id="rId55"/>
    <p:sldId id="397" r:id="rId56"/>
    <p:sldId id="358" r:id="rId57"/>
    <p:sldId id="399" r:id="rId58"/>
    <p:sldId id="400" r:id="rId59"/>
    <p:sldId id="401" r:id="rId60"/>
    <p:sldId id="402" r:id="rId61"/>
    <p:sldId id="403" r:id="rId62"/>
    <p:sldId id="404" r:id="rId63"/>
    <p:sldId id="405" r:id="rId64"/>
    <p:sldId id="359" r:id="rId65"/>
    <p:sldId id="407" r:id="rId66"/>
    <p:sldId id="408" r:id="rId67"/>
    <p:sldId id="409" r:id="rId68"/>
    <p:sldId id="410" r:id="rId69"/>
    <p:sldId id="411" r:id="rId70"/>
    <p:sldId id="412" r:id="rId71"/>
    <p:sldId id="421" r:id="rId72"/>
    <p:sldId id="420" r:id="rId73"/>
    <p:sldId id="360" r:id="rId74"/>
    <p:sldId id="422" r:id="rId75"/>
    <p:sldId id="423" r:id="rId76"/>
    <p:sldId id="424" r:id="rId77"/>
    <p:sldId id="425" r:id="rId78"/>
    <p:sldId id="426" r:id="rId79"/>
    <p:sldId id="427" r:id="rId80"/>
    <p:sldId id="428" r:id="rId81"/>
    <p:sldId id="429" r:id="rId82"/>
    <p:sldId id="430" r:id="rId83"/>
    <p:sldId id="431" r:id="rId84"/>
    <p:sldId id="361" r:id="rId85"/>
    <p:sldId id="433" r:id="rId86"/>
    <p:sldId id="434" r:id="rId87"/>
    <p:sldId id="435" r:id="rId88"/>
    <p:sldId id="436" r:id="rId89"/>
    <p:sldId id="437" r:id="rId90"/>
    <p:sldId id="438" r:id="rId91"/>
    <p:sldId id="439" r:id="rId92"/>
    <p:sldId id="440" r:id="rId93"/>
    <p:sldId id="441" r:id="rId94"/>
    <p:sldId id="442" r:id="rId95"/>
    <p:sldId id="362" r:id="rId96"/>
    <p:sldId id="444" r:id="rId97"/>
    <p:sldId id="445" r:id="rId98"/>
    <p:sldId id="446" r:id="rId99"/>
    <p:sldId id="447" r:id="rId100"/>
    <p:sldId id="448" r:id="rId101"/>
    <p:sldId id="449" r:id="rId102"/>
    <p:sldId id="450" r:id="rId103"/>
    <p:sldId id="451" r:id="rId104"/>
    <p:sldId id="452" r:id="rId105"/>
    <p:sldId id="453" r:id="rId106"/>
    <p:sldId id="454" r:id="rId107"/>
    <p:sldId id="455" r:id="rId108"/>
    <p:sldId id="456" r:id="rId109"/>
    <p:sldId id="457" r:id="rId110"/>
    <p:sldId id="363" r:id="rId111"/>
    <p:sldId id="371" r:id="rId112"/>
    <p:sldId id="372" r:id="rId113"/>
    <p:sldId id="373" r:id="rId114"/>
    <p:sldId id="374" r:id="rId115"/>
    <p:sldId id="375" r:id="rId116"/>
    <p:sldId id="376" r:id="rId117"/>
    <p:sldId id="289" r:id="rId118"/>
    <p:sldId id="290" r:id="rId119"/>
    <p:sldId id="326" r:id="rId120"/>
    <p:sldId id="327" r:id="rId121"/>
    <p:sldId id="294" r:id="rId122"/>
    <p:sldId id="291" r:id="rId123"/>
    <p:sldId id="910" r:id="rId124"/>
    <p:sldId id="328" r:id="rId125"/>
    <p:sldId id="301" r:id="rId126"/>
    <p:sldId id="918" r:id="rId127"/>
    <p:sldId id="303" r:id="rId128"/>
    <p:sldId id="304" r:id="rId129"/>
    <p:sldId id="347" r:id="rId130"/>
  </p:sldIdLst>
  <p:sldSz cx="9144000" cy="5143500" type="screen16x9"/>
  <p:notesSz cx="6858000" cy="9144000"/>
  <p:defaultTex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BD"/>
    <a:srgbClr val="FFFFFF"/>
    <a:srgbClr val="9F0000"/>
    <a:srgbClr val="B90000"/>
    <a:srgbClr val="E00000"/>
    <a:srgbClr val="403000"/>
    <a:srgbClr val="003E1C"/>
    <a:srgbClr val="005225"/>
    <a:srgbClr val="B2510E"/>
    <a:srgbClr val="0A0D1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321" autoAdjust="0"/>
    <p:restoredTop sz="94398" autoAdjust="0"/>
  </p:normalViewPr>
  <p:slideViewPr>
    <p:cSldViewPr snapToGrid="0" snapToObjects="1">
      <p:cViewPr varScale="1">
        <p:scale>
          <a:sx n="90" d="100"/>
          <a:sy n="90" d="100"/>
        </p:scale>
        <p:origin x="378" y="66"/>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3292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handoutMaster" Target="handoutMasters/handout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4" y="0"/>
            <a:ext cx="2971800" cy="458788"/>
          </a:xfrm>
          <a:prstGeom prst="rect">
            <a:avLst/>
          </a:prstGeom>
        </p:spPr>
        <p:txBody>
          <a:bodyPr vert="horz" lIns="91440" tIns="45720" rIns="91440" bIns="45720" rtlCol="0"/>
          <a:lstStyle>
            <a:lvl1pPr algn="r">
              <a:defRPr sz="1200"/>
            </a:lvl1pPr>
          </a:lstStyle>
          <a:p>
            <a:fld id="{BB1F8176-903F-4252-85BF-2ED86907C97D}" type="datetimeFigureOut">
              <a:rPr lang="en-US" smtClean="0"/>
              <a:t>11/1/2018</a:t>
            </a:fld>
            <a:endParaRPr lang="en-US"/>
          </a:p>
        </p:txBody>
      </p:sp>
      <p:sp>
        <p:nvSpPr>
          <p:cNvPr id="4" name="Footer Placeholder 3"/>
          <p:cNvSpPr>
            <a:spLocks noGrp="1"/>
          </p:cNvSpPr>
          <p:nvPr>
            <p:ph type="ftr" sz="quarter" idx="2"/>
          </p:nvPr>
        </p:nvSpPr>
        <p:spPr>
          <a:xfrm>
            <a:off x="1" y="8685214"/>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4" y="8685214"/>
            <a:ext cx="2971800" cy="458787"/>
          </a:xfrm>
          <a:prstGeom prst="rect">
            <a:avLst/>
          </a:prstGeom>
        </p:spPr>
        <p:txBody>
          <a:bodyPr vert="horz" lIns="91440" tIns="45720" rIns="91440" bIns="45720" rtlCol="0" anchor="b"/>
          <a:lstStyle>
            <a:lvl1pPr algn="r">
              <a:defRPr sz="1200"/>
            </a:lvl1pPr>
          </a:lstStyle>
          <a:p>
            <a:fld id="{FAC9E0A3-F931-4AE6-8D42-66705583771F}" type="slidenum">
              <a:rPr lang="en-US" smtClean="0"/>
              <a:t>‹#›</a:t>
            </a:fld>
            <a:endParaRPr lang="en-US"/>
          </a:p>
        </p:txBody>
      </p:sp>
    </p:spTree>
    <p:extLst>
      <p:ext uri="{BB962C8B-B14F-4D97-AF65-F5344CB8AC3E}">
        <p14:creationId xmlns:p14="http://schemas.microsoft.com/office/powerpoint/2010/main" val="964953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4" y="1"/>
            <a:ext cx="2971800" cy="457200"/>
          </a:xfrm>
          <a:prstGeom prst="rect">
            <a:avLst/>
          </a:prstGeom>
        </p:spPr>
        <p:txBody>
          <a:bodyPr vert="horz" lIns="91440" tIns="45720" rIns="91440" bIns="45720" rtlCol="0"/>
          <a:lstStyle>
            <a:lvl1pPr algn="r">
              <a:defRPr sz="1200"/>
            </a:lvl1pPr>
          </a:lstStyle>
          <a:p>
            <a:fld id="{A1CD9006-5BB3-AC4D-969D-B11308764231}" type="datetimeFigureOut">
              <a:rPr lang="en-US" smtClean="0"/>
              <a:t>11/1/2018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3"/>
            <a:ext cx="2971800" cy="457200"/>
          </a:xfrm>
          <a:prstGeom prst="rect">
            <a:avLst/>
          </a:prstGeom>
        </p:spPr>
        <p:txBody>
          <a:bodyPr vert="horz" lIns="91440" tIns="45720" rIns="91440" bIns="45720" rtlCol="0" anchor="b"/>
          <a:lstStyle>
            <a:lvl1pPr algn="r">
              <a:defRPr sz="1200"/>
            </a:lvl1pPr>
          </a:lstStyle>
          <a:p>
            <a:fld id="{079EFA50-432A-5B47-9164-EA25356F6FE0}" type="slidenum">
              <a:rPr lang="en-US" smtClean="0"/>
              <a:t>‹#›</a:t>
            </a:fld>
            <a:endParaRPr lang="en-US"/>
          </a:p>
        </p:txBody>
      </p:sp>
    </p:spTree>
    <p:extLst>
      <p:ext uri="{BB962C8B-B14F-4D97-AF65-F5344CB8AC3E}">
        <p14:creationId xmlns:p14="http://schemas.microsoft.com/office/powerpoint/2010/main" val="3184269648"/>
      </p:ext>
    </p:extLst>
  </p:cSld>
  <p:clrMap bg1="lt1" tx1="dk1" bg2="lt2" tx2="dk2" accent1="accent1" accent2="accent2" accent3="accent3" accent4="accent4" accent5="accent5" accent6="accent6" hlink="hlink" folHlink="folHlink"/>
  <p:notesStyle>
    <a:lvl1pPr marL="0" algn="l" defTabSz="457189" rtl="0" eaLnBrk="1" latinLnBrk="0" hangingPunct="1">
      <a:defRPr sz="1200" kern="1200">
        <a:solidFill>
          <a:schemeClr val="tx1"/>
        </a:solidFill>
        <a:latin typeface="+mn-lt"/>
        <a:ea typeface="+mn-ea"/>
        <a:cs typeface="+mn-cs"/>
      </a:defRPr>
    </a:lvl1pPr>
    <a:lvl2pPr marL="457189" algn="l" defTabSz="457189" rtl="0" eaLnBrk="1" latinLnBrk="0" hangingPunct="1">
      <a:defRPr sz="1200" kern="1200">
        <a:solidFill>
          <a:schemeClr val="tx1"/>
        </a:solidFill>
        <a:latin typeface="+mn-lt"/>
        <a:ea typeface="+mn-ea"/>
        <a:cs typeface="+mn-cs"/>
      </a:defRPr>
    </a:lvl2pPr>
    <a:lvl3pPr marL="914378" algn="l" defTabSz="457189" rtl="0" eaLnBrk="1" latinLnBrk="0" hangingPunct="1">
      <a:defRPr sz="1200" kern="1200">
        <a:solidFill>
          <a:schemeClr val="tx1"/>
        </a:solidFill>
        <a:latin typeface="+mn-lt"/>
        <a:ea typeface="+mn-ea"/>
        <a:cs typeface="+mn-cs"/>
      </a:defRPr>
    </a:lvl3pPr>
    <a:lvl4pPr marL="1371566" algn="l" defTabSz="457189" rtl="0" eaLnBrk="1" latinLnBrk="0" hangingPunct="1">
      <a:defRPr sz="1200" kern="1200">
        <a:solidFill>
          <a:schemeClr val="tx1"/>
        </a:solidFill>
        <a:latin typeface="+mn-lt"/>
        <a:ea typeface="+mn-ea"/>
        <a:cs typeface="+mn-cs"/>
      </a:defRPr>
    </a:lvl4pPr>
    <a:lvl5pPr marL="1828754" algn="l" defTabSz="457189" rtl="0" eaLnBrk="1" latinLnBrk="0" hangingPunct="1">
      <a:defRPr sz="1200" kern="1200">
        <a:solidFill>
          <a:schemeClr val="tx1"/>
        </a:solidFill>
        <a:latin typeface="+mn-lt"/>
        <a:ea typeface="+mn-ea"/>
        <a:cs typeface="+mn-cs"/>
      </a:defRPr>
    </a:lvl5pPr>
    <a:lvl6pPr marL="2285943" algn="l" defTabSz="457189" rtl="0" eaLnBrk="1" latinLnBrk="0" hangingPunct="1">
      <a:defRPr sz="1200" kern="1200">
        <a:solidFill>
          <a:schemeClr val="tx1"/>
        </a:solidFill>
        <a:latin typeface="+mn-lt"/>
        <a:ea typeface="+mn-ea"/>
        <a:cs typeface="+mn-cs"/>
      </a:defRPr>
    </a:lvl6pPr>
    <a:lvl7pPr marL="2743132" algn="l" defTabSz="457189" rtl="0" eaLnBrk="1" latinLnBrk="0" hangingPunct="1">
      <a:defRPr sz="1200" kern="1200">
        <a:solidFill>
          <a:schemeClr val="tx1"/>
        </a:solidFill>
        <a:latin typeface="+mn-lt"/>
        <a:ea typeface="+mn-ea"/>
        <a:cs typeface="+mn-cs"/>
      </a:defRPr>
    </a:lvl7pPr>
    <a:lvl8pPr marL="3200320" algn="l" defTabSz="457189" rtl="0" eaLnBrk="1" latinLnBrk="0" hangingPunct="1">
      <a:defRPr sz="1200" kern="1200">
        <a:solidFill>
          <a:schemeClr val="tx1"/>
        </a:solidFill>
        <a:latin typeface="+mn-lt"/>
        <a:ea typeface="+mn-ea"/>
        <a:cs typeface="+mn-cs"/>
      </a:defRPr>
    </a:lvl8pPr>
    <a:lvl9pPr marL="3657509" algn="l" defTabSz="4571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tablebuilder.singstat.gov.sg/publicfacing/createSpec%0d%0c%0dialTable.action?refId=6745"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tablebuilder.singstat.gov.sg/publicfacing/createSpecialTable.action?refId=15452"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tablebuilder.singstat.gov.sg/publicfacing/createSpecialTable.action?refId=674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 NOTES:</a:t>
            </a:r>
            <a:br>
              <a:rPr lang="en-US" b="1" dirty="0"/>
            </a:br>
            <a:r>
              <a:rPr lang="en-US" dirty="0"/>
              <a:t>Like with a franchise, we have a proven system for success.  You don’t need to go through trial and error to make this work.  All you have to do is understand the concepts and implement the system.</a:t>
            </a:r>
            <a:r>
              <a:rPr lang="en-US" baseline="0" dirty="0"/>
              <a:t>  </a:t>
            </a:r>
          </a:p>
          <a:p>
            <a:endParaRPr lang="en-US" baseline="0" dirty="0"/>
          </a:p>
        </p:txBody>
      </p:sp>
      <p:sp>
        <p:nvSpPr>
          <p:cNvPr id="4" name="Slide Number Placeholder 3"/>
          <p:cNvSpPr>
            <a:spLocks noGrp="1"/>
          </p:cNvSpPr>
          <p:nvPr>
            <p:ph type="sldNum" sz="quarter" idx="10"/>
          </p:nvPr>
        </p:nvSpPr>
        <p:spPr/>
        <p:txBody>
          <a:bodyPr/>
          <a:lstStyle/>
          <a:p>
            <a:fld id="{079EFA50-432A-5B47-9164-EA25356F6FE0}" type="slidenum">
              <a:rPr lang="en-US" smtClean="0"/>
              <a:t>1</a:t>
            </a:fld>
            <a:endParaRPr lang="en-US"/>
          </a:p>
        </p:txBody>
      </p:sp>
    </p:spTree>
    <p:extLst>
      <p:ext uri="{BB962C8B-B14F-4D97-AF65-F5344CB8AC3E}">
        <p14:creationId xmlns:p14="http://schemas.microsoft.com/office/powerpoint/2010/main" val="3093408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pPr marL="171450" indent="-171450">
              <a:buFont typeface="Arial"/>
              <a:buChar char="•"/>
            </a:pPr>
            <a:r>
              <a:rPr lang="en-US" baseline="0" dirty="0"/>
              <a:t>Again, we are hitting this point!  You are not funding this Shopping Annuity with discretionary income, but with money you are already spending.  </a:t>
            </a:r>
          </a:p>
          <a:p>
            <a:pPr marL="171450" indent="-171450">
              <a:buFont typeface="Arial"/>
              <a:buChar char="•"/>
            </a:pPr>
            <a:r>
              <a:rPr lang="en-US" baseline="0" dirty="0"/>
              <a:t>Everybody spends money to live.  You can either find a way to make that money work for you or you can continue to do what you’re doing and everything stays the same.</a:t>
            </a:r>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t>15</a:t>
            </a:fld>
            <a:endParaRPr lang="en-US"/>
          </a:p>
        </p:txBody>
      </p:sp>
    </p:spTree>
    <p:extLst>
      <p:ext uri="{BB962C8B-B14F-4D97-AF65-F5344CB8AC3E}">
        <p14:creationId xmlns:p14="http://schemas.microsoft.com/office/powerpoint/2010/main" val="1474701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r>
              <a:rPr lang="en-US" baseline="0" dirty="0"/>
              <a:t>We’ve been saying that people are spending the money.  All they need to do is convert it.  </a:t>
            </a:r>
          </a:p>
          <a:p>
            <a:r>
              <a:rPr lang="en-US" baseline="0" dirty="0"/>
              <a:t>Now we are going to introduce statistical evidence which proves the point that the money IS being spent.  One of the biggest mental/ thinking hurdles we need to overcome when presenting this is the idea that the </a:t>
            </a:r>
            <a:r>
              <a:rPr lang="en-US" u="sng" baseline="0" dirty="0"/>
              <a:t>money is being spent.  </a:t>
            </a:r>
            <a:r>
              <a:rPr lang="en-US" baseline="0" dirty="0"/>
              <a:t>Many people make their money and spend all (or almost all of it) yet still have a knee-jerk reaction and think they couldn’t find the dollars from their current spending to transfer over.  The purpose of this upcoming section is to eliminate those concerns by showing hard data.</a:t>
            </a:r>
          </a:p>
          <a:p>
            <a:endParaRPr lang="en-US" baseline="0" dirty="0"/>
          </a:p>
          <a:p>
            <a:r>
              <a:rPr lang="en-US" baseline="0" dirty="0"/>
              <a:t>Don’t forget to note:</a:t>
            </a:r>
          </a:p>
          <a:p>
            <a:pPr marL="171450" indent="-171450">
              <a:buFont typeface="Arial"/>
              <a:buChar char="•"/>
            </a:pPr>
            <a:r>
              <a:rPr lang="en-US" baseline="0" dirty="0"/>
              <a:t>These stats are not UnFranchise Stats.  </a:t>
            </a:r>
          </a:p>
          <a:p>
            <a:pPr marL="171450" indent="-171450">
              <a:buFont typeface="Arial"/>
              <a:buChar char="•"/>
            </a:pPr>
            <a:endParaRPr lang="en-US" baseline="0" dirty="0"/>
          </a:p>
          <a:p>
            <a:pPr marL="0" indent="0">
              <a:buFont typeface="Arial"/>
              <a:buNone/>
            </a:pPr>
            <a:r>
              <a:rPr lang="en-US" baseline="0" dirty="0"/>
              <a:t>Sources:</a:t>
            </a:r>
          </a:p>
          <a:p>
            <a:pPr marL="285750" indent="-285750">
              <a:buFont typeface="Arial" panose="020B0604020202020204" pitchFamily="34" charset="0"/>
              <a:buChar char="•"/>
            </a:pPr>
            <a:r>
              <a:rPr lang="en-SG" sz="1600" b="0" i="0" kern="1200" dirty="0">
                <a:solidFill>
                  <a:schemeClr val="tx1"/>
                </a:solidFill>
                <a:effectLst/>
                <a:latin typeface="Montserrat Light" pitchFamily="2" charset="77"/>
                <a:ea typeface="+mn-ea"/>
                <a:cs typeface="+mn-cs"/>
              </a:rPr>
              <a:t>Average and Median Monthly Household Income </a:t>
            </a:r>
          </a:p>
          <a:p>
            <a:pPr marL="0" lvl="0" indent="0">
              <a:buFont typeface="Arial" panose="020B0604020202020204" pitchFamily="34" charset="0"/>
              <a:buNone/>
            </a:pPr>
            <a:r>
              <a:rPr lang="en-SG" sz="1600" b="0" i="0" kern="1200" dirty="0">
                <a:solidFill>
                  <a:schemeClr val="tx1"/>
                </a:solidFill>
                <a:effectLst/>
                <a:latin typeface="Montserrat Light" pitchFamily="2" charset="77"/>
                <a:ea typeface="+mn-ea"/>
                <a:cs typeface="+mn-cs"/>
              </a:rPr>
              <a:t>        https://www.singstat.gov.sg/-/media/files/publications/households/hes1213.pdf </a:t>
            </a:r>
          </a:p>
          <a:p>
            <a:pPr marL="285750" indent="-285750">
              <a:buFont typeface="Arial" panose="020B0604020202020204" pitchFamily="34" charset="0"/>
              <a:buChar char="•"/>
            </a:pPr>
            <a:r>
              <a:rPr lang="en-SG" sz="1600" b="0" i="0" kern="1200" dirty="0">
                <a:solidFill>
                  <a:schemeClr val="tx1"/>
                </a:solidFill>
                <a:effectLst/>
                <a:latin typeface="Montserrat Light" pitchFamily="2" charset="77"/>
                <a:ea typeface="+mn-ea"/>
                <a:cs typeface="+mn-cs"/>
              </a:rPr>
              <a:t>Average Monthly Household Expenditure by Type of Goods and Services (Detailed) and Income Quintile </a:t>
            </a:r>
            <a:r>
              <a:rPr lang="en-SG" sz="1600" b="0" i="0" kern="1200" baseline="30000" dirty="0">
                <a:solidFill>
                  <a:schemeClr val="tx1"/>
                </a:solidFill>
                <a:effectLst/>
                <a:latin typeface="Montserrat Light" pitchFamily="2" charset="77"/>
                <a:ea typeface="+mn-ea"/>
                <a:cs typeface="+mn-cs"/>
              </a:rPr>
              <a:t>1/</a:t>
            </a:r>
            <a:r>
              <a:rPr lang="en-SG" sz="1600" b="0" i="0" kern="1200" dirty="0">
                <a:solidFill>
                  <a:schemeClr val="tx1"/>
                </a:solidFill>
                <a:effectLst/>
                <a:latin typeface="Montserrat Light" pitchFamily="2" charset="77"/>
                <a:ea typeface="+mn-ea"/>
                <a:cs typeface="+mn-cs"/>
              </a:rPr>
              <a:t> 2012 / 13 </a:t>
            </a:r>
            <a:r>
              <a:rPr lang="en-SG" sz="1600" b="0" i="0" u="sng" kern="1200" dirty="0">
                <a:solidFill>
                  <a:schemeClr val="tx1"/>
                </a:solidFill>
                <a:effectLst/>
                <a:latin typeface="Montserrat Light" pitchFamily="2" charset="77"/>
                <a:ea typeface="+mn-ea"/>
                <a:cs typeface="+mn-cs"/>
                <a:hlinkClick r:id="rId3"/>
              </a:rPr>
              <a:t>http://www.tablebuilder.singstat.gov.sg/publicfacing/createSpecialTable.action?refId=6745</a:t>
            </a:r>
            <a:endParaRPr lang="en-SG" sz="1600" b="0" i="0" u="sng" kern="1200" dirty="0">
              <a:solidFill>
                <a:schemeClr val="tx1"/>
              </a:solidFill>
              <a:effectLst/>
              <a:latin typeface="Montserrat Light" pitchFamily="2" charset="77"/>
              <a:ea typeface="+mn-ea"/>
              <a:cs typeface="+mn-cs"/>
            </a:endParaRPr>
          </a:p>
          <a:p>
            <a:pPr marL="285750" marR="0" lvl="0" indent="-285750" algn="l" defTabSz="60947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600" b="0" i="0" kern="1200" dirty="0">
                <a:solidFill>
                  <a:schemeClr val="tx1"/>
                </a:solidFill>
                <a:effectLst/>
                <a:latin typeface="Montserrat Light" pitchFamily="2" charset="77"/>
                <a:ea typeface="+mn-ea"/>
                <a:cs typeface="+mn-cs"/>
              </a:rPr>
              <a:t>Average number in consumer unit ( households in Singapore 1,289,900) </a:t>
            </a:r>
            <a:r>
              <a:rPr lang="en-SG" sz="1600" b="0" i="0" u="sng" kern="1200" dirty="0">
                <a:solidFill>
                  <a:schemeClr val="tx1"/>
                </a:solidFill>
                <a:effectLst/>
                <a:latin typeface="Montserrat Light" pitchFamily="2" charset="77"/>
                <a:ea typeface="+mn-ea"/>
                <a:cs typeface="+mn-cs"/>
                <a:hlinkClick r:id="rId4"/>
              </a:rPr>
              <a:t>http://www.tablebuilder.singstat.gov.sg/publicfacing/createSpecialTable.action?refId=15452</a:t>
            </a:r>
            <a:endParaRPr lang="en-SG" sz="1600" b="0" i="0" kern="1200" dirty="0">
              <a:solidFill>
                <a:schemeClr val="tx1"/>
              </a:solidFill>
              <a:effectLst/>
              <a:latin typeface="Montserrat Light" pitchFamily="2" charset="77"/>
              <a:ea typeface="+mn-ea"/>
              <a:cs typeface="+mn-cs"/>
            </a:endParaRPr>
          </a:p>
          <a:p>
            <a:pPr marL="285750" indent="-285750">
              <a:buFont typeface="Arial" panose="020B0604020202020204" pitchFamily="34" charset="0"/>
              <a:buChar char="•"/>
            </a:pPr>
            <a:endParaRPr lang="en-SG" sz="1600" b="0" i="0" kern="1200" dirty="0">
              <a:solidFill>
                <a:schemeClr val="tx1"/>
              </a:solidFill>
              <a:effectLst/>
              <a:latin typeface="Montserrat Light" pitchFamily="2" charset="77"/>
              <a:ea typeface="+mn-ea"/>
              <a:cs typeface="+mn-cs"/>
            </a:endParaRPr>
          </a:p>
          <a:p>
            <a:pPr marL="285750" indent="-285750">
              <a:buFont typeface="Arial" panose="020B0604020202020204" pitchFamily="34" charset="0"/>
              <a:buChar char="•"/>
            </a:pPr>
            <a:endParaRPr lang="en-SG" sz="1600" b="0" i="0" kern="1200" dirty="0">
              <a:solidFill>
                <a:schemeClr val="tx1"/>
              </a:solidFill>
              <a:effectLst/>
              <a:latin typeface="Montserrat Light" pitchFamily="2" charset="77"/>
              <a:ea typeface="+mn-ea"/>
              <a:cs typeface="+mn-cs"/>
            </a:endParaRPr>
          </a:p>
          <a:p>
            <a:pPr marL="285750" indent="-2857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609479" rtl="0" eaLnBrk="1" fontAlgn="auto" latinLnBrk="0" hangingPunct="1">
              <a:lnSpc>
                <a:spcPct val="100000"/>
              </a:lnSpc>
              <a:spcBef>
                <a:spcPts val="0"/>
              </a:spcBef>
              <a:spcAft>
                <a:spcPts val="0"/>
              </a:spcAft>
              <a:buClrTx/>
              <a:buSzTx/>
              <a:buFontTx/>
              <a:buNone/>
              <a:tabLst/>
              <a:defRPr/>
            </a:pPr>
            <a:fld id="{079EFA50-432A-5B47-9164-EA25356F6FE0}" type="slidenum">
              <a:rPr kumimoji="0" lang="en-US" sz="1200" b="0" i="0" u="none" strike="noStrike" kern="1200" cap="none" spc="0" normalizeH="0" baseline="0" noProof="0" smtClean="0">
                <a:ln>
                  <a:noFill/>
                </a:ln>
                <a:solidFill>
                  <a:prstClr val="black"/>
                </a:solidFill>
                <a:effectLst/>
                <a:uLnTx/>
                <a:uFillTx/>
                <a:latin typeface="Montserrat Light" pitchFamily="2" charset="77"/>
                <a:ea typeface="+mn-ea"/>
                <a:cs typeface="+mn-cs"/>
              </a:rPr>
              <a:pPr marL="0" marR="0" lvl="0" indent="0" algn="r" defTabSz="609479"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Montserrat Light" pitchFamily="2" charset="77"/>
              <a:ea typeface="+mn-ea"/>
              <a:cs typeface="+mn-cs"/>
            </a:endParaRPr>
          </a:p>
        </p:txBody>
      </p:sp>
    </p:spTree>
    <p:extLst>
      <p:ext uri="{BB962C8B-B14F-4D97-AF65-F5344CB8AC3E}">
        <p14:creationId xmlns:p14="http://schemas.microsoft.com/office/powerpoint/2010/main" val="2854225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Sources:</a:t>
            </a:r>
          </a:p>
          <a:p>
            <a:pPr marL="285750" marR="0" lvl="0" indent="-285750" algn="l" defTabSz="60947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600" b="0" i="0" u="sng" kern="1200" dirty="0">
                <a:solidFill>
                  <a:schemeClr val="tx1"/>
                </a:solidFill>
                <a:effectLst/>
                <a:latin typeface="Montserrat Light" pitchFamily="2" charset="77"/>
                <a:ea typeface="+mn-ea"/>
                <a:cs typeface="+mn-cs"/>
                <a:hlinkClick r:id="rId3"/>
              </a:rPr>
              <a:t>http://www.tablebuilder.singstat.gov.sg/publicfacing/createSpecialTable.action?refId=6745</a:t>
            </a:r>
            <a:endParaRPr lang="en-SG" sz="1600" b="0" i="0" kern="1200" dirty="0">
              <a:solidFill>
                <a:schemeClr val="tx1"/>
              </a:solidFill>
              <a:effectLst/>
              <a:latin typeface="Montserrat Light" pitchFamily="2" charset="77"/>
              <a:ea typeface="+mn-ea"/>
              <a:cs typeface="+mn-cs"/>
            </a:endParaRPr>
          </a:p>
          <a:p>
            <a:pPr marL="0" indent="0">
              <a:buFont typeface="Arial" panose="020B0604020202020204" pitchFamily="34" charset="0"/>
              <a:buNone/>
            </a:pPr>
            <a:endParaRPr lang="en-SG" dirty="0"/>
          </a:p>
        </p:txBody>
      </p:sp>
      <p:sp>
        <p:nvSpPr>
          <p:cNvPr id="4" name="Slide Number Placeholder 3"/>
          <p:cNvSpPr>
            <a:spLocks noGrp="1"/>
          </p:cNvSpPr>
          <p:nvPr>
            <p:ph type="sldNum" sz="quarter" idx="10"/>
          </p:nvPr>
        </p:nvSpPr>
        <p:spPr/>
        <p:txBody>
          <a:bodyPr/>
          <a:lstStyle/>
          <a:p>
            <a:pPr marL="0" marR="0" lvl="0" indent="0" algn="r" defTabSz="609479" rtl="0" eaLnBrk="1" fontAlgn="auto" latinLnBrk="0" hangingPunct="1">
              <a:lnSpc>
                <a:spcPct val="100000"/>
              </a:lnSpc>
              <a:spcBef>
                <a:spcPts val="0"/>
              </a:spcBef>
              <a:spcAft>
                <a:spcPts val="0"/>
              </a:spcAft>
              <a:buClrTx/>
              <a:buSzTx/>
              <a:buFontTx/>
              <a:buNone/>
              <a:tabLst/>
              <a:defRPr/>
            </a:pPr>
            <a:fld id="{079EFA50-432A-5B47-9164-EA25356F6FE0}" type="slidenum">
              <a:rPr kumimoji="0" lang="en-US" sz="1200" b="0" i="0" u="none" strike="noStrike" kern="1200" cap="none" spc="0" normalizeH="0" baseline="0" noProof="0" smtClean="0">
                <a:ln>
                  <a:noFill/>
                </a:ln>
                <a:solidFill>
                  <a:prstClr val="black"/>
                </a:solidFill>
                <a:effectLst/>
                <a:uLnTx/>
                <a:uFillTx/>
                <a:latin typeface="Montserrat Light" pitchFamily="2" charset="77"/>
                <a:ea typeface="+mn-ea"/>
                <a:cs typeface="+mn-cs"/>
              </a:rPr>
              <a:pPr marL="0" marR="0" lvl="0" indent="0" algn="r" defTabSz="609479"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Montserrat Light" pitchFamily="2" charset="77"/>
              <a:ea typeface="+mn-ea"/>
              <a:cs typeface="+mn-cs"/>
            </a:endParaRPr>
          </a:p>
        </p:txBody>
      </p:sp>
    </p:spTree>
    <p:extLst>
      <p:ext uri="{BB962C8B-B14F-4D97-AF65-F5344CB8AC3E}">
        <p14:creationId xmlns:p14="http://schemas.microsoft.com/office/powerpoint/2010/main" val="114741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pPr marL="171450" indent="-171450">
              <a:buFont typeface="Arial"/>
              <a:buChar char="•"/>
            </a:pPr>
            <a:r>
              <a:rPr lang="en-US" baseline="0" dirty="0"/>
              <a:t>There are little pockets of spending everywhere that could be transferred to your Shopping Annuity.  You just have to be aware of where your money is going and make a conscious decision to transfer it.  </a:t>
            </a:r>
          </a:p>
          <a:p>
            <a:pPr marL="171450" indent="-171450">
              <a:buFont typeface="Arial"/>
              <a:buChar char="•"/>
            </a:pPr>
            <a:r>
              <a:rPr lang="en-US" baseline="0" dirty="0"/>
              <a:t>Your business is currently LEAKING MONEY everywhere.  You have the opportunity to take all of this money, which statistically you are going to spend anyway and turn that spending into a residual income for yourself.  </a:t>
            </a:r>
          </a:p>
          <a:p>
            <a:pPr marL="171450" indent="-171450">
              <a:buFont typeface="Arial"/>
              <a:buChar char="•"/>
            </a:pPr>
            <a:r>
              <a:rPr lang="en-US" baseline="0" dirty="0"/>
              <a:t>Ask yourself, how much are you missing out on?  If your team is only doing 10% of their shopping on their SHOP.COM website,  it’s like taking a pallet of thousands of dollars and just setting it on fire.  Money wasted!</a:t>
            </a:r>
          </a:p>
          <a:p>
            <a:pPr marL="171450" indent="-171450">
              <a:buFont typeface="Arial"/>
              <a:buChar char="•"/>
            </a:pPr>
            <a:r>
              <a:rPr lang="en-US" baseline="0" dirty="0"/>
              <a:t>Don’t waste or underestimate the power of your current spending. Put that money to work for you and use it to build your Shopping Annuity.  </a:t>
            </a:r>
          </a:p>
        </p:txBody>
      </p:sp>
      <p:sp>
        <p:nvSpPr>
          <p:cNvPr id="4" name="Slide Number Placeholder 3"/>
          <p:cNvSpPr>
            <a:spLocks noGrp="1"/>
          </p:cNvSpPr>
          <p:nvPr>
            <p:ph type="sldNum" sz="quarter" idx="10"/>
          </p:nvPr>
        </p:nvSpPr>
        <p:spPr/>
        <p:txBody>
          <a:bodyPr/>
          <a:lstStyle/>
          <a:p>
            <a:pPr marL="0" marR="0" lvl="0" indent="0" algn="r" defTabSz="609479" rtl="0" eaLnBrk="1" fontAlgn="auto" latinLnBrk="0" hangingPunct="1">
              <a:lnSpc>
                <a:spcPct val="100000"/>
              </a:lnSpc>
              <a:spcBef>
                <a:spcPts val="0"/>
              </a:spcBef>
              <a:spcAft>
                <a:spcPts val="0"/>
              </a:spcAft>
              <a:buClrTx/>
              <a:buSzTx/>
              <a:buFontTx/>
              <a:buNone/>
              <a:tabLst/>
              <a:defRPr/>
            </a:pPr>
            <a:fld id="{079EFA50-432A-5B47-9164-EA25356F6FE0}" type="slidenum">
              <a:rPr kumimoji="0" lang="en-US" sz="1200" b="0" i="0" u="none" strike="noStrike" kern="1200" cap="none" spc="0" normalizeH="0" baseline="0" noProof="0" smtClean="0">
                <a:ln>
                  <a:noFill/>
                </a:ln>
                <a:solidFill>
                  <a:prstClr val="black"/>
                </a:solidFill>
                <a:effectLst/>
                <a:uLnTx/>
                <a:uFillTx/>
                <a:latin typeface="Montserrat Light" pitchFamily="2" charset="77"/>
                <a:ea typeface="+mn-ea"/>
                <a:cs typeface="+mn-cs"/>
              </a:rPr>
              <a:pPr marL="0" marR="0" lvl="0" indent="0" algn="r" defTabSz="609479"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Montserrat Light" pitchFamily="2" charset="77"/>
              <a:ea typeface="+mn-ea"/>
              <a:cs typeface="+mn-cs"/>
            </a:endParaRPr>
          </a:p>
        </p:txBody>
      </p:sp>
    </p:spTree>
    <p:extLst>
      <p:ext uri="{BB962C8B-B14F-4D97-AF65-F5344CB8AC3E}">
        <p14:creationId xmlns:p14="http://schemas.microsoft.com/office/powerpoint/2010/main" val="1055632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endParaRPr lang="en-US" b="0" baseline="0" dirty="0"/>
          </a:p>
          <a:p>
            <a:pPr marL="171450" indent="-171450">
              <a:buFont typeface="Arial"/>
              <a:buChar char="•"/>
            </a:pPr>
            <a:r>
              <a:rPr lang="en-US" b="0" baseline="0" dirty="0"/>
              <a:t>Best of all, we aren’t asking you to sacrifice quality or price.  Our exclusive brands are superior products, with better prices than the competition and we pay you Cashback for purchasing them.</a:t>
            </a:r>
          </a:p>
          <a:p>
            <a:pPr marL="171450" indent="-171450">
              <a:buFont typeface="Arial"/>
              <a:buChar char="•"/>
            </a:pPr>
            <a:r>
              <a:rPr lang="en-US" b="0" baseline="0" dirty="0"/>
              <a:t>Not to mention, by choosing these superior products, you are funding your Shopping Annuity</a:t>
            </a:r>
            <a:endParaRPr lang="en-US" b="1" baseline="0" dirty="0"/>
          </a:p>
        </p:txBody>
      </p:sp>
      <p:sp>
        <p:nvSpPr>
          <p:cNvPr id="4" name="Slide Number Placeholder 3"/>
          <p:cNvSpPr>
            <a:spLocks noGrp="1"/>
          </p:cNvSpPr>
          <p:nvPr>
            <p:ph type="sldNum" sz="quarter" idx="10"/>
          </p:nvPr>
        </p:nvSpPr>
        <p:spPr/>
        <p:txBody>
          <a:bodyPr/>
          <a:lstStyle/>
          <a:p>
            <a:fld id="{079EFA50-432A-5B47-9164-EA25356F6FE0}" type="slidenum">
              <a:rPr lang="en-US" smtClean="0"/>
              <a:t>20</a:t>
            </a:fld>
            <a:endParaRPr lang="en-US"/>
          </a:p>
        </p:txBody>
      </p:sp>
    </p:spTree>
    <p:extLst>
      <p:ext uri="{BB962C8B-B14F-4D97-AF65-F5344CB8AC3E}">
        <p14:creationId xmlns:p14="http://schemas.microsoft.com/office/powerpoint/2010/main" val="4232926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r>
              <a:rPr lang="en-US" baseline="0" dirty="0"/>
              <a:t>It’s not just about our exclusive brands, we provide a better way to shop.  </a:t>
            </a:r>
          </a:p>
          <a:p>
            <a:r>
              <a:rPr lang="en-US" baseline="0" dirty="0"/>
              <a:t>This is a transitional slide that will highlight some of the most exciting parts of SG.SHOP.COM</a:t>
            </a:r>
            <a:endParaRPr lang="en-US" dirty="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t>21</a:t>
            </a:fld>
            <a:endParaRPr lang="en-US"/>
          </a:p>
        </p:txBody>
      </p:sp>
    </p:spTree>
    <p:extLst>
      <p:ext uri="{BB962C8B-B14F-4D97-AF65-F5344CB8AC3E}">
        <p14:creationId xmlns:p14="http://schemas.microsoft.com/office/powerpoint/2010/main" val="1610008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pPr marL="171450" indent="-171450">
              <a:buFont typeface="Arial"/>
              <a:buChar char="•"/>
            </a:pPr>
            <a:r>
              <a:rPr lang="en-US" baseline="0" dirty="0"/>
              <a:t>You have to be aware of the money you would “leak” in the stores and switch it to SHOP.COM</a:t>
            </a:r>
          </a:p>
          <a:p>
            <a:pPr marL="171450" indent="-171450">
              <a:buFont typeface="Arial"/>
              <a:buChar char="•"/>
            </a:pPr>
            <a:r>
              <a:rPr lang="en-US" baseline="0" dirty="0"/>
              <a:t>If you are already an online shopper, you have to shift your spending behaviors to go through SHOP.COM first or simply install and login to ShopBuddy to make sure you are funding your Shopping Annuity. </a:t>
            </a:r>
            <a:endParaRPr lang="en-US" dirty="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t>22</a:t>
            </a:fld>
            <a:endParaRPr lang="en-US"/>
          </a:p>
        </p:txBody>
      </p:sp>
    </p:spTree>
    <p:extLst>
      <p:ext uri="{BB962C8B-B14F-4D97-AF65-F5344CB8AC3E}">
        <p14:creationId xmlns:p14="http://schemas.microsoft.com/office/powerpoint/2010/main" val="3433120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79EFA50-432A-5B47-9164-EA25356F6FE0}" type="slidenum">
              <a:rPr lang="en-US" smtClean="0"/>
              <a:t>103</a:t>
            </a:fld>
            <a:endParaRPr lang="en-US"/>
          </a:p>
        </p:txBody>
      </p:sp>
    </p:spTree>
    <p:extLst>
      <p:ext uri="{BB962C8B-B14F-4D97-AF65-F5344CB8AC3E}">
        <p14:creationId xmlns:p14="http://schemas.microsoft.com/office/powerpoint/2010/main" val="3544424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r>
              <a:rPr lang="en-US" baseline="0" dirty="0"/>
              <a:t>This is another slide to bring the big point Home!  </a:t>
            </a:r>
          </a:p>
          <a:p>
            <a:pPr marL="171450" indent="-171450">
              <a:buFont typeface="Arial"/>
              <a:buChar char="•"/>
            </a:pPr>
            <a:r>
              <a:rPr lang="en-US" baseline="0" dirty="0"/>
              <a:t>It’s a summary slide that shows the power of the Shopping Annuity </a:t>
            </a:r>
          </a:p>
          <a:p>
            <a:pPr marL="171450" indent="-171450">
              <a:buFont typeface="Arial"/>
              <a:buChar char="•"/>
            </a:pPr>
            <a:r>
              <a:rPr lang="en-US" baseline="0" dirty="0"/>
              <a:t>This is a transition to illustrate exactly why it works and how it works</a:t>
            </a:r>
            <a:endParaRPr lang="en-US" dirty="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t>114</a:t>
            </a:fld>
            <a:endParaRPr lang="en-US"/>
          </a:p>
        </p:txBody>
      </p:sp>
    </p:spTree>
    <p:extLst>
      <p:ext uri="{BB962C8B-B14F-4D97-AF65-F5344CB8AC3E}">
        <p14:creationId xmlns:p14="http://schemas.microsoft.com/office/powerpoint/2010/main" val="1436869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r>
              <a:rPr lang="en-US" baseline="0" dirty="0"/>
              <a:t>Explain these five points.  The idea is that the shopping annuity is rocket fuel for the MPCP.  It causes a forced multiplier for the business.  Takes fewer people and creates larger incomes.  </a:t>
            </a:r>
          </a:p>
          <a:p>
            <a:endParaRPr lang="en-US" baseline="0" dirty="0"/>
          </a:p>
          <a:p>
            <a:r>
              <a:rPr lang="en-US" baseline="0" dirty="0"/>
              <a:t>TRANSITION – Let me show you exactly how this works - </a:t>
            </a:r>
            <a:endParaRPr lang="en-US" dirty="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t>115</a:t>
            </a:fld>
            <a:endParaRPr lang="en-US"/>
          </a:p>
        </p:txBody>
      </p:sp>
    </p:spTree>
    <p:extLst>
      <p:ext uri="{BB962C8B-B14F-4D97-AF65-F5344CB8AC3E}">
        <p14:creationId xmlns:p14="http://schemas.microsoft.com/office/powerpoint/2010/main" val="2454348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1" dirty="0"/>
              <a:t>TRAINERS NOTES:</a:t>
            </a:r>
          </a:p>
          <a:p>
            <a:pPr marL="171450" indent="-171450">
              <a:buFont typeface="Arial"/>
              <a:buChar char="•"/>
            </a:pPr>
            <a:r>
              <a:rPr lang="en-US" dirty="0"/>
              <a:t>With the</a:t>
            </a:r>
            <a:r>
              <a:rPr lang="en-US" baseline="0" dirty="0"/>
              <a:t> UnFranchise</a:t>
            </a:r>
            <a:r>
              <a:rPr lang="en-US" dirty="0"/>
              <a:t>, anyone</a:t>
            </a:r>
            <a:r>
              <a:rPr lang="en-US" baseline="0" dirty="0"/>
              <a:t> can build a residual income for themselves by implementing our proven plan.  </a:t>
            </a:r>
          </a:p>
          <a:p>
            <a:pPr marL="171450" indent="-171450">
              <a:buFont typeface="Arial"/>
              <a:buChar char="•"/>
            </a:pPr>
            <a:r>
              <a:rPr lang="en-US" baseline="0" dirty="0"/>
              <a:t>There are many ways to build assets for yourself including: savings, stock, 4% returns, Whole-life insurance etc. With these types of investments, the return on investment is not guaranteed and the deal can change at any time.  It is essentially a risk.</a:t>
            </a:r>
          </a:p>
          <a:p>
            <a:pPr marL="171450" indent="-171450">
              <a:buFont typeface="Arial"/>
              <a:buChar char="•"/>
            </a:pPr>
            <a:r>
              <a:rPr lang="en-US" baseline="0" dirty="0"/>
              <a:t>On the contrary, the MPCP allows you to build a strong asset where you know exactly what your ROI is based on the amount of BV and IBV your organization creates.  </a:t>
            </a:r>
          </a:p>
          <a:p>
            <a:pPr marL="171450" indent="-171450">
              <a:buFont typeface="Arial"/>
              <a:buChar char="•"/>
            </a:pPr>
            <a:r>
              <a:rPr lang="en-US" baseline="0" dirty="0"/>
              <a:t>Transition into the next slide – Let’s take a closer look at other popular investments and how we compare.  </a:t>
            </a:r>
          </a:p>
        </p:txBody>
      </p:sp>
      <p:sp>
        <p:nvSpPr>
          <p:cNvPr id="4" name="Slide Number Placeholder 3"/>
          <p:cNvSpPr>
            <a:spLocks noGrp="1"/>
          </p:cNvSpPr>
          <p:nvPr>
            <p:ph type="sldNum" sz="quarter" idx="10"/>
          </p:nvPr>
        </p:nvSpPr>
        <p:spPr/>
        <p:txBody>
          <a:bodyPr/>
          <a:lstStyle/>
          <a:p>
            <a:fld id="{079EFA50-432A-5B47-9164-EA25356F6FE0}" type="slidenum">
              <a:rPr lang="en-US" smtClean="0"/>
              <a:t>2</a:t>
            </a:fld>
            <a:endParaRPr lang="en-US"/>
          </a:p>
        </p:txBody>
      </p:sp>
    </p:spTree>
    <p:extLst>
      <p:ext uri="{BB962C8B-B14F-4D97-AF65-F5344CB8AC3E}">
        <p14:creationId xmlns:p14="http://schemas.microsoft.com/office/powerpoint/2010/main" val="2510833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pPr marL="171450" indent="-171450">
              <a:buFont typeface="Arial"/>
              <a:buChar char="•"/>
            </a:pPr>
            <a:r>
              <a:rPr lang="en-US" baseline="0" dirty="0"/>
              <a:t>This is an organization of 50 people on the left and 50 people on the right</a:t>
            </a:r>
          </a:p>
          <a:p>
            <a:pPr marL="171450" indent="-171450">
              <a:buFont typeface="Arial"/>
              <a:buChar char="•"/>
            </a:pPr>
            <a:r>
              <a:rPr lang="en-US" baseline="0" dirty="0"/>
              <a:t>Everyone is doing the minimum activity requirements / not participating in the Shopping Annuity </a:t>
            </a:r>
          </a:p>
          <a:p>
            <a:pPr marL="171450" indent="-171450">
              <a:buFont typeface="Arial"/>
              <a:buChar char="•"/>
            </a:pPr>
            <a:r>
              <a:rPr lang="en-US" baseline="0" dirty="0"/>
              <a:t>The multiplier is small because </a:t>
            </a:r>
            <a:r>
              <a:rPr lang="en-US" baseline="0" dirty="0" err="1"/>
              <a:t>noone</a:t>
            </a:r>
            <a:r>
              <a:rPr lang="en-US" baseline="0" dirty="0"/>
              <a:t> is really doing the business and definitely not doing the shopping annuity , therefore only creating $750 per month in BV checks and $375 every 3 months in IBV commissions.</a:t>
            </a:r>
            <a:endParaRPr lang="en-US" dirty="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t>116</a:t>
            </a:fld>
            <a:endParaRPr lang="en-US"/>
          </a:p>
        </p:txBody>
      </p:sp>
    </p:spTree>
    <p:extLst>
      <p:ext uri="{BB962C8B-B14F-4D97-AF65-F5344CB8AC3E}">
        <p14:creationId xmlns:p14="http://schemas.microsoft.com/office/powerpoint/2010/main" val="3751601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r>
              <a:rPr lang="en-US" baseline="0" dirty="0"/>
              <a:t>Look at the incredible difference when you take that exact same organization and have everyone doing the Shopping Annuity</a:t>
            </a:r>
          </a:p>
          <a:p>
            <a:pPr marL="171450" indent="-171450">
              <a:buFont typeface="Arial"/>
              <a:buChar char="•"/>
            </a:pPr>
            <a:r>
              <a:rPr lang="en-US" baseline="0" dirty="0"/>
              <a:t>The SA is the forced multiplier!</a:t>
            </a:r>
          </a:p>
          <a:p>
            <a:pPr marL="171450" indent="-171450">
              <a:buFont typeface="Arial"/>
              <a:buChar char="•"/>
            </a:pPr>
            <a:r>
              <a:rPr lang="en-US" baseline="0" dirty="0"/>
              <a:t>With everyone committing to the Shopping Annuity, that same organization is creating a way more substantial income for your business… $7,500/month in BV commissions and $3,000/month in IBV Commissions.  </a:t>
            </a:r>
            <a:endParaRPr lang="en-US" dirty="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t>117</a:t>
            </a:fld>
            <a:endParaRPr lang="en-US"/>
          </a:p>
        </p:txBody>
      </p:sp>
    </p:spTree>
    <p:extLst>
      <p:ext uri="{BB962C8B-B14F-4D97-AF65-F5344CB8AC3E}">
        <p14:creationId xmlns:p14="http://schemas.microsoft.com/office/powerpoint/2010/main" val="4205222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pPr marL="171450" indent="-171450">
              <a:buFont typeface="Arial"/>
              <a:buChar char="•"/>
            </a:pPr>
            <a:r>
              <a:rPr lang="en-US" baseline="0" dirty="0"/>
              <a:t>Because of the forced multiplier, you earn a substantial income and only need to build a business with 25% of the partners.  </a:t>
            </a:r>
          </a:p>
          <a:p>
            <a:pPr marL="171450" indent="-171450">
              <a:buFont typeface="Arial"/>
              <a:buChar char="•"/>
            </a:pPr>
            <a:r>
              <a:rPr lang="en-US" baseline="0" dirty="0"/>
              <a:t>Think about it, you could build a “business’ of people doing the minimums with 50 on the left and 50 on the right to create $600/month OR</a:t>
            </a:r>
          </a:p>
          <a:p>
            <a:pPr marL="171450" indent="-171450">
              <a:buFont typeface="Arial"/>
              <a:buChar char="•"/>
            </a:pPr>
            <a:r>
              <a:rPr lang="en-US" baseline="0" dirty="0"/>
              <a:t>You could build your business to $600/month with 5 on your left and and 5 on your right</a:t>
            </a:r>
          </a:p>
          <a:p>
            <a:pPr marL="171450" indent="-171450">
              <a:buFont typeface="Arial"/>
              <a:buChar char="•"/>
            </a:pPr>
            <a:r>
              <a:rPr lang="en-US" baseline="0" dirty="0"/>
              <a:t>The Shopping Annuity = Rocket Fuel for the MPCP!  It gets you there faster, with fewer people and everyone is successful sooner!</a:t>
            </a:r>
            <a:endParaRPr lang="en-US" dirty="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t>118</a:t>
            </a:fld>
            <a:endParaRPr lang="en-US"/>
          </a:p>
        </p:txBody>
      </p:sp>
    </p:spTree>
    <p:extLst>
      <p:ext uri="{BB962C8B-B14F-4D97-AF65-F5344CB8AC3E}">
        <p14:creationId xmlns:p14="http://schemas.microsoft.com/office/powerpoint/2010/main" val="1267116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r>
              <a:rPr lang="en-US" baseline="0" dirty="0"/>
              <a:t>Now that you agree, let’s go through the Shopping Annuity Funding Plan </a:t>
            </a:r>
          </a:p>
          <a:p>
            <a:r>
              <a:rPr lang="en-US" baseline="0" dirty="0"/>
              <a:t>This is a transitional slide that is going into the 4 steps.  </a:t>
            </a:r>
            <a:endParaRPr lang="en-US" dirty="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t>119</a:t>
            </a:fld>
            <a:endParaRPr lang="en-US"/>
          </a:p>
        </p:txBody>
      </p:sp>
    </p:spTree>
    <p:extLst>
      <p:ext uri="{BB962C8B-B14F-4D97-AF65-F5344CB8AC3E}">
        <p14:creationId xmlns:p14="http://schemas.microsoft.com/office/powerpoint/2010/main" val="2551945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479" rtl="0" eaLnBrk="1" fontAlgn="auto" latinLnBrk="0" hangingPunct="1">
              <a:lnSpc>
                <a:spcPct val="100000"/>
              </a:lnSpc>
              <a:spcBef>
                <a:spcPts val="0"/>
              </a:spcBef>
              <a:spcAft>
                <a:spcPts val="0"/>
              </a:spcAft>
              <a:buClrTx/>
              <a:buSzTx/>
              <a:buFontTx/>
              <a:buNone/>
              <a:tabLst/>
              <a:defRPr/>
            </a:pPr>
            <a:fld id="{079EFA50-432A-5B47-9164-EA25356F6FE0}" type="slidenum">
              <a:rPr kumimoji="0" lang="en-US" sz="1200" b="0" i="0" u="none" strike="noStrike" kern="1200" cap="none" spc="0" normalizeH="0" baseline="0" noProof="0" smtClean="0">
                <a:ln>
                  <a:noFill/>
                </a:ln>
                <a:solidFill>
                  <a:prstClr val="black"/>
                </a:solidFill>
                <a:effectLst/>
                <a:uLnTx/>
                <a:uFillTx/>
                <a:latin typeface="Montserrat Light" pitchFamily="2" charset="77"/>
                <a:ea typeface="+mn-ea"/>
                <a:cs typeface="+mn-cs"/>
              </a:rPr>
              <a:pPr marL="0" marR="0" lvl="0" indent="0" algn="r" defTabSz="609479"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Montserrat Light" pitchFamily="2" charset="77"/>
              <a:ea typeface="+mn-ea"/>
              <a:cs typeface="+mn-cs"/>
            </a:endParaRPr>
          </a:p>
        </p:txBody>
      </p:sp>
    </p:spTree>
    <p:extLst>
      <p:ext uri="{BB962C8B-B14F-4D97-AF65-F5344CB8AC3E}">
        <p14:creationId xmlns:p14="http://schemas.microsoft.com/office/powerpoint/2010/main" val="1908845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r>
              <a:rPr lang="en-US" baseline="0" dirty="0"/>
              <a:t>We offer hundreds of exclusive products and we know that you probably only use or are even aware of a handful of them.  That is why we created the Shopping Annuity Assessment Handbook and Workbook.</a:t>
            </a:r>
          </a:p>
          <a:p>
            <a:pPr marL="171450" indent="-171450">
              <a:buFont typeface="Arial"/>
              <a:buChar char="•"/>
            </a:pPr>
            <a:r>
              <a:rPr lang="en-US" baseline="0" dirty="0"/>
              <a:t>You can download the handbook and workbook at </a:t>
            </a:r>
            <a:r>
              <a:rPr lang="en-US" baseline="0" dirty="0" err="1"/>
              <a:t>Shoppingannuity.com</a:t>
            </a:r>
            <a:r>
              <a:rPr lang="en-US" baseline="0" dirty="0"/>
              <a:t> </a:t>
            </a:r>
          </a:p>
          <a:p>
            <a:pPr marL="171450" indent="-171450">
              <a:buFont typeface="Arial"/>
              <a:buChar char="•"/>
            </a:pPr>
            <a:r>
              <a:rPr lang="en-US" baseline="0" dirty="0"/>
              <a:t>From there, you can complete exercise 2</a:t>
            </a:r>
          </a:p>
          <a:p>
            <a:pPr marL="171450" indent="-171450">
              <a:buFont typeface="Arial"/>
              <a:buChar char="•"/>
            </a:pPr>
            <a:r>
              <a:rPr lang="en-US" baseline="0" dirty="0"/>
              <a:t>You enter in your household size:  number of adult females, males, children, pets and cars</a:t>
            </a:r>
          </a:p>
          <a:p>
            <a:pPr marL="171450" indent="-171450">
              <a:buFont typeface="Arial"/>
              <a:buChar char="•"/>
            </a:pPr>
            <a:r>
              <a:rPr lang="en-US" baseline="0" dirty="0"/>
              <a:t>Take 15 minutes to go through a put an “x” next to each of our exclusive brands that you might use</a:t>
            </a:r>
          </a:p>
          <a:p>
            <a:pPr marL="171450" indent="-171450">
              <a:buFont typeface="Arial"/>
              <a:buChar char="•"/>
            </a:pPr>
            <a:r>
              <a:rPr lang="en-US" baseline="0" dirty="0"/>
              <a:t>Click “Calculate my Shopping Annuity Potential” and it will tell you the potential monthly and quarterly BV that you could be earning to fund your Shopping Annuity.  </a:t>
            </a:r>
            <a:endParaRPr lang="en-US" dirty="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t>121</a:t>
            </a:fld>
            <a:endParaRPr lang="en-US"/>
          </a:p>
        </p:txBody>
      </p:sp>
    </p:spTree>
    <p:extLst>
      <p:ext uri="{BB962C8B-B14F-4D97-AF65-F5344CB8AC3E}">
        <p14:creationId xmlns:p14="http://schemas.microsoft.com/office/powerpoint/2010/main" val="2683444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r>
              <a:rPr lang="en-US" baseline="0" dirty="0"/>
              <a:t>In that same Shopping Annuity Assessment Workbook and Handbook, you will complete exercise 3 and 4 to identify all of your monthly, seasonal and annual spending that you do. It’s important to have the shopper of the household present when completing these exercises to have the most accurate results and to get the best adaption.</a:t>
            </a:r>
          </a:p>
          <a:p>
            <a:endParaRPr lang="en-US" baseline="0" dirty="0"/>
          </a:p>
          <a:p>
            <a:r>
              <a:rPr lang="en-US" baseline="0" dirty="0"/>
              <a:t>In exercise 2:</a:t>
            </a:r>
          </a:p>
          <a:p>
            <a:pPr marL="171450" indent="-171450">
              <a:buFont typeface="Arial"/>
              <a:buChar char="•"/>
            </a:pPr>
            <a:r>
              <a:rPr lang="en-US" baseline="0" dirty="0"/>
              <a:t>You will see all of those categories of monthly spending that could be transferred to SHOP.COM</a:t>
            </a:r>
          </a:p>
          <a:p>
            <a:pPr marL="171450" indent="-171450">
              <a:buFont typeface="Arial"/>
              <a:buChar char="•"/>
            </a:pPr>
            <a:r>
              <a:rPr lang="en-US" baseline="0" dirty="0"/>
              <a:t>To the right, you will be reminded of the average monthly spend on that item</a:t>
            </a:r>
          </a:p>
          <a:p>
            <a:pPr marL="171450" indent="-171450">
              <a:buFont typeface="Arial"/>
              <a:buChar char="•"/>
            </a:pPr>
            <a:r>
              <a:rPr lang="en-US" baseline="0" dirty="0"/>
              <a:t>To the right of that reminder, you can enter in what YOU spend monthly on each given item</a:t>
            </a:r>
          </a:p>
          <a:p>
            <a:pPr marL="171450" indent="-171450">
              <a:buFont typeface="Arial"/>
              <a:buChar char="•"/>
            </a:pPr>
            <a:r>
              <a:rPr lang="en-US" baseline="0" dirty="0"/>
              <a:t>How does your monthly spending compare?</a:t>
            </a:r>
          </a:p>
          <a:p>
            <a:pPr marL="171450" indent="-171450">
              <a:buFont typeface="Arial"/>
              <a:buChar char="•"/>
            </a:pPr>
            <a:endParaRPr lang="en-US" baseline="0" dirty="0"/>
          </a:p>
          <a:p>
            <a:pPr marL="171450" indent="-171450">
              <a:buFont typeface="Arial"/>
              <a:buChar char="•"/>
            </a:pPr>
            <a:r>
              <a:rPr lang="en-US" baseline="0" dirty="0"/>
              <a:t>In exercise 4, we prompt you to think about all of the other items you buy throughout the year.  We organized it by quarter to help focus your thinking so you could identify every area that your business may be leaking potential BV and IBV!  </a:t>
            </a:r>
          </a:p>
          <a:p>
            <a:pPr marL="171450" indent="-171450">
              <a:buFont typeface="Arial"/>
              <a:buChar char="•"/>
            </a:pPr>
            <a:r>
              <a:rPr lang="en-US" baseline="0" dirty="0"/>
              <a:t>In the Shopping Annuity Assessment Handbook, we included a list for your reference with our most reliable partner stores, organized by category.  This will give you a nice starting point for where to buy the items you identified in these two exercises.  </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t>122</a:t>
            </a:fld>
            <a:endParaRPr lang="en-US"/>
          </a:p>
        </p:txBody>
      </p:sp>
    </p:spTree>
    <p:extLst>
      <p:ext uri="{BB962C8B-B14F-4D97-AF65-F5344CB8AC3E}">
        <p14:creationId xmlns:p14="http://schemas.microsoft.com/office/powerpoint/2010/main" val="1413121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r>
              <a:rPr lang="en-US" baseline="0" dirty="0"/>
              <a:t>Don’t forget to build share of customer!  You can create additional BV and IBV by creating lifetime value with your customers.</a:t>
            </a:r>
            <a:endParaRPr lang="en-US" dirty="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t>124</a:t>
            </a:fld>
            <a:endParaRPr lang="en-US"/>
          </a:p>
        </p:txBody>
      </p:sp>
    </p:spTree>
    <p:extLst>
      <p:ext uri="{BB962C8B-B14F-4D97-AF65-F5344CB8AC3E}">
        <p14:creationId xmlns:p14="http://schemas.microsoft.com/office/powerpoint/2010/main" val="411571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r>
              <a:rPr lang="en-US" baseline="0" dirty="0"/>
              <a:t>Once you’ve completed the four steps and are funding your shopping annuity, your shopping annuity will mature over time.</a:t>
            </a:r>
          </a:p>
          <a:p>
            <a:r>
              <a:rPr lang="en-US" baseline="0" dirty="0"/>
              <a:t>Take a look at the increased income for those who those who build their shopping annuity.</a:t>
            </a:r>
          </a:p>
          <a:p>
            <a:endParaRPr lang="en-US" baseline="0" dirty="0"/>
          </a:p>
          <a:p>
            <a:r>
              <a:rPr lang="en-US" baseline="0" dirty="0"/>
              <a:t>You were earning S$27,000 in year 1.  With the shopping annuity, your projected earning increases to $49,500!</a:t>
            </a:r>
            <a:endParaRPr lang="en-US" dirty="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t>125</a:t>
            </a:fld>
            <a:endParaRPr lang="en-US"/>
          </a:p>
        </p:txBody>
      </p:sp>
    </p:spTree>
    <p:extLst>
      <p:ext uri="{BB962C8B-B14F-4D97-AF65-F5344CB8AC3E}">
        <p14:creationId xmlns:p14="http://schemas.microsoft.com/office/powerpoint/2010/main" val="245695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en-US" b="1" baseline="0" dirty="0"/>
              <a:t>TRAINERS NOTES:</a:t>
            </a:r>
          </a:p>
          <a:p>
            <a:pPr marL="171450" marR="0" indent="-171450" algn="l" defTabSz="457189" rtl="0" eaLnBrk="1" fontAlgn="auto" latinLnBrk="0" hangingPunct="1">
              <a:lnSpc>
                <a:spcPct val="100000"/>
              </a:lnSpc>
              <a:spcBef>
                <a:spcPts val="0"/>
              </a:spcBef>
              <a:spcAft>
                <a:spcPts val="0"/>
              </a:spcAft>
              <a:buClrTx/>
              <a:buSzTx/>
              <a:buFont typeface="Arial"/>
              <a:buChar char="•"/>
              <a:tabLst/>
              <a:defRPr/>
            </a:pPr>
            <a:r>
              <a:rPr lang="en-US" baseline="0" dirty="0"/>
              <a:t>The 4% Rule is a popular </a:t>
            </a:r>
            <a:r>
              <a:rPr lang="en-US" dirty="0"/>
              <a:t>investment-income strategy that says as long as you withdraw no more than </a:t>
            </a:r>
            <a:r>
              <a:rPr lang="en-US" b="1" dirty="0"/>
              <a:t>4</a:t>
            </a:r>
            <a:r>
              <a:rPr lang="en-US" b="0" dirty="0"/>
              <a:t>%</a:t>
            </a:r>
            <a:r>
              <a:rPr lang="en-US" dirty="0"/>
              <a:t> of your initial portfolio, adjusted </a:t>
            </a:r>
            <a:r>
              <a:rPr lang="en-US" b="1" dirty="0"/>
              <a:t>for</a:t>
            </a:r>
            <a:r>
              <a:rPr lang="en-US" dirty="0"/>
              <a:t> inflation, on an annual basis during your retirement years, you shouldn't run out of money.</a:t>
            </a:r>
          </a:p>
          <a:p>
            <a:pPr marL="171450" marR="0" indent="-171450" algn="l" defTabSz="457189" rtl="0" eaLnBrk="1" fontAlgn="auto" latinLnBrk="0" hangingPunct="1">
              <a:lnSpc>
                <a:spcPct val="100000"/>
              </a:lnSpc>
              <a:spcBef>
                <a:spcPts val="0"/>
              </a:spcBef>
              <a:spcAft>
                <a:spcPts val="0"/>
              </a:spcAft>
              <a:buClrTx/>
              <a:buSzTx/>
              <a:buFont typeface="Arial"/>
              <a:buChar char="•"/>
              <a:tabLst/>
              <a:defRPr/>
            </a:pPr>
            <a:r>
              <a:rPr lang="en-US" dirty="0"/>
              <a:t>Take a look at what it would take to create a S$1875 /month</a:t>
            </a:r>
            <a:r>
              <a:rPr lang="en-US" baseline="0" dirty="0"/>
              <a:t> payment to yourself at retirement, following this rule.  It would take S$562,500 in the bank!  Would you have that money saved up by retirement?</a:t>
            </a:r>
          </a:p>
          <a:p>
            <a:pPr marL="171450" marR="0" indent="-171450" algn="l" defTabSz="457189" rtl="0" eaLnBrk="1" fontAlgn="auto" latinLnBrk="0" hangingPunct="1">
              <a:lnSpc>
                <a:spcPct val="100000"/>
              </a:lnSpc>
              <a:spcBef>
                <a:spcPts val="0"/>
              </a:spcBef>
              <a:spcAft>
                <a:spcPts val="0"/>
              </a:spcAft>
              <a:buClrTx/>
              <a:buSzTx/>
              <a:buFont typeface="Arial"/>
              <a:buChar char="•"/>
              <a:tabLst/>
              <a:defRPr/>
            </a:pPr>
            <a:r>
              <a:rPr lang="en-US" baseline="0" dirty="0"/>
              <a:t>Most Americans are living paycheck to paycheck with little to no savings.  How will they get it done?  The answer is that most won’t, and therefore will never have the 4% rule as a viable retirement option.</a:t>
            </a:r>
          </a:p>
          <a:p>
            <a:pPr marL="171450" marR="0" indent="-171450" algn="l" defTabSz="457189" rtl="0" eaLnBrk="1" fontAlgn="auto" latinLnBrk="0" hangingPunct="1">
              <a:lnSpc>
                <a:spcPct val="100000"/>
              </a:lnSpc>
              <a:spcBef>
                <a:spcPts val="0"/>
              </a:spcBef>
              <a:spcAft>
                <a:spcPts val="0"/>
              </a:spcAft>
              <a:buClrTx/>
              <a:buSzTx/>
              <a:buFont typeface="Arial"/>
              <a:buChar char="•"/>
              <a:tabLst/>
              <a:defRPr/>
            </a:pPr>
            <a:r>
              <a:rPr lang="en-US" baseline="0" dirty="0"/>
              <a:t>With Market America, you could create a S$1,875 / month asset as an executive coordinator or master coordinator.  And even more, after 2-3 years of following our proven plan you could create a residual income of S$233,750 / year.  That is the equivalent of living off of 4% of a S$6.25MILLION asset in the bank!</a:t>
            </a:r>
          </a:p>
          <a:p>
            <a:pPr marL="171450" marR="0" indent="-171450" algn="l" defTabSz="457189" rtl="0" eaLnBrk="1" fontAlgn="auto" latinLnBrk="0" hangingPunct="1">
              <a:lnSpc>
                <a:spcPct val="100000"/>
              </a:lnSpc>
              <a:spcBef>
                <a:spcPts val="0"/>
              </a:spcBef>
              <a:spcAft>
                <a:spcPts val="0"/>
              </a:spcAft>
              <a:buClrTx/>
              <a:buSzTx/>
              <a:buFont typeface="Arial"/>
              <a:buChar char="•"/>
              <a:tabLst/>
              <a:defRPr/>
            </a:pPr>
            <a:r>
              <a:rPr lang="en-US" baseline="0" dirty="0"/>
              <a:t>Think even further – if you built the UnFranchise as a way to enjoy residual income because you didn’t have the savings to participate in the 4% rule, now you can create the savings and earn both – the Residual Income from your UnFranchise and the 4% off the income you save!</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t>3</a:t>
            </a:fld>
            <a:endParaRPr lang="en-US"/>
          </a:p>
        </p:txBody>
      </p:sp>
    </p:spTree>
    <p:extLst>
      <p:ext uri="{BB962C8B-B14F-4D97-AF65-F5344CB8AC3E}">
        <p14:creationId xmlns:p14="http://schemas.microsoft.com/office/powerpoint/2010/main" val="3036562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pPr marL="171450" indent="-171450">
              <a:buFont typeface="Arial"/>
              <a:buChar char="•"/>
            </a:pPr>
            <a:r>
              <a:rPr lang="en-US" baseline="0" dirty="0"/>
              <a:t>Again, this is a popular investment and/or retirement strategy.  </a:t>
            </a:r>
          </a:p>
          <a:p>
            <a:pPr marL="171450" indent="-171450">
              <a:buFont typeface="Arial"/>
              <a:buChar char="•"/>
            </a:pPr>
            <a:r>
              <a:rPr lang="en-US" baseline="0" dirty="0"/>
              <a:t>The benefit is that by paying into your annuity over time, you can expect to be paid back payments at retirement in monthly, quarterly, yearly or even lump sum payments based on your specific arrangements.</a:t>
            </a:r>
          </a:p>
          <a:p>
            <a:pPr marL="171450" indent="-171450">
              <a:buFont typeface="Arial"/>
              <a:buChar char="•"/>
            </a:pPr>
            <a:r>
              <a:rPr lang="en-US" baseline="0" dirty="0"/>
              <a:t>The downfall is that in order to fund the annuity, you need discretionary income to pay into it with.  Most Americans have little to no discretionary income, therefore, cannot participate in an annuity program as part of their retirement strategy.  </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t>9</a:t>
            </a:fld>
            <a:endParaRPr lang="en-US"/>
          </a:p>
        </p:txBody>
      </p:sp>
    </p:spTree>
    <p:extLst>
      <p:ext uri="{BB962C8B-B14F-4D97-AF65-F5344CB8AC3E}">
        <p14:creationId xmlns:p14="http://schemas.microsoft.com/office/powerpoint/2010/main" val="3502517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 NOTES:</a:t>
            </a:r>
          </a:p>
          <a:p>
            <a:pPr marL="171450" indent="-171450">
              <a:buFont typeface="Arial"/>
              <a:buChar char="•"/>
            </a:pPr>
            <a:r>
              <a:rPr lang="en-US" dirty="0"/>
              <a:t>The Shopping Annuity is not funded with discretionary income</a:t>
            </a:r>
            <a:r>
              <a:rPr lang="en-US" baseline="0" dirty="0"/>
              <a:t> or “fixed sum payments’</a:t>
            </a:r>
          </a:p>
          <a:p>
            <a:pPr marL="171450" indent="-171450">
              <a:buFont typeface="Arial"/>
              <a:buChar char="•"/>
            </a:pPr>
            <a:r>
              <a:rPr lang="en-US" baseline="0" dirty="0"/>
              <a:t>The shopping annuity is funded by redirecting money you are already spending on monthly, seasonal and annual expenses to SG.SHOP.COM.</a:t>
            </a:r>
          </a:p>
          <a:p>
            <a:pPr marL="171450" indent="-171450">
              <a:buFont typeface="Arial"/>
              <a:buChar char="•"/>
            </a:pPr>
            <a:r>
              <a:rPr lang="en-US" baseline="0" dirty="0"/>
              <a:t>By changing how you shop and duplicating this in your organization, you fund your shopping annuity and build a residual income for yourself.</a:t>
            </a:r>
          </a:p>
          <a:p>
            <a:r>
              <a:rPr lang="en-US" baseline="0" dirty="0"/>
              <a:t>The hardest point to make here is that you are USING MONEY YOU’RE ALREADY SPENDING, rather than applying discretionary income.  </a:t>
            </a:r>
          </a:p>
          <a:p>
            <a:endParaRPr lang="en-US" baseline="0" dirty="0"/>
          </a:p>
          <a:p>
            <a:r>
              <a:rPr lang="en-US" baseline="0" dirty="0"/>
              <a:t>RECURRING THEME – We This is the first time we hit it…. You fund your Shopping Annuity with money you are already spending by redirecting purchases to SHOP.COM.  People MUST grasp this concept if we are going to get adaption.  That adaption is critical for their success with the Shopping Annuity.</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t>10</a:t>
            </a:fld>
            <a:endParaRPr lang="en-US"/>
          </a:p>
        </p:txBody>
      </p:sp>
    </p:spTree>
    <p:extLst>
      <p:ext uri="{BB962C8B-B14F-4D97-AF65-F5344CB8AC3E}">
        <p14:creationId xmlns:p14="http://schemas.microsoft.com/office/powerpoint/2010/main" val="3792037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r>
              <a:rPr lang="en-US" baseline="0" dirty="0"/>
              <a:t>This is a wrap up slide – a chance for you to summarize the key points side by side.</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t>11</a:t>
            </a:fld>
            <a:endParaRPr lang="en-US"/>
          </a:p>
        </p:txBody>
      </p:sp>
    </p:spTree>
    <p:extLst>
      <p:ext uri="{BB962C8B-B14F-4D97-AF65-F5344CB8AC3E}">
        <p14:creationId xmlns:p14="http://schemas.microsoft.com/office/powerpoint/2010/main" val="1990386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r>
              <a:rPr lang="en-US" baseline="0" dirty="0"/>
              <a:t>This explains why the Shopping Annuity is dependable.  It works because we have a </a:t>
            </a:r>
            <a:r>
              <a:rPr lang="en-US" u="sng" baseline="0" dirty="0"/>
              <a:t>better way to shop </a:t>
            </a:r>
            <a:r>
              <a:rPr lang="en-US" baseline="0" dirty="0"/>
              <a:t>and the </a:t>
            </a:r>
            <a:r>
              <a:rPr lang="en-US" u="sng" baseline="0" dirty="0"/>
              <a:t>technology to track it.</a:t>
            </a:r>
          </a:p>
          <a:p>
            <a:pPr marL="171450" indent="-171450">
              <a:buFont typeface="Arial"/>
              <a:buChar char="•"/>
            </a:pPr>
            <a:r>
              <a:rPr lang="en-US" baseline="0" dirty="0"/>
              <a:t>We aren’t asking you to shop on a site that will cause you to spend more money.  </a:t>
            </a:r>
          </a:p>
          <a:p>
            <a:pPr marL="171450" indent="-171450">
              <a:buFont typeface="Arial"/>
              <a:buChar char="•"/>
            </a:pPr>
            <a:r>
              <a:rPr lang="en-US" baseline="0" dirty="0"/>
              <a:t>Instead we are providing you a better way to shop with all deals, programs, technology.  More than that we offer better products and pay you Cashback on all of your purchases.</a:t>
            </a:r>
          </a:p>
          <a:p>
            <a:pPr marL="171450" indent="-171450">
              <a:buFont typeface="Arial"/>
              <a:buChar char="•"/>
            </a:pPr>
            <a:r>
              <a:rPr lang="en-US" baseline="0" dirty="0"/>
              <a:t>The referral tracking system tracks all of your spending, the spending of your referred customers and your organizations’ spending. Those margins are reflected in a social currency called BV and IBV.</a:t>
            </a:r>
          </a:p>
          <a:p>
            <a:pPr marL="171450" indent="-171450">
              <a:buFont typeface="Arial"/>
              <a:buChar char="•"/>
            </a:pPr>
            <a:r>
              <a:rPr lang="en-US" baseline="0" dirty="0"/>
              <a:t>You are paid on that social currency via the MPCP</a:t>
            </a:r>
          </a:p>
          <a:p>
            <a:pPr marL="171450" indent="-171450">
              <a:buFont typeface="Arial"/>
              <a:buChar char="•"/>
            </a:pPr>
            <a:r>
              <a:rPr lang="en-US" baseline="0" dirty="0"/>
              <a:t>The end result is a better way to shop and a solid system to track and pay you</a:t>
            </a:r>
            <a:endParaRPr lang="en-US" dirty="0"/>
          </a:p>
        </p:txBody>
      </p:sp>
      <p:sp>
        <p:nvSpPr>
          <p:cNvPr id="4" name="Slide Number Placeholder 3"/>
          <p:cNvSpPr>
            <a:spLocks noGrp="1"/>
          </p:cNvSpPr>
          <p:nvPr>
            <p:ph type="sldNum" sz="quarter" idx="10"/>
          </p:nvPr>
        </p:nvSpPr>
        <p:spPr/>
        <p:txBody>
          <a:bodyPr/>
          <a:lstStyle/>
          <a:p>
            <a:pPr marL="0" marR="0" lvl="0" indent="0" algn="r" defTabSz="609479" rtl="0" eaLnBrk="1" fontAlgn="auto" latinLnBrk="0" hangingPunct="1">
              <a:lnSpc>
                <a:spcPct val="100000"/>
              </a:lnSpc>
              <a:spcBef>
                <a:spcPts val="0"/>
              </a:spcBef>
              <a:spcAft>
                <a:spcPts val="0"/>
              </a:spcAft>
              <a:buClrTx/>
              <a:buSzTx/>
              <a:buFontTx/>
              <a:buNone/>
              <a:tabLst/>
              <a:defRPr/>
            </a:pPr>
            <a:fld id="{079EFA50-432A-5B47-9164-EA25356F6FE0}" type="slidenum">
              <a:rPr kumimoji="0" lang="en-US" sz="1200" b="0" i="0" u="none" strike="noStrike" kern="1200" cap="none" spc="0" normalizeH="0" baseline="0" noProof="0" smtClean="0">
                <a:ln>
                  <a:noFill/>
                </a:ln>
                <a:solidFill>
                  <a:prstClr val="black"/>
                </a:solidFill>
                <a:effectLst/>
                <a:uLnTx/>
                <a:uFillTx/>
                <a:latin typeface="Montserrat Light" pitchFamily="2" charset="77"/>
                <a:ea typeface="+mn-ea"/>
                <a:cs typeface="+mn-cs"/>
              </a:rPr>
              <a:pPr marL="0" marR="0" lvl="0" indent="0" algn="r" defTabSz="609479"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Montserrat Light" pitchFamily="2" charset="77"/>
              <a:ea typeface="+mn-ea"/>
              <a:cs typeface="+mn-cs"/>
            </a:endParaRPr>
          </a:p>
        </p:txBody>
      </p:sp>
    </p:spTree>
    <p:extLst>
      <p:ext uri="{BB962C8B-B14F-4D97-AF65-F5344CB8AC3E}">
        <p14:creationId xmlns:p14="http://schemas.microsoft.com/office/powerpoint/2010/main" val="1753489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pPr marL="171450" indent="-171450">
              <a:buFont typeface="Arial"/>
              <a:buChar char="•"/>
            </a:pPr>
            <a:r>
              <a:rPr lang="en-US" baseline="0" dirty="0"/>
              <a:t>With technology today, we have the power to leverage our collective buying power! </a:t>
            </a:r>
          </a:p>
          <a:p>
            <a:pPr marL="171450" indent="-171450">
              <a:buFont typeface="Arial"/>
              <a:buChar char="•"/>
            </a:pPr>
            <a:r>
              <a:rPr lang="en-US" baseline="0" dirty="0"/>
              <a:t>We don’t need to solely have a consumer: retailer relationship anymore because we can recycle our money by converting the margins earned from shopping through our SHOP.COM website into an ongoing income.  </a:t>
            </a:r>
          </a:p>
          <a:p>
            <a:pPr marL="171450" indent="-171450">
              <a:buFont typeface="Arial"/>
              <a:buChar char="•"/>
            </a:pPr>
            <a:r>
              <a:rPr lang="en-US" baseline="0" dirty="0"/>
              <a:t>Due to the massive numbers of UFOs and customers shopping through SHOP.COM, we have the power to force prices down and increase the margins that we get from those sales.  That allows us to increase BV and IBV which increases your residual income and lessens the time it takes to achieve it.  </a:t>
            </a:r>
            <a:endParaRPr lang="en-US" dirty="0"/>
          </a:p>
        </p:txBody>
      </p:sp>
      <p:sp>
        <p:nvSpPr>
          <p:cNvPr id="4" name="Slide Number Placeholder 3"/>
          <p:cNvSpPr>
            <a:spLocks noGrp="1"/>
          </p:cNvSpPr>
          <p:nvPr>
            <p:ph type="sldNum" sz="quarter" idx="10"/>
          </p:nvPr>
        </p:nvSpPr>
        <p:spPr/>
        <p:txBody>
          <a:bodyPr/>
          <a:lstStyle/>
          <a:p>
            <a:pPr marL="0" marR="0" lvl="0" indent="0" algn="r" defTabSz="609479" rtl="0" eaLnBrk="1" fontAlgn="auto" latinLnBrk="0" hangingPunct="1">
              <a:lnSpc>
                <a:spcPct val="100000"/>
              </a:lnSpc>
              <a:spcBef>
                <a:spcPts val="0"/>
              </a:spcBef>
              <a:spcAft>
                <a:spcPts val="0"/>
              </a:spcAft>
              <a:buClrTx/>
              <a:buSzTx/>
              <a:buFontTx/>
              <a:buNone/>
              <a:tabLst/>
              <a:defRPr/>
            </a:pPr>
            <a:fld id="{079EFA50-432A-5B47-9164-EA25356F6FE0}" type="slidenum">
              <a:rPr kumimoji="0" lang="en-US" sz="1200" b="0" i="0" u="none" strike="noStrike" kern="1200" cap="none" spc="0" normalizeH="0" baseline="0" noProof="0" smtClean="0">
                <a:ln>
                  <a:noFill/>
                </a:ln>
                <a:solidFill>
                  <a:prstClr val="black"/>
                </a:solidFill>
                <a:effectLst/>
                <a:uLnTx/>
                <a:uFillTx/>
                <a:latin typeface="Montserrat Light" pitchFamily="2" charset="77"/>
                <a:ea typeface="+mn-ea"/>
                <a:cs typeface="+mn-cs"/>
              </a:rPr>
              <a:pPr marL="0" marR="0" lvl="0" indent="0" algn="r" defTabSz="609479"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Montserrat Light" pitchFamily="2" charset="77"/>
              <a:ea typeface="+mn-ea"/>
              <a:cs typeface="+mn-cs"/>
            </a:endParaRPr>
          </a:p>
        </p:txBody>
      </p:sp>
    </p:spTree>
    <p:extLst>
      <p:ext uri="{BB962C8B-B14F-4D97-AF65-F5344CB8AC3E}">
        <p14:creationId xmlns:p14="http://schemas.microsoft.com/office/powerpoint/2010/main" val="1605175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pPr marL="171450" indent="-171450">
              <a:buFont typeface="Arial"/>
              <a:buChar char="•"/>
            </a:pPr>
            <a:r>
              <a:rPr lang="en-US" baseline="0" dirty="0"/>
              <a:t>How can you keep your hard earned assets in the family?  </a:t>
            </a:r>
          </a:p>
          <a:p>
            <a:pPr marL="171450" indent="-171450">
              <a:buFont typeface="Arial"/>
              <a:buChar char="•"/>
            </a:pPr>
            <a:r>
              <a:rPr lang="en-US" baseline="0" dirty="0"/>
              <a:t>Your UnFranchise is a willable asset and can be willed to family and generations to come. </a:t>
            </a:r>
          </a:p>
          <a:p>
            <a:pPr marL="171450" indent="-171450">
              <a:buFont typeface="Arial"/>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t>14</a:t>
            </a:fld>
            <a:endParaRPr lang="en-US"/>
          </a:p>
        </p:txBody>
      </p:sp>
    </p:spTree>
    <p:extLst>
      <p:ext uri="{BB962C8B-B14F-4D97-AF65-F5344CB8AC3E}">
        <p14:creationId xmlns:p14="http://schemas.microsoft.com/office/powerpoint/2010/main" val="4078453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82295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88288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55671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499"/>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799"/>
            </a:lvl1pPr>
            <a:lvl2pPr marL="342797" indent="0" algn="ctr">
              <a:buNone/>
              <a:defRPr sz="1499"/>
            </a:lvl2pPr>
            <a:lvl3pPr marL="685595" indent="0" algn="ctr">
              <a:buNone/>
              <a:defRPr sz="1349"/>
            </a:lvl3pPr>
            <a:lvl4pPr marL="1028392" indent="0" algn="ctr">
              <a:buNone/>
              <a:defRPr sz="1200"/>
            </a:lvl4pPr>
            <a:lvl5pPr marL="1371188"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0" i="0">
                <a:latin typeface="Montserrat Light" pitchFamily="2" charset="77"/>
              </a:defRPr>
            </a:lvl1pPr>
          </a:lstStyle>
          <a:p>
            <a:fld id="{1279D731-ACC5-4FAF-8CC6-EF54919B79E9}" type="datetimeFigureOut">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Montserrat Light" pitchFamily="2" charset="77"/>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0" i="0">
                <a:latin typeface="Montserrat Light" pitchFamily="2" charset="77"/>
              </a:defRPr>
            </a:lvl1p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6734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i="0">
                <a:latin typeface="Montserrat Light" pitchFamily="2" charset="77"/>
              </a:defRPr>
            </a:lvl1pPr>
          </a:lstStyle>
          <a:p>
            <a:fld id="{1279D731-ACC5-4FAF-8CC6-EF54919B79E9}" type="datetimeFigureOut">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Montserrat Light" pitchFamily="2" charset="77"/>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0" i="0">
                <a:latin typeface="Montserrat Light" pitchFamily="2" charset="77"/>
              </a:defRPr>
            </a:lvl1p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9947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5"/>
            <a:ext cx="7886700" cy="2139553"/>
          </a:xfrm>
        </p:spPr>
        <p:txBody>
          <a:bodyPr anchor="b"/>
          <a:lstStyle>
            <a:lvl1pPr>
              <a:defRPr sz="4499"/>
            </a:lvl1pPr>
          </a:lstStyle>
          <a:p>
            <a:r>
              <a:rPr lang="en-US"/>
              <a:t>Click to edit Master title style</a:t>
            </a:r>
            <a:endParaRPr lang="en-US" dirty="0"/>
          </a:p>
        </p:txBody>
      </p:sp>
      <p:sp>
        <p:nvSpPr>
          <p:cNvPr id="3" name="Text Placeholder 2"/>
          <p:cNvSpPr>
            <a:spLocks noGrp="1"/>
          </p:cNvSpPr>
          <p:nvPr>
            <p:ph type="body" idx="1"/>
          </p:nvPr>
        </p:nvSpPr>
        <p:spPr>
          <a:xfrm>
            <a:off x="623887" y="3442099"/>
            <a:ext cx="7886700" cy="1125140"/>
          </a:xfrm>
        </p:spPr>
        <p:txBody>
          <a:bodyPr/>
          <a:lstStyle>
            <a:lvl1pPr marL="0" indent="0">
              <a:buNone/>
              <a:defRPr sz="1799">
                <a:solidFill>
                  <a:schemeClr val="tx1">
                    <a:tint val="75000"/>
                  </a:schemeClr>
                </a:solidFill>
              </a:defRPr>
            </a:lvl1pPr>
            <a:lvl2pPr marL="342797" indent="0">
              <a:buNone/>
              <a:defRPr sz="1499">
                <a:solidFill>
                  <a:schemeClr val="tx1">
                    <a:tint val="75000"/>
                  </a:schemeClr>
                </a:solidFill>
              </a:defRPr>
            </a:lvl2pPr>
            <a:lvl3pPr marL="685595" indent="0">
              <a:buNone/>
              <a:defRPr sz="1349">
                <a:solidFill>
                  <a:schemeClr val="tx1">
                    <a:tint val="75000"/>
                  </a:schemeClr>
                </a:solidFill>
              </a:defRPr>
            </a:lvl3pPr>
            <a:lvl4pPr marL="1028392" indent="0">
              <a:buNone/>
              <a:defRPr sz="1200">
                <a:solidFill>
                  <a:schemeClr val="tx1">
                    <a:tint val="75000"/>
                  </a:schemeClr>
                </a:solidFill>
              </a:defRPr>
            </a:lvl4pPr>
            <a:lvl5pPr marL="1371188"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b="0" i="0">
                <a:latin typeface="Montserrat Light" pitchFamily="2" charset="77"/>
              </a:defRPr>
            </a:lvl1pPr>
          </a:lstStyle>
          <a:p>
            <a:fld id="{1279D731-ACC5-4FAF-8CC6-EF54919B79E9}" type="datetimeFigureOut">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Montserrat Light" pitchFamily="2" charset="77"/>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0" i="0">
                <a:latin typeface="Montserrat Light" pitchFamily="2" charset="77"/>
              </a:defRPr>
            </a:lvl1p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0301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1"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0" i="0">
                <a:latin typeface="Montserrat Light" pitchFamily="2" charset="77"/>
              </a:defRPr>
            </a:lvl1pPr>
          </a:lstStyle>
          <a:p>
            <a:fld id="{1279D731-ACC5-4FAF-8CC6-EF54919B79E9}" type="datetimeFigureOut">
              <a:rPr lang="en-US" smtClean="0">
                <a:solidFill>
                  <a:prstClr val="black">
                    <a:tint val="75000"/>
                  </a:prstClr>
                </a:solidFill>
              </a:rPr>
              <a:pPr/>
              <a:t>11/1/2018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0" i="0">
                <a:latin typeface="Montserrat Light" pitchFamily="2" charset="77"/>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0" i="0">
                <a:latin typeface="Montserrat Light" pitchFamily="2" charset="77"/>
              </a:defRPr>
            </a:lvl1p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3471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799" b="1"/>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799" b="1"/>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0" i="0">
                <a:latin typeface="Montserrat Light" pitchFamily="2" charset="77"/>
              </a:defRPr>
            </a:lvl1pPr>
          </a:lstStyle>
          <a:p>
            <a:fld id="{1279D731-ACC5-4FAF-8CC6-EF54919B79E9}" type="datetimeFigureOut">
              <a:rPr lang="en-US" smtClean="0">
                <a:solidFill>
                  <a:prstClr val="black">
                    <a:tint val="75000"/>
                  </a:prstClr>
                </a:solidFill>
              </a:rPr>
              <a:pPr/>
              <a:t>11/1/2018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b="0" i="0">
                <a:latin typeface="Montserrat Light" pitchFamily="2" charset="77"/>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b="0" i="0">
                <a:latin typeface="Montserrat Light" pitchFamily="2" charset="77"/>
              </a:defRPr>
            </a:lvl1p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3064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628"/>
            <a:fld id="{1279D731-ACC5-4FAF-8CC6-EF54919B79E9}" type="datetimeFigureOut">
              <a:rPr lang="en-US" smtClean="0">
                <a:solidFill>
                  <a:prstClr val="black">
                    <a:tint val="75000"/>
                  </a:prstClr>
                </a:solidFill>
              </a:rPr>
              <a:pPr defTabSz="685628"/>
              <a:t>11/1/2018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628"/>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628"/>
            <a:fld id="{F0F79376-3F9C-4846-9940-143206A72E03}" type="slidenum">
              <a:rPr lang="en-US" smtClean="0">
                <a:solidFill>
                  <a:prstClr val="black">
                    <a:tint val="75000"/>
                  </a:prstClr>
                </a:solidFill>
              </a:rPr>
              <a:pPr defTabSz="685628"/>
              <a:t>‹#›</a:t>
            </a:fld>
            <a:endParaRPr lang="en-US" dirty="0">
              <a:solidFill>
                <a:prstClr val="black">
                  <a:tint val="75000"/>
                </a:prstClr>
              </a:solidFill>
            </a:endParaRPr>
          </a:p>
        </p:txBody>
      </p:sp>
    </p:spTree>
    <p:extLst>
      <p:ext uri="{BB962C8B-B14F-4D97-AF65-F5344CB8AC3E}">
        <p14:creationId xmlns:p14="http://schemas.microsoft.com/office/powerpoint/2010/main" val="3981953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atin typeface="Montserrat Light" pitchFamily="2" charset="77"/>
              </a:defRPr>
            </a:lvl1pPr>
          </a:lstStyle>
          <a:p>
            <a:fld id="{1279D731-ACC5-4FAF-8CC6-EF54919B79E9}" type="datetimeFigureOut">
              <a:rPr lang="en-US" smtClean="0">
                <a:solidFill>
                  <a:prstClr val="black">
                    <a:tint val="75000"/>
                  </a:prstClr>
                </a:solidFill>
              </a:rPr>
              <a:pPr/>
              <a:t>11/1/2018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b="0" i="0">
                <a:latin typeface="Montserrat Light" pitchFamily="2" charset="77"/>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0" i="0">
                <a:latin typeface="Montserrat Light" pitchFamily="2" charset="77"/>
              </a:defRPr>
            </a:lvl1p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4696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b="0" i="0">
                <a:latin typeface="Montserrat Light" pitchFamily="2" charset="77"/>
              </a:defRPr>
            </a:lvl1pPr>
          </a:lstStyle>
          <a:p>
            <a:fld id="{1279D731-ACC5-4FAF-8CC6-EF54919B79E9}" type="datetimeFigureOut">
              <a:rPr lang="en-US" smtClean="0">
                <a:solidFill>
                  <a:prstClr val="black">
                    <a:tint val="75000"/>
                  </a:prstClr>
                </a:solidFill>
              </a:rPr>
              <a:pPr/>
              <a:t>11/1/2018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0" i="0">
                <a:latin typeface="Montserrat Light" pitchFamily="2" charset="77"/>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0" i="0">
                <a:latin typeface="Montserrat Light" pitchFamily="2" charset="77"/>
              </a:defRPr>
            </a:lvl1p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8803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8710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r>
              <a:rPr lang="en-US"/>
              <a:t>Click icon to add picture</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b="0" i="0">
                <a:latin typeface="Montserrat Light" pitchFamily="2" charset="77"/>
              </a:defRPr>
            </a:lvl1pPr>
          </a:lstStyle>
          <a:p>
            <a:fld id="{1279D731-ACC5-4FAF-8CC6-EF54919B79E9}" type="datetimeFigureOut">
              <a:rPr lang="en-US" smtClean="0">
                <a:solidFill>
                  <a:prstClr val="black">
                    <a:tint val="75000"/>
                  </a:prstClr>
                </a:solidFill>
              </a:rPr>
              <a:pPr/>
              <a:t>11/1/2018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0" i="0">
                <a:latin typeface="Montserrat Light" pitchFamily="2" charset="77"/>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0" i="0">
                <a:latin typeface="Montserrat Light" pitchFamily="2" charset="77"/>
              </a:defRPr>
            </a:lvl1p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8895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i="0">
                <a:latin typeface="Montserrat Light" pitchFamily="2" charset="77"/>
              </a:defRPr>
            </a:lvl1pPr>
          </a:lstStyle>
          <a:p>
            <a:fld id="{1279D731-ACC5-4FAF-8CC6-EF54919B79E9}" type="datetimeFigureOut">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Montserrat Light" pitchFamily="2" charset="77"/>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0" i="0">
                <a:latin typeface="Montserrat Light" pitchFamily="2" charset="77"/>
              </a:defRPr>
            </a:lvl1p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960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i="0">
                <a:latin typeface="Montserrat Light" pitchFamily="2" charset="77"/>
              </a:defRPr>
            </a:lvl1pPr>
          </a:lstStyle>
          <a:p>
            <a:fld id="{1279D731-ACC5-4FAF-8CC6-EF54919B79E9}" type="datetimeFigureOut">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Montserrat Light" pitchFamily="2" charset="77"/>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0" i="0">
                <a:latin typeface="Montserrat Light" pitchFamily="2" charset="77"/>
              </a:defRPr>
            </a:lvl1p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4571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EC3F-A80E-A94B-8EDD-A4A7E7F94578}"/>
              </a:ext>
            </a:extLst>
          </p:cNvPr>
          <p:cNvSpPr>
            <a:spLocks noGrp="1"/>
          </p:cNvSpPr>
          <p:nvPr>
            <p:ph type="ctrTitle"/>
          </p:nvPr>
        </p:nvSpPr>
        <p:spPr>
          <a:xfrm>
            <a:off x="1143000" y="841772"/>
            <a:ext cx="6858000" cy="1790700"/>
          </a:xfrm>
        </p:spPr>
        <p:txBody>
          <a:bodyPr anchor="b"/>
          <a:lstStyle>
            <a:lvl1pPr algn="ctr">
              <a:defRPr sz="4499"/>
            </a:lvl1pPr>
          </a:lstStyle>
          <a:p>
            <a:r>
              <a:rPr lang="en-US"/>
              <a:t>Click to edit Master title style</a:t>
            </a:r>
          </a:p>
        </p:txBody>
      </p:sp>
      <p:sp>
        <p:nvSpPr>
          <p:cNvPr id="3" name="Subtitle 2">
            <a:extLst>
              <a:ext uri="{FF2B5EF4-FFF2-40B4-BE49-F238E27FC236}">
                <a16:creationId xmlns:a16="http://schemas.microsoft.com/office/drawing/2014/main" id="{212CBAAE-9A67-5844-9E99-E8845E4F2F78}"/>
              </a:ext>
            </a:extLst>
          </p:cNvPr>
          <p:cNvSpPr>
            <a:spLocks noGrp="1"/>
          </p:cNvSpPr>
          <p:nvPr>
            <p:ph type="subTitle" idx="1"/>
          </p:nvPr>
        </p:nvSpPr>
        <p:spPr>
          <a:xfrm>
            <a:off x="1143000" y="2701528"/>
            <a:ext cx="6858000" cy="1241822"/>
          </a:xfrm>
        </p:spPr>
        <p:txBody>
          <a:bodyPr/>
          <a:lstStyle>
            <a:lvl1pPr marL="0" indent="0" algn="ctr">
              <a:buNone/>
              <a:defRPr sz="1799"/>
            </a:lvl1pPr>
            <a:lvl2pPr marL="342797" indent="0" algn="ctr">
              <a:buNone/>
              <a:defRPr sz="1499"/>
            </a:lvl2pPr>
            <a:lvl3pPr marL="685595" indent="0" algn="ctr">
              <a:buNone/>
              <a:defRPr sz="1349"/>
            </a:lvl3pPr>
            <a:lvl4pPr marL="1028392" indent="0" algn="ctr">
              <a:buNone/>
              <a:defRPr sz="1200"/>
            </a:lvl4pPr>
            <a:lvl5pPr marL="1371188"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3CAE00E-39E6-AD4E-9831-11BCDAC02011}"/>
              </a:ext>
            </a:extLst>
          </p:cNvPr>
          <p:cNvSpPr>
            <a:spLocks noGrp="1"/>
          </p:cNvSpPr>
          <p:nvPr>
            <p:ph type="dt" sz="half" idx="10"/>
          </p:nvPr>
        </p:nvSpPr>
        <p:spPr/>
        <p:txBody>
          <a:bodyPr/>
          <a:lstStyle/>
          <a:p>
            <a:fld id="{FE88D1F8-D4DB-DA4B-8EAD-47EE3F9E165B}" type="datetimeFigureOut">
              <a:rPr lang="en-US" smtClean="0"/>
              <a:t>11/1/2018</a:t>
            </a:fld>
            <a:endParaRPr lang="en-US"/>
          </a:p>
        </p:txBody>
      </p:sp>
      <p:sp>
        <p:nvSpPr>
          <p:cNvPr id="5" name="Footer Placeholder 4">
            <a:extLst>
              <a:ext uri="{FF2B5EF4-FFF2-40B4-BE49-F238E27FC236}">
                <a16:creationId xmlns:a16="http://schemas.microsoft.com/office/drawing/2014/main" id="{5545828B-D269-AD49-BDB0-3FEDE5DB6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3A8659-D0CF-5E49-9CFF-91CA4D012936}"/>
              </a:ext>
            </a:extLst>
          </p:cNvPr>
          <p:cNvSpPr>
            <a:spLocks noGrp="1"/>
          </p:cNvSpPr>
          <p:nvPr>
            <p:ph type="sldNum" sz="quarter" idx="12"/>
          </p:nvPr>
        </p:nvSpPr>
        <p:spPr/>
        <p:txBody>
          <a:bodyPr/>
          <a:lstStyle/>
          <a:p>
            <a:fld id="{304A9A8B-1FFC-514C-ADB4-1D812203BBA1}" type="slidenum">
              <a:rPr lang="en-US" smtClean="0"/>
              <a:t>‹#›</a:t>
            </a:fld>
            <a:endParaRPr lang="en-US"/>
          </a:p>
        </p:txBody>
      </p:sp>
    </p:spTree>
    <p:extLst>
      <p:ext uri="{BB962C8B-B14F-4D97-AF65-F5344CB8AC3E}">
        <p14:creationId xmlns:p14="http://schemas.microsoft.com/office/powerpoint/2010/main" val="4098484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6FE66-3E86-064E-90D6-52271D88BC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1D7C80-CB0D-7C4D-9EB1-AD5660AF5B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D4BE5-3BBA-AF45-8404-6A482FF8BC44}"/>
              </a:ext>
            </a:extLst>
          </p:cNvPr>
          <p:cNvSpPr>
            <a:spLocks noGrp="1"/>
          </p:cNvSpPr>
          <p:nvPr>
            <p:ph type="dt" sz="half" idx="10"/>
          </p:nvPr>
        </p:nvSpPr>
        <p:spPr/>
        <p:txBody>
          <a:bodyPr/>
          <a:lstStyle/>
          <a:p>
            <a:fld id="{FE88D1F8-D4DB-DA4B-8EAD-47EE3F9E165B}" type="datetimeFigureOut">
              <a:rPr lang="en-US" smtClean="0"/>
              <a:t>11/1/2018</a:t>
            </a:fld>
            <a:endParaRPr lang="en-US"/>
          </a:p>
        </p:txBody>
      </p:sp>
      <p:sp>
        <p:nvSpPr>
          <p:cNvPr id="5" name="Footer Placeholder 4">
            <a:extLst>
              <a:ext uri="{FF2B5EF4-FFF2-40B4-BE49-F238E27FC236}">
                <a16:creationId xmlns:a16="http://schemas.microsoft.com/office/drawing/2014/main" id="{9A847BD5-8C50-F54A-AA2A-156455F818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4D8BE-B46C-8E42-AEA0-150F89333F55}"/>
              </a:ext>
            </a:extLst>
          </p:cNvPr>
          <p:cNvSpPr>
            <a:spLocks noGrp="1"/>
          </p:cNvSpPr>
          <p:nvPr>
            <p:ph type="sldNum" sz="quarter" idx="12"/>
          </p:nvPr>
        </p:nvSpPr>
        <p:spPr/>
        <p:txBody>
          <a:bodyPr/>
          <a:lstStyle/>
          <a:p>
            <a:fld id="{304A9A8B-1FFC-514C-ADB4-1D812203BBA1}" type="slidenum">
              <a:rPr lang="en-US" smtClean="0"/>
              <a:t>‹#›</a:t>
            </a:fld>
            <a:endParaRPr lang="en-US"/>
          </a:p>
        </p:txBody>
      </p:sp>
    </p:spTree>
    <p:extLst>
      <p:ext uri="{BB962C8B-B14F-4D97-AF65-F5344CB8AC3E}">
        <p14:creationId xmlns:p14="http://schemas.microsoft.com/office/powerpoint/2010/main" val="74803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0F0B8-88C3-8B45-B4FD-76EC628B63CF}"/>
              </a:ext>
            </a:extLst>
          </p:cNvPr>
          <p:cNvSpPr>
            <a:spLocks noGrp="1"/>
          </p:cNvSpPr>
          <p:nvPr>
            <p:ph type="title"/>
          </p:nvPr>
        </p:nvSpPr>
        <p:spPr>
          <a:xfrm>
            <a:off x="623887" y="1282305"/>
            <a:ext cx="7886700" cy="2139553"/>
          </a:xfrm>
        </p:spPr>
        <p:txBody>
          <a:bodyPr anchor="b"/>
          <a:lstStyle>
            <a:lvl1pPr>
              <a:defRPr sz="4499"/>
            </a:lvl1pPr>
          </a:lstStyle>
          <a:p>
            <a:r>
              <a:rPr lang="en-US"/>
              <a:t>Click to edit Master title style</a:t>
            </a:r>
          </a:p>
        </p:txBody>
      </p:sp>
      <p:sp>
        <p:nvSpPr>
          <p:cNvPr id="3" name="Text Placeholder 2">
            <a:extLst>
              <a:ext uri="{FF2B5EF4-FFF2-40B4-BE49-F238E27FC236}">
                <a16:creationId xmlns:a16="http://schemas.microsoft.com/office/drawing/2014/main" id="{43D57D35-8ED4-D045-984E-942E947A4A4A}"/>
              </a:ext>
            </a:extLst>
          </p:cNvPr>
          <p:cNvSpPr>
            <a:spLocks noGrp="1"/>
          </p:cNvSpPr>
          <p:nvPr>
            <p:ph type="body" idx="1"/>
          </p:nvPr>
        </p:nvSpPr>
        <p:spPr>
          <a:xfrm>
            <a:off x="623887" y="3442099"/>
            <a:ext cx="7886700" cy="1125140"/>
          </a:xfrm>
        </p:spPr>
        <p:txBody>
          <a:bodyPr/>
          <a:lstStyle>
            <a:lvl1pPr marL="0" indent="0">
              <a:buNone/>
              <a:defRPr sz="1799">
                <a:solidFill>
                  <a:schemeClr val="tx1">
                    <a:tint val="75000"/>
                  </a:schemeClr>
                </a:solidFill>
              </a:defRPr>
            </a:lvl1pPr>
            <a:lvl2pPr marL="342797" indent="0">
              <a:buNone/>
              <a:defRPr sz="1499">
                <a:solidFill>
                  <a:schemeClr val="tx1">
                    <a:tint val="75000"/>
                  </a:schemeClr>
                </a:solidFill>
              </a:defRPr>
            </a:lvl2pPr>
            <a:lvl3pPr marL="685595" indent="0">
              <a:buNone/>
              <a:defRPr sz="1349">
                <a:solidFill>
                  <a:schemeClr val="tx1">
                    <a:tint val="75000"/>
                  </a:schemeClr>
                </a:solidFill>
              </a:defRPr>
            </a:lvl3pPr>
            <a:lvl4pPr marL="1028392" indent="0">
              <a:buNone/>
              <a:defRPr sz="1200">
                <a:solidFill>
                  <a:schemeClr val="tx1">
                    <a:tint val="75000"/>
                  </a:schemeClr>
                </a:solidFill>
              </a:defRPr>
            </a:lvl4pPr>
            <a:lvl5pPr marL="1371188"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D4C70AE-3846-724C-8667-223267212365}"/>
              </a:ext>
            </a:extLst>
          </p:cNvPr>
          <p:cNvSpPr>
            <a:spLocks noGrp="1"/>
          </p:cNvSpPr>
          <p:nvPr>
            <p:ph type="dt" sz="half" idx="10"/>
          </p:nvPr>
        </p:nvSpPr>
        <p:spPr/>
        <p:txBody>
          <a:bodyPr/>
          <a:lstStyle/>
          <a:p>
            <a:fld id="{FE88D1F8-D4DB-DA4B-8EAD-47EE3F9E165B}" type="datetimeFigureOut">
              <a:rPr lang="en-US" smtClean="0"/>
              <a:t>11/1/2018</a:t>
            </a:fld>
            <a:endParaRPr lang="en-US"/>
          </a:p>
        </p:txBody>
      </p:sp>
      <p:sp>
        <p:nvSpPr>
          <p:cNvPr id="5" name="Footer Placeholder 4">
            <a:extLst>
              <a:ext uri="{FF2B5EF4-FFF2-40B4-BE49-F238E27FC236}">
                <a16:creationId xmlns:a16="http://schemas.microsoft.com/office/drawing/2014/main" id="{D5D2E6C3-7BB3-B64A-B02A-0DC54C7AD5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0CA10B-53F2-EF41-9EEB-2F09A06D0D67}"/>
              </a:ext>
            </a:extLst>
          </p:cNvPr>
          <p:cNvSpPr>
            <a:spLocks noGrp="1"/>
          </p:cNvSpPr>
          <p:nvPr>
            <p:ph type="sldNum" sz="quarter" idx="12"/>
          </p:nvPr>
        </p:nvSpPr>
        <p:spPr/>
        <p:txBody>
          <a:bodyPr/>
          <a:lstStyle/>
          <a:p>
            <a:fld id="{304A9A8B-1FFC-514C-ADB4-1D812203BBA1}" type="slidenum">
              <a:rPr lang="en-US" smtClean="0"/>
              <a:t>‹#›</a:t>
            </a:fld>
            <a:endParaRPr lang="en-US"/>
          </a:p>
        </p:txBody>
      </p:sp>
    </p:spTree>
    <p:extLst>
      <p:ext uri="{BB962C8B-B14F-4D97-AF65-F5344CB8AC3E}">
        <p14:creationId xmlns:p14="http://schemas.microsoft.com/office/powerpoint/2010/main" val="2103366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29671-EFAF-6448-8D9A-39DFA78DA2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02647E-851B-004B-8118-BD9CAAB3E0D1}"/>
              </a:ext>
            </a:extLst>
          </p:cNvPr>
          <p:cNvSpPr>
            <a:spLocks noGrp="1"/>
          </p:cNvSpPr>
          <p:nvPr>
            <p:ph sz="half" idx="1"/>
          </p:nvPr>
        </p:nvSpPr>
        <p:spPr>
          <a:xfrm>
            <a:off x="628651"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E1BCD6-AD5E-2F4B-A20C-C976F4D5CCEB}"/>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0BAD7-C541-8845-93A7-4460F8A38E57}"/>
              </a:ext>
            </a:extLst>
          </p:cNvPr>
          <p:cNvSpPr>
            <a:spLocks noGrp="1"/>
          </p:cNvSpPr>
          <p:nvPr>
            <p:ph type="dt" sz="half" idx="10"/>
          </p:nvPr>
        </p:nvSpPr>
        <p:spPr/>
        <p:txBody>
          <a:bodyPr/>
          <a:lstStyle/>
          <a:p>
            <a:fld id="{FE88D1F8-D4DB-DA4B-8EAD-47EE3F9E165B}" type="datetimeFigureOut">
              <a:rPr lang="en-US" smtClean="0"/>
              <a:t>11/1/2018</a:t>
            </a:fld>
            <a:endParaRPr lang="en-US"/>
          </a:p>
        </p:txBody>
      </p:sp>
      <p:sp>
        <p:nvSpPr>
          <p:cNvPr id="6" name="Footer Placeholder 5">
            <a:extLst>
              <a:ext uri="{FF2B5EF4-FFF2-40B4-BE49-F238E27FC236}">
                <a16:creationId xmlns:a16="http://schemas.microsoft.com/office/drawing/2014/main" id="{558262A9-ADF6-C444-8F3D-9D18F8ED49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7CD457-08E0-BD4B-B47C-50FAEC2564E4}"/>
              </a:ext>
            </a:extLst>
          </p:cNvPr>
          <p:cNvSpPr>
            <a:spLocks noGrp="1"/>
          </p:cNvSpPr>
          <p:nvPr>
            <p:ph type="sldNum" sz="quarter" idx="12"/>
          </p:nvPr>
        </p:nvSpPr>
        <p:spPr/>
        <p:txBody>
          <a:bodyPr/>
          <a:lstStyle/>
          <a:p>
            <a:fld id="{304A9A8B-1FFC-514C-ADB4-1D812203BBA1}" type="slidenum">
              <a:rPr lang="en-US" smtClean="0"/>
              <a:t>‹#›</a:t>
            </a:fld>
            <a:endParaRPr lang="en-US"/>
          </a:p>
        </p:txBody>
      </p:sp>
    </p:spTree>
    <p:extLst>
      <p:ext uri="{BB962C8B-B14F-4D97-AF65-F5344CB8AC3E}">
        <p14:creationId xmlns:p14="http://schemas.microsoft.com/office/powerpoint/2010/main" val="72009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449AE-8E9B-BC4B-9046-9495D1AFEFF9}"/>
              </a:ext>
            </a:extLst>
          </p:cNvPr>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B79A2F-D2E6-F141-8352-27CD7F65CA9D}"/>
              </a:ext>
            </a:extLst>
          </p:cNvPr>
          <p:cNvSpPr>
            <a:spLocks noGrp="1"/>
          </p:cNvSpPr>
          <p:nvPr>
            <p:ph type="body" idx="1"/>
          </p:nvPr>
        </p:nvSpPr>
        <p:spPr>
          <a:xfrm>
            <a:off x="629842" y="1260872"/>
            <a:ext cx="3868340" cy="617934"/>
          </a:xfrm>
        </p:spPr>
        <p:txBody>
          <a:bodyPr anchor="b"/>
          <a:lstStyle>
            <a:lvl1pPr marL="0" indent="0">
              <a:buNone/>
              <a:defRPr sz="1799" b="1"/>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E050029-2A32-CF42-879E-205A128930EE}"/>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57E0D7-BF9F-C847-9B87-0B29A1C236B7}"/>
              </a:ext>
            </a:extLst>
          </p:cNvPr>
          <p:cNvSpPr>
            <a:spLocks noGrp="1"/>
          </p:cNvSpPr>
          <p:nvPr>
            <p:ph type="body" sz="quarter" idx="3"/>
          </p:nvPr>
        </p:nvSpPr>
        <p:spPr>
          <a:xfrm>
            <a:off x="4629150" y="1260872"/>
            <a:ext cx="3887391" cy="617934"/>
          </a:xfrm>
        </p:spPr>
        <p:txBody>
          <a:bodyPr anchor="b"/>
          <a:lstStyle>
            <a:lvl1pPr marL="0" indent="0">
              <a:buNone/>
              <a:defRPr sz="1799" b="1"/>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5CF8A8A-B64C-3A41-BECA-8276EF54E24B}"/>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52D45C-A7EB-E54E-9437-BFB7E8E5C468}"/>
              </a:ext>
            </a:extLst>
          </p:cNvPr>
          <p:cNvSpPr>
            <a:spLocks noGrp="1"/>
          </p:cNvSpPr>
          <p:nvPr>
            <p:ph type="dt" sz="half" idx="10"/>
          </p:nvPr>
        </p:nvSpPr>
        <p:spPr/>
        <p:txBody>
          <a:bodyPr/>
          <a:lstStyle/>
          <a:p>
            <a:fld id="{FE88D1F8-D4DB-DA4B-8EAD-47EE3F9E165B}" type="datetimeFigureOut">
              <a:rPr lang="en-US" smtClean="0"/>
              <a:t>11/1/2018</a:t>
            </a:fld>
            <a:endParaRPr lang="en-US"/>
          </a:p>
        </p:txBody>
      </p:sp>
      <p:sp>
        <p:nvSpPr>
          <p:cNvPr id="8" name="Footer Placeholder 7">
            <a:extLst>
              <a:ext uri="{FF2B5EF4-FFF2-40B4-BE49-F238E27FC236}">
                <a16:creationId xmlns:a16="http://schemas.microsoft.com/office/drawing/2014/main" id="{ECE24BDC-72A2-8343-94EA-22C4DDCBC4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7E02F5-FF37-4243-8902-658D4B9447C9}"/>
              </a:ext>
            </a:extLst>
          </p:cNvPr>
          <p:cNvSpPr>
            <a:spLocks noGrp="1"/>
          </p:cNvSpPr>
          <p:nvPr>
            <p:ph type="sldNum" sz="quarter" idx="12"/>
          </p:nvPr>
        </p:nvSpPr>
        <p:spPr/>
        <p:txBody>
          <a:bodyPr/>
          <a:lstStyle/>
          <a:p>
            <a:fld id="{304A9A8B-1FFC-514C-ADB4-1D812203BBA1}" type="slidenum">
              <a:rPr lang="en-US" smtClean="0"/>
              <a:t>‹#›</a:t>
            </a:fld>
            <a:endParaRPr lang="en-US"/>
          </a:p>
        </p:txBody>
      </p:sp>
    </p:spTree>
    <p:extLst>
      <p:ext uri="{BB962C8B-B14F-4D97-AF65-F5344CB8AC3E}">
        <p14:creationId xmlns:p14="http://schemas.microsoft.com/office/powerpoint/2010/main" val="4017498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1F30-9339-5C4C-B788-3EA8F4F826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B0E1CC-3288-3A40-8934-59C01136A22F}"/>
              </a:ext>
            </a:extLst>
          </p:cNvPr>
          <p:cNvSpPr>
            <a:spLocks noGrp="1"/>
          </p:cNvSpPr>
          <p:nvPr>
            <p:ph type="dt" sz="half" idx="10"/>
          </p:nvPr>
        </p:nvSpPr>
        <p:spPr/>
        <p:txBody>
          <a:bodyPr/>
          <a:lstStyle/>
          <a:p>
            <a:fld id="{FE88D1F8-D4DB-DA4B-8EAD-47EE3F9E165B}" type="datetimeFigureOut">
              <a:rPr lang="en-US" smtClean="0"/>
              <a:t>11/1/2018</a:t>
            </a:fld>
            <a:endParaRPr lang="en-US"/>
          </a:p>
        </p:txBody>
      </p:sp>
      <p:sp>
        <p:nvSpPr>
          <p:cNvPr id="4" name="Footer Placeholder 3">
            <a:extLst>
              <a:ext uri="{FF2B5EF4-FFF2-40B4-BE49-F238E27FC236}">
                <a16:creationId xmlns:a16="http://schemas.microsoft.com/office/drawing/2014/main" id="{E5CC95CA-A962-1D4A-8F48-7BE8C176A3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C81A07-AD21-0C46-92C7-790CE4492379}"/>
              </a:ext>
            </a:extLst>
          </p:cNvPr>
          <p:cNvSpPr>
            <a:spLocks noGrp="1"/>
          </p:cNvSpPr>
          <p:nvPr>
            <p:ph type="sldNum" sz="quarter" idx="12"/>
          </p:nvPr>
        </p:nvSpPr>
        <p:spPr/>
        <p:txBody>
          <a:bodyPr/>
          <a:lstStyle/>
          <a:p>
            <a:fld id="{304A9A8B-1FFC-514C-ADB4-1D812203BBA1}" type="slidenum">
              <a:rPr lang="en-US" smtClean="0"/>
              <a:t>‹#›</a:t>
            </a:fld>
            <a:endParaRPr lang="en-US"/>
          </a:p>
        </p:txBody>
      </p:sp>
    </p:spTree>
    <p:extLst>
      <p:ext uri="{BB962C8B-B14F-4D97-AF65-F5344CB8AC3E}">
        <p14:creationId xmlns:p14="http://schemas.microsoft.com/office/powerpoint/2010/main" val="4134680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DA1C43-91D4-B744-AD83-7534F74DAE51}"/>
              </a:ext>
            </a:extLst>
          </p:cNvPr>
          <p:cNvSpPr>
            <a:spLocks noGrp="1"/>
          </p:cNvSpPr>
          <p:nvPr>
            <p:ph type="dt" sz="half" idx="10"/>
          </p:nvPr>
        </p:nvSpPr>
        <p:spPr/>
        <p:txBody>
          <a:bodyPr/>
          <a:lstStyle/>
          <a:p>
            <a:fld id="{FE88D1F8-D4DB-DA4B-8EAD-47EE3F9E165B}" type="datetimeFigureOut">
              <a:rPr lang="en-US" smtClean="0"/>
              <a:t>11/1/2018</a:t>
            </a:fld>
            <a:endParaRPr lang="en-US"/>
          </a:p>
        </p:txBody>
      </p:sp>
      <p:sp>
        <p:nvSpPr>
          <p:cNvPr id="3" name="Footer Placeholder 2">
            <a:extLst>
              <a:ext uri="{FF2B5EF4-FFF2-40B4-BE49-F238E27FC236}">
                <a16:creationId xmlns:a16="http://schemas.microsoft.com/office/drawing/2014/main" id="{2FAC9D34-2E13-744C-8DB6-89BCA1141A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4C4BFD-C703-1C4D-8B96-7AC36EA7A7CE}"/>
              </a:ext>
            </a:extLst>
          </p:cNvPr>
          <p:cNvSpPr>
            <a:spLocks noGrp="1"/>
          </p:cNvSpPr>
          <p:nvPr>
            <p:ph type="sldNum" sz="quarter" idx="12"/>
          </p:nvPr>
        </p:nvSpPr>
        <p:spPr/>
        <p:txBody>
          <a:bodyPr/>
          <a:lstStyle/>
          <a:p>
            <a:fld id="{304A9A8B-1FFC-514C-ADB4-1D812203BBA1}" type="slidenum">
              <a:rPr lang="en-US" smtClean="0"/>
              <a:t>‹#›</a:t>
            </a:fld>
            <a:endParaRPr lang="en-US"/>
          </a:p>
        </p:txBody>
      </p:sp>
    </p:spTree>
    <p:extLst>
      <p:ext uri="{BB962C8B-B14F-4D97-AF65-F5344CB8AC3E}">
        <p14:creationId xmlns:p14="http://schemas.microsoft.com/office/powerpoint/2010/main" val="3910569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11/1/2018</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99755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41DF1-518B-034C-9AF2-7F7C1DD6EE2F}"/>
              </a:ext>
            </a:extLst>
          </p:cNvPr>
          <p:cNvSpPr>
            <a:spLocks noGrp="1"/>
          </p:cNvSpPr>
          <p:nvPr>
            <p:ph type="title"/>
          </p:nvPr>
        </p:nvSpPr>
        <p:spPr>
          <a:xfrm>
            <a:off x="629842" y="342900"/>
            <a:ext cx="2949178" cy="1200150"/>
          </a:xfrm>
        </p:spPr>
        <p:txBody>
          <a:bodyPr anchor="b"/>
          <a:lstStyle>
            <a:lvl1pPr>
              <a:defRPr sz="2399"/>
            </a:lvl1pPr>
          </a:lstStyle>
          <a:p>
            <a:r>
              <a:rPr lang="en-US"/>
              <a:t>Click to edit Master title style</a:t>
            </a:r>
          </a:p>
        </p:txBody>
      </p:sp>
      <p:sp>
        <p:nvSpPr>
          <p:cNvPr id="3" name="Content Placeholder 2">
            <a:extLst>
              <a:ext uri="{FF2B5EF4-FFF2-40B4-BE49-F238E27FC236}">
                <a16:creationId xmlns:a16="http://schemas.microsoft.com/office/drawing/2014/main" id="{09401EF9-D024-8A49-9009-FD96B34383EE}"/>
              </a:ext>
            </a:extLst>
          </p:cNvPr>
          <p:cNvSpPr>
            <a:spLocks noGrp="1"/>
          </p:cNvSpPr>
          <p:nvPr>
            <p:ph idx="1"/>
          </p:nvPr>
        </p:nvSpPr>
        <p:spPr>
          <a:xfrm>
            <a:off x="3887391" y="740570"/>
            <a:ext cx="4629150" cy="3655219"/>
          </a:xfr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CE878F-D429-6340-9BB1-33C1E0B4E3DE}"/>
              </a:ext>
            </a:extLst>
          </p:cNvPr>
          <p:cNvSpPr>
            <a:spLocks noGrp="1"/>
          </p:cNvSpPr>
          <p:nvPr>
            <p:ph type="body" sz="half" idx="2"/>
          </p:nvPr>
        </p:nvSpPr>
        <p:spPr>
          <a:xfrm>
            <a:off x="629842" y="1543050"/>
            <a:ext cx="2949178" cy="2858691"/>
          </a:xfrm>
        </p:spPr>
        <p:txBody>
          <a:bodyPr/>
          <a:lstStyle>
            <a:lvl1pPr marL="0" indent="0">
              <a:buNone/>
              <a:defRPr sz="120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B27F850-1938-C449-985D-06C3452DE994}"/>
              </a:ext>
            </a:extLst>
          </p:cNvPr>
          <p:cNvSpPr>
            <a:spLocks noGrp="1"/>
          </p:cNvSpPr>
          <p:nvPr>
            <p:ph type="dt" sz="half" idx="10"/>
          </p:nvPr>
        </p:nvSpPr>
        <p:spPr/>
        <p:txBody>
          <a:bodyPr/>
          <a:lstStyle/>
          <a:p>
            <a:fld id="{FE88D1F8-D4DB-DA4B-8EAD-47EE3F9E165B}" type="datetimeFigureOut">
              <a:rPr lang="en-US" smtClean="0"/>
              <a:t>11/1/2018</a:t>
            </a:fld>
            <a:endParaRPr lang="en-US"/>
          </a:p>
        </p:txBody>
      </p:sp>
      <p:sp>
        <p:nvSpPr>
          <p:cNvPr id="6" name="Footer Placeholder 5">
            <a:extLst>
              <a:ext uri="{FF2B5EF4-FFF2-40B4-BE49-F238E27FC236}">
                <a16:creationId xmlns:a16="http://schemas.microsoft.com/office/drawing/2014/main" id="{72C6FD15-5BF5-694E-A79B-969EDA3A7F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A7B1-E9B1-AB4D-8B53-76C7C5D67A3A}"/>
              </a:ext>
            </a:extLst>
          </p:cNvPr>
          <p:cNvSpPr>
            <a:spLocks noGrp="1"/>
          </p:cNvSpPr>
          <p:nvPr>
            <p:ph type="sldNum" sz="quarter" idx="12"/>
          </p:nvPr>
        </p:nvSpPr>
        <p:spPr/>
        <p:txBody>
          <a:bodyPr/>
          <a:lstStyle/>
          <a:p>
            <a:fld id="{304A9A8B-1FFC-514C-ADB4-1D812203BBA1}" type="slidenum">
              <a:rPr lang="en-US" smtClean="0"/>
              <a:t>‹#›</a:t>
            </a:fld>
            <a:endParaRPr lang="en-US"/>
          </a:p>
        </p:txBody>
      </p:sp>
    </p:spTree>
    <p:extLst>
      <p:ext uri="{BB962C8B-B14F-4D97-AF65-F5344CB8AC3E}">
        <p14:creationId xmlns:p14="http://schemas.microsoft.com/office/powerpoint/2010/main" val="3795226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1169A-384A-FE45-B8BF-C824C4CD4B0D}"/>
              </a:ext>
            </a:extLst>
          </p:cNvPr>
          <p:cNvSpPr>
            <a:spLocks noGrp="1"/>
          </p:cNvSpPr>
          <p:nvPr>
            <p:ph type="title"/>
          </p:nvPr>
        </p:nvSpPr>
        <p:spPr>
          <a:xfrm>
            <a:off x="629842" y="342900"/>
            <a:ext cx="2949178" cy="1200150"/>
          </a:xfrm>
        </p:spPr>
        <p:txBody>
          <a:bodyPr anchor="b"/>
          <a:lstStyle>
            <a:lvl1pPr>
              <a:defRPr sz="2399"/>
            </a:lvl1pPr>
          </a:lstStyle>
          <a:p>
            <a:r>
              <a:rPr lang="en-US"/>
              <a:t>Click to edit Master title style</a:t>
            </a:r>
          </a:p>
        </p:txBody>
      </p:sp>
      <p:sp>
        <p:nvSpPr>
          <p:cNvPr id="3" name="Picture Placeholder 2">
            <a:extLst>
              <a:ext uri="{FF2B5EF4-FFF2-40B4-BE49-F238E27FC236}">
                <a16:creationId xmlns:a16="http://schemas.microsoft.com/office/drawing/2014/main" id="{0DC7F63B-7A19-934D-BE85-AD01D488BE93}"/>
              </a:ext>
            </a:extLst>
          </p:cNvPr>
          <p:cNvSpPr>
            <a:spLocks noGrp="1"/>
          </p:cNvSpPr>
          <p:nvPr>
            <p:ph type="pic" idx="1"/>
          </p:nvPr>
        </p:nvSpPr>
        <p:spPr>
          <a:xfrm>
            <a:off x="3887391" y="740570"/>
            <a:ext cx="4629150" cy="3655219"/>
          </a:xfrm>
        </p:spPr>
        <p:txBody>
          <a:bodyPr/>
          <a:lstStyle>
            <a:lvl1pPr marL="0" indent="0">
              <a:buNone/>
              <a:defRPr sz="23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endParaRPr lang="en-US"/>
          </a:p>
        </p:txBody>
      </p:sp>
      <p:sp>
        <p:nvSpPr>
          <p:cNvPr id="4" name="Text Placeholder 3">
            <a:extLst>
              <a:ext uri="{FF2B5EF4-FFF2-40B4-BE49-F238E27FC236}">
                <a16:creationId xmlns:a16="http://schemas.microsoft.com/office/drawing/2014/main" id="{A77864FD-1A9D-004F-A133-DEF3E7F96B1A}"/>
              </a:ext>
            </a:extLst>
          </p:cNvPr>
          <p:cNvSpPr>
            <a:spLocks noGrp="1"/>
          </p:cNvSpPr>
          <p:nvPr>
            <p:ph type="body" sz="half" idx="2"/>
          </p:nvPr>
        </p:nvSpPr>
        <p:spPr>
          <a:xfrm>
            <a:off x="629842" y="1543050"/>
            <a:ext cx="2949178" cy="2858691"/>
          </a:xfrm>
        </p:spPr>
        <p:txBody>
          <a:bodyPr/>
          <a:lstStyle>
            <a:lvl1pPr marL="0" indent="0">
              <a:buNone/>
              <a:defRPr sz="120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B5371D9-EC8E-9248-8095-BB7B9DAEA0E7}"/>
              </a:ext>
            </a:extLst>
          </p:cNvPr>
          <p:cNvSpPr>
            <a:spLocks noGrp="1"/>
          </p:cNvSpPr>
          <p:nvPr>
            <p:ph type="dt" sz="half" idx="10"/>
          </p:nvPr>
        </p:nvSpPr>
        <p:spPr/>
        <p:txBody>
          <a:bodyPr/>
          <a:lstStyle/>
          <a:p>
            <a:fld id="{FE88D1F8-D4DB-DA4B-8EAD-47EE3F9E165B}" type="datetimeFigureOut">
              <a:rPr lang="en-US" smtClean="0"/>
              <a:t>11/1/2018</a:t>
            </a:fld>
            <a:endParaRPr lang="en-US"/>
          </a:p>
        </p:txBody>
      </p:sp>
      <p:sp>
        <p:nvSpPr>
          <p:cNvPr id="6" name="Footer Placeholder 5">
            <a:extLst>
              <a:ext uri="{FF2B5EF4-FFF2-40B4-BE49-F238E27FC236}">
                <a16:creationId xmlns:a16="http://schemas.microsoft.com/office/drawing/2014/main" id="{B69A00CC-17BA-DA45-A5FF-9BAC88934C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4BE3A6-656B-844E-B9A5-37109D361727}"/>
              </a:ext>
            </a:extLst>
          </p:cNvPr>
          <p:cNvSpPr>
            <a:spLocks noGrp="1"/>
          </p:cNvSpPr>
          <p:nvPr>
            <p:ph type="sldNum" sz="quarter" idx="12"/>
          </p:nvPr>
        </p:nvSpPr>
        <p:spPr/>
        <p:txBody>
          <a:bodyPr/>
          <a:lstStyle/>
          <a:p>
            <a:fld id="{304A9A8B-1FFC-514C-ADB4-1D812203BBA1}" type="slidenum">
              <a:rPr lang="en-US" smtClean="0"/>
              <a:t>‹#›</a:t>
            </a:fld>
            <a:endParaRPr lang="en-US"/>
          </a:p>
        </p:txBody>
      </p:sp>
    </p:spTree>
    <p:extLst>
      <p:ext uri="{BB962C8B-B14F-4D97-AF65-F5344CB8AC3E}">
        <p14:creationId xmlns:p14="http://schemas.microsoft.com/office/powerpoint/2010/main" val="298632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16016-B475-E34A-BFD5-B4C518E879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AB201B-9E57-8E46-9E3B-7A5017CFB76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085A5F-7175-404E-8988-C7D62E2D4EA0}"/>
              </a:ext>
            </a:extLst>
          </p:cNvPr>
          <p:cNvSpPr>
            <a:spLocks noGrp="1"/>
          </p:cNvSpPr>
          <p:nvPr>
            <p:ph type="dt" sz="half" idx="10"/>
          </p:nvPr>
        </p:nvSpPr>
        <p:spPr/>
        <p:txBody>
          <a:bodyPr/>
          <a:lstStyle/>
          <a:p>
            <a:fld id="{FE88D1F8-D4DB-DA4B-8EAD-47EE3F9E165B}" type="datetimeFigureOut">
              <a:rPr lang="en-US" smtClean="0"/>
              <a:t>11/1/2018</a:t>
            </a:fld>
            <a:endParaRPr lang="en-US"/>
          </a:p>
        </p:txBody>
      </p:sp>
      <p:sp>
        <p:nvSpPr>
          <p:cNvPr id="5" name="Footer Placeholder 4">
            <a:extLst>
              <a:ext uri="{FF2B5EF4-FFF2-40B4-BE49-F238E27FC236}">
                <a16:creationId xmlns:a16="http://schemas.microsoft.com/office/drawing/2014/main" id="{20A7CFDB-847D-7347-B465-C4DAB5F34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B5079-5ED1-BF4A-9811-4C0791FB7BDD}"/>
              </a:ext>
            </a:extLst>
          </p:cNvPr>
          <p:cNvSpPr>
            <a:spLocks noGrp="1"/>
          </p:cNvSpPr>
          <p:nvPr>
            <p:ph type="sldNum" sz="quarter" idx="12"/>
          </p:nvPr>
        </p:nvSpPr>
        <p:spPr/>
        <p:txBody>
          <a:bodyPr/>
          <a:lstStyle/>
          <a:p>
            <a:fld id="{304A9A8B-1FFC-514C-ADB4-1D812203BBA1}" type="slidenum">
              <a:rPr lang="en-US" smtClean="0"/>
              <a:t>‹#›</a:t>
            </a:fld>
            <a:endParaRPr lang="en-US"/>
          </a:p>
        </p:txBody>
      </p:sp>
    </p:spTree>
    <p:extLst>
      <p:ext uri="{BB962C8B-B14F-4D97-AF65-F5344CB8AC3E}">
        <p14:creationId xmlns:p14="http://schemas.microsoft.com/office/powerpoint/2010/main" val="1189570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6473D9-388C-5249-BCD2-4A2776FD491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C499FF-B856-6942-9EEA-054207044965}"/>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716B3D-2064-2B40-B359-CD6688E13900}"/>
              </a:ext>
            </a:extLst>
          </p:cNvPr>
          <p:cNvSpPr>
            <a:spLocks noGrp="1"/>
          </p:cNvSpPr>
          <p:nvPr>
            <p:ph type="dt" sz="half" idx="10"/>
          </p:nvPr>
        </p:nvSpPr>
        <p:spPr/>
        <p:txBody>
          <a:bodyPr/>
          <a:lstStyle/>
          <a:p>
            <a:fld id="{FE88D1F8-D4DB-DA4B-8EAD-47EE3F9E165B}" type="datetimeFigureOut">
              <a:rPr lang="en-US" smtClean="0"/>
              <a:t>11/1/2018</a:t>
            </a:fld>
            <a:endParaRPr lang="en-US"/>
          </a:p>
        </p:txBody>
      </p:sp>
      <p:sp>
        <p:nvSpPr>
          <p:cNvPr id="5" name="Footer Placeholder 4">
            <a:extLst>
              <a:ext uri="{FF2B5EF4-FFF2-40B4-BE49-F238E27FC236}">
                <a16:creationId xmlns:a16="http://schemas.microsoft.com/office/drawing/2014/main" id="{DAFD790D-6944-C846-9492-A840ED0F5E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91C676-F0C1-8D44-BE48-9C3A5EB42974}"/>
              </a:ext>
            </a:extLst>
          </p:cNvPr>
          <p:cNvSpPr>
            <a:spLocks noGrp="1"/>
          </p:cNvSpPr>
          <p:nvPr>
            <p:ph type="sldNum" sz="quarter" idx="12"/>
          </p:nvPr>
        </p:nvSpPr>
        <p:spPr/>
        <p:txBody>
          <a:bodyPr/>
          <a:lstStyle/>
          <a:p>
            <a:fld id="{304A9A8B-1FFC-514C-ADB4-1D812203BBA1}" type="slidenum">
              <a:rPr lang="en-US" smtClean="0"/>
              <a:t>‹#›</a:t>
            </a:fld>
            <a:endParaRPr lang="en-US"/>
          </a:p>
        </p:txBody>
      </p:sp>
    </p:spTree>
    <p:extLst>
      <p:ext uri="{BB962C8B-B14F-4D97-AF65-F5344CB8AC3E}">
        <p14:creationId xmlns:p14="http://schemas.microsoft.com/office/powerpoint/2010/main" val="1114915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499"/>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799"/>
            </a:lvl1pPr>
            <a:lvl2pPr marL="342797" indent="0" algn="ctr">
              <a:buNone/>
              <a:defRPr sz="1499"/>
            </a:lvl2pPr>
            <a:lvl3pPr marL="685595" indent="0" algn="ctr">
              <a:buNone/>
              <a:defRPr sz="1349"/>
            </a:lvl3pPr>
            <a:lvl4pPr marL="1028392" indent="0" algn="ctr">
              <a:buNone/>
              <a:defRPr sz="1200"/>
            </a:lvl4pPr>
            <a:lvl5pPr marL="1371188"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B34C31-475E-4A2F-A9AA-BA95AC06B52C}" type="datetimeFigureOut">
              <a:rPr lang="id-ID" smtClean="0"/>
              <a:t>01/11/2018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631DBCB-4155-4B19-A4F9-A41664CA698D}" type="slidenum">
              <a:rPr lang="id-ID" smtClean="0"/>
              <a:pPr/>
              <a:t>‹#›</a:t>
            </a:fld>
            <a:endParaRPr lang="id-ID"/>
          </a:p>
        </p:txBody>
      </p:sp>
    </p:spTree>
    <p:extLst>
      <p:ext uri="{BB962C8B-B14F-4D97-AF65-F5344CB8AC3E}">
        <p14:creationId xmlns:p14="http://schemas.microsoft.com/office/powerpoint/2010/main" val="36284552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B34C31-475E-4A2F-A9AA-BA95AC06B52C}" type="datetimeFigureOut">
              <a:rPr lang="id-ID" smtClean="0"/>
              <a:t>01/11/2018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631DBCB-4155-4B19-A4F9-A41664CA698D}" type="slidenum">
              <a:rPr lang="id-ID" smtClean="0"/>
              <a:pPr/>
              <a:t>‹#›</a:t>
            </a:fld>
            <a:endParaRPr lang="id-ID"/>
          </a:p>
        </p:txBody>
      </p:sp>
    </p:spTree>
    <p:extLst>
      <p:ext uri="{BB962C8B-B14F-4D97-AF65-F5344CB8AC3E}">
        <p14:creationId xmlns:p14="http://schemas.microsoft.com/office/powerpoint/2010/main" val="1053534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5"/>
            <a:ext cx="7886700" cy="2139553"/>
          </a:xfrm>
        </p:spPr>
        <p:txBody>
          <a:bodyPr anchor="b"/>
          <a:lstStyle>
            <a:lvl1pPr>
              <a:defRPr sz="4499"/>
            </a:lvl1pPr>
          </a:lstStyle>
          <a:p>
            <a:r>
              <a:rPr lang="en-US"/>
              <a:t>Click to edit Master title style</a:t>
            </a:r>
            <a:endParaRPr lang="en-US" dirty="0"/>
          </a:p>
        </p:txBody>
      </p:sp>
      <p:sp>
        <p:nvSpPr>
          <p:cNvPr id="3" name="Text Placeholder 2"/>
          <p:cNvSpPr>
            <a:spLocks noGrp="1"/>
          </p:cNvSpPr>
          <p:nvPr>
            <p:ph type="body" idx="1"/>
          </p:nvPr>
        </p:nvSpPr>
        <p:spPr>
          <a:xfrm>
            <a:off x="623887" y="3442099"/>
            <a:ext cx="7886700" cy="1125140"/>
          </a:xfrm>
        </p:spPr>
        <p:txBody>
          <a:bodyPr/>
          <a:lstStyle>
            <a:lvl1pPr marL="0" indent="0">
              <a:buNone/>
              <a:defRPr sz="1799">
                <a:solidFill>
                  <a:schemeClr val="tx1">
                    <a:tint val="75000"/>
                  </a:schemeClr>
                </a:solidFill>
              </a:defRPr>
            </a:lvl1pPr>
            <a:lvl2pPr marL="342797" indent="0">
              <a:buNone/>
              <a:defRPr sz="1499">
                <a:solidFill>
                  <a:schemeClr val="tx1">
                    <a:tint val="75000"/>
                  </a:schemeClr>
                </a:solidFill>
              </a:defRPr>
            </a:lvl2pPr>
            <a:lvl3pPr marL="685595" indent="0">
              <a:buNone/>
              <a:defRPr sz="1349">
                <a:solidFill>
                  <a:schemeClr val="tx1">
                    <a:tint val="75000"/>
                  </a:schemeClr>
                </a:solidFill>
              </a:defRPr>
            </a:lvl3pPr>
            <a:lvl4pPr marL="1028392" indent="0">
              <a:buNone/>
              <a:defRPr sz="1200">
                <a:solidFill>
                  <a:schemeClr val="tx1">
                    <a:tint val="75000"/>
                  </a:schemeClr>
                </a:solidFill>
              </a:defRPr>
            </a:lvl4pPr>
            <a:lvl5pPr marL="1371188"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B34C31-475E-4A2F-A9AA-BA95AC06B52C}" type="datetimeFigureOut">
              <a:rPr lang="id-ID" smtClean="0"/>
              <a:t>01/11/2018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631DBCB-4155-4B19-A4F9-A41664CA698D}" type="slidenum">
              <a:rPr lang="id-ID" smtClean="0"/>
              <a:pPr/>
              <a:t>‹#›</a:t>
            </a:fld>
            <a:endParaRPr lang="id-ID"/>
          </a:p>
        </p:txBody>
      </p:sp>
    </p:spTree>
    <p:extLst>
      <p:ext uri="{BB962C8B-B14F-4D97-AF65-F5344CB8AC3E}">
        <p14:creationId xmlns:p14="http://schemas.microsoft.com/office/powerpoint/2010/main" val="1072451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1"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B34C31-475E-4A2F-A9AA-BA95AC06B52C}" type="datetimeFigureOut">
              <a:rPr lang="id-ID" smtClean="0"/>
              <a:t>01/11/2018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4631DBCB-4155-4B19-A4F9-A41664CA698D}" type="slidenum">
              <a:rPr lang="id-ID" smtClean="0"/>
              <a:pPr/>
              <a:t>‹#›</a:t>
            </a:fld>
            <a:endParaRPr lang="id-ID"/>
          </a:p>
        </p:txBody>
      </p:sp>
    </p:spTree>
    <p:extLst>
      <p:ext uri="{BB962C8B-B14F-4D97-AF65-F5344CB8AC3E}">
        <p14:creationId xmlns:p14="http://schemas.microsoft.com/office/powerpoint/2010/main" val="1280254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799" b="1"/>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799" b="1"/>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B34C31-475E-4A2F-A9AA-BA95AC06B52C}" type="datetimeFigureOut">
              <a:rPr lang="id-ID" smtClean="0"/>
              <a:t>01/11/2018</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4631DBCB-4155-4B19-A4F9-A41664CA698D}" type="slidenum">
              <a:rPr lang="id-ID" smtClean="0"/>
              <a:pPr/>
              <a:t>‹#›</a:t>
            </a:fld>
            <a:endParaRPr lang="id-ID"/>
          </a:p>
        </p:txBody>
      </p:sp>
    </p:spTree>
    <p:extLst>
      <p:ext uri="{BB962C8B-B14F-4D97-AF65-F5344CB8AC3E}">
        <p14:creationId xmlns:p14="http://schemas.microsoft.com/office/powerpoint/2010/main" val="36045511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B34C31-475E-4A2F-A9AA-BA95AC06B52C}" type="datetimeFigureOut">
              <a:rPr lang="id-ID" smtClean="0"/>
              <a:t>01/11/2018</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4631DBCB-4155-4B19-A4F9-A41664CA698D}" type="slidenum">
              <a:rPr lang="id-ID" smtClean="0"/>
              <a:pPr/>
              <a:t>‹#›</a:t>
            </a:fld>
            <a:endParaRPr lang="id-ID"/>
          </a:p>
        </p:txBody>
      </p:sp>
    </p:spTree>
    <p:extLst>
      <p:ext uri="{BB962C8B-B14F-4D97-AF65-F5344CB8AC3E}">
        <p14:creationId xmlns:p14="http://schemas.microsoft.com/office/powerpoint/2010/main" val="1760798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83091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B34C31-475E-4A2F-A9AA-BA95AC06B52C}" type="datetimeFigureOut">
              <a:rPr lang="id-ID" smtClean="0"/>
              <a:t>01/11/2018</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4631DBCB-4155-4B19-A4F9-A41664CA698D}" type="slidenum">
              <a:rPr lang="id-ID" smtClean="0"/>
              <a:pPr/>
              <a:t>‹#›</a:t>
            </a:fld>
            <a:endParaRPr lang="id-ID"/>
          </a:p>
        </p:txBody>
      </p:sp>
    </p:spTree>
    <p:extLst>
      <p:ext uri="{BB962C8B-B14F-4D97-AF65-F5344CB8AC3E}">
        <p14:creationId xmlns:p14="http://schemas.microsoft.com/office/powerpoint/2010/main" val="2794694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BB34C31-475E-4A2F-A9AA-BA95AC06B52C}" type="datetimeFigureOut">
              <a:rPr lang="id-ID" smtClean="0"/>
              <a:t>01/11/2018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4631DBCB-4155-4B19-A4F9-A41664CA698D}" type="slidenum">
              <a:rPr lang="id-ID" smtClean="0"/>
              <a:pPr/>
              <a:t>‹#›</a:t>
            </a:fld>
            <a:endParaRPr lang="id-ID"/>
          </a:p>
        </p:txBody>
      </p:sp>
    </p:spTree>
    <p:extLst>
      <p:ext uri="{BB962C8B-B14F-4D97-AF65-F5344CB8AC3E}">
        <p14:creationId xmlns:p14="http://schemas.microsoft.com/office/powerpoint/2010/main" val="1511618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r>
              <a:rPr lang="en-US"/>
              <a:t>Click icon to add picture</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BB34C31-475E-4A2F-A9AA-BA95AC06B52C}" type="datetimeFigureOut">
              <a:rPr lang="id-ID" smtClean="0"/>
              <a:t>01/11/2018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4631DBCB-4155-4B19-A4F9-A41664CA698D}" type="slidenum">
              <a:rPr lang="id-ID" smtClean="0"/>
              <a:pPr/>
              <a:t>‹#›</a:t>
            </a:fld>
            <a:endParaRPr lang="id-ID"/>
          </a:p>
        </p:txBody>
      </p:sp>
    </p:spTree>
    <p:extLst>
      <p:ext uri="{BB962C8B-B14F-4D97-AF65-F5344CB8AC3E}">
        <p14:creationId xmlns:p14="http://schemas.microsoft.com/office/powerpoint/2010/main" val="19243628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B34C31-475E-4A2F-A9AA-BA95AC06B52C}" type="datetimeFigureOut">
              <a:rPr lang="id-ID" smtClean="0"/>
              <a:t>01/11/2018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631DBCB-4155-4B19-A4F9-A41664CA698D}" type="slidenum">
              <a:rPr lang="id-ID" smtClean="0"/>
              <a:pPr/>
              <a:t>‹#›</a:t>
            </a:fld>
            <a:endParaRPr lang="id-ID"/>
          </a:p>
        </p:txBody>
      </p:sp>
    </p:spTree>
    <p:extLst>
      <p:ext uri="{BB962C8B-B14F-4D97-AF65-F5344CB8AC3E}">
        <p14:creationId xmlns:p14="http://schemas.microsoft.com/office/powerpoint/2010/main" val="18375048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B34C31-475E-4A2F-A9AA-BA95AC06B52C}" type="datetimeFigureOut">
              <a:rPr lang="id-ID" smtClean="0"/>
              <a:t>01/11/2018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631DBCB-4155-4B19-A4F9-A41664CA698D}" type="slidenum">
              <a:rPr lang="id-ID" smtClean="0"/>
              <a:pPr/>
              <a:t>‹#›</a:t>
            </a:fld>
            <a:endParaRPr lang="id-ID"/>
          </a:p>
        </p:txBody>
      </p:sp>
    </p:spTree>
    <p:extLst>
      <p:ext uri="{BB962C8B-B14F-4D97-AF65-F5344CB8AC3E}">
        <p14:creationId xmlns:p14="http://schemas.microsoft.com/office/powerpoint/2010/main" val="4057862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Placeholder 9">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410496" y="365612"/>
            <a:ext cx="2038799" cy="2210861"/>
          </a:xfrm>
          <a:prstGeom prst="rect">
            <a:avLst/>
          </a:prstGeom>
        </p:spPr>
        <p:txBody>
          <a:bodyPr lIns="182880" tIns="91440" rIns="182880" bIns="91440"/>
          <a:lstStyle>
            <a:lvl1pPr marL="0" indent="0">
              <a:buFontTx/>
              <a:buNone/>
              <a:defRPr/>
            </a:lvl1pPr>
          </a:lstStyle>
          <a:p>
            <a:endParaRPr lang="en-US"/>
          </a:p>
        </p:txBody>
      </p:sp>
      <p:sp>
        <p:nvSpPr>
          <p:cNvPr id="5" name="Picture Placeholder 3"/>
          <p:cNvSpPr>
            <a:spLocks noGrp="1"/>
          </p:cNvSpPr>
          <p:nvPr>
            <p:ph type="pic" sz="quarter" idx="12"/>
          </p:nvPr>
        </p:nvSpPr>
        <p:spPr>
          <a:xfrm>
            <a:off x="2449294" y="365612"/>
            <a:ext cx="2132376" cy="2210861"/>
          </a:xfrm>
          <a:prstGeom prst="rect">
            <a:avLst/>
          </a:prstGeom>
        </p:spPr>
        <p:txBody>
          <a:bodyPr lIns="182880" tIns="91440" rIns="182880" bIns="91440"/>
          <a:lstStyle>
            <a:lvl1pPr marL="0" indent="0">
              <a:buFontTx/>
              <a:buNone/>
              <a:defRPr/>
            </a:lvl1pPr>
          </a:lstStyle>
          <a:p>
            <a:endParaRPr lang="en-US"/>
          </a:p>
        </p:txBody>
      </p:sp>
      <p:sp>
        <p:nvSpPr>
          <p:cNvPr id="6" name="Picture Placeholder 3"/>
          <p:cNvSpPr>
            <a:spLocks noGrp="1"/>
          </p:cNvSpPr>
          <p:nvPr>
            <p:ph type="pic" sz="quarter" idx="13"/>
          </p:nvPr>
        </p:nvSpPr>
        <p:spPr>
          <a:xfrm>
            <a:off x="4607837" y="365612"/>
            <a:ext cx="2012633" cy="2210861"/>
          </a:xfrm>
          <a:prstGeom prst="rect">
            <a:avLst/>
          </a:prstGeo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4"/>
          </p:nvPr>
        </p:nvSpPr>
        <p:spPr>
          <a:xfrm>
            <a:off x="6646636" y="365612"/>
            <a:ext cx="2085657" cy="2210861"/>
          </a:xfrm>
          <a:prstGeom prst="rect">
            <a:avLst/>
          </a:prstGeom>
        </p:spPr>
        <p:txBody>
          <a:bodyPr lIns="182880" tIns="91440" rIns="182880" bIns="91440"/>
          <a:lstStyle>
            <a:lvl1pPr marL="0" indent="0">
              <a:buFontTx/>
              <a:buNone/>
              <a:defRPr/>
            </a:lvl1pPr>
          </a:lstStyle>
          <a:p>
            <a:endParaRPr lang="en-US"/>
          </a:p>
        </p:txBody>
      </p:sp>
      <p:sp>
        <p:nvSpPr>
          <p:cNvPr id="10" name="Picture Placeholder 3"/>
          <p:cNvSpPr>
            <a:spLocks noGrp="1"/>
          </p:cNvSpPr>
          <p:nvPr>
            <p:ph type="pic" sz="quarter" idx="15"/>
          </p:nvPr>
        </p:nvSpPr>
        <p:spPr>
          <a:xfrm>
            <a:off x="410496" y="2573864"/>
            <a:ext cx="2038799" cy="2210861"/>
          </a:xfrm>
          <a:prstGeom prst="rect">
            <a:avLst/>
          </a:prstGeo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8"/>
          </p:nvPr>
        </p:nvSpPr>
        <p:spPr>
          <a:xfrm>
            <a:off x="6646636" y="2573864"/>
            <a:ext cx="2085657" cy="2210861"/>
          </a:xfrm>
          <a:prstGeom prst="rect">
            <a:avLst/>
          </a:prstGeo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322996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11/1/2018</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50382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400" dirty="0">
              <a:solidFill>
                <a:prstClr val="white"/>
              </a:solidFill>
              <a:latin typeface="Calibri"/>
            </a:endParaRPr>
          </a:p>
        </p:txBody>
      </p:sp>
    </p:spTree>
    <p:extLst>
      <p:ext uri="{BB962C8B-B14F-4D97-AF65-F5344CB8AC3E}">
        <p14:creationId xmlns:p14="http://schemas.microsoft.com/office/powerpoint/2010/main" val="304389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11/1/2018</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2676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67552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latin typeface="Calibri"/>
              </a:rPr>
              <a:pPr/>
              <a:t>11/1/2018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49327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279D731-ACC5-4FAF-8CC6-EF54919B79E9}" type="datetimeFigureOut">
              <a:rPr lang="en-US" smtClean="0">
                <a:solidFill>
                  <a:prstClr val="black">
                    <a:tint val="75000"/>
                  </a:prstClr>
                </a:solidFill>
                <a:latin typeface="Calibri"/>
              </a:rPr>
              <a:pPr defTabSz="685800"/>
              <a:t>11/1/2018</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F0F79376-3F9C-4846-9940-143206A72E03}" type="slidenum">
              <a:rPr lang="en-US" smtClean="0">
                <a:solidFill>
                  <a:prstClr val="black">
                    <a:tint val="75000"/>
                  </a:prstClr>
                </a:solidFill>
                <a:latin typeface="Calibri"/>
              </a:rPr>
              <a:pPr defTabSz="6858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45354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b="0" i="0">
                <a:solidFill>
                  <a:schemeClr val="tx1">
                    <a:tint val="75000"/>
                  </a:schemeClr>
                </a:solidFill>
                <a:latin typeface="Montserrat Light" pitchFamily="2" charset="77"/>
              </a:defRPr>
            </a:lvl1pPr>
          </a:lstStyle>
          <a:p>
            <a:pPr defTabSz="685628"/>
            <a:fld id="{1279D731-ACC5-4FAF-8CC6-EF54919B79E9}" type="datetimeFigureOut">
              <a:rPr lang="en-US" smtClean="0">
                <a:solidFill>
                  <a:prstClr val="black">
                    <a:tint val="75000"/>
                  </a:prstClr>
                </a:solidFill>
              </a:rPr>
              <a:pPr defTabSz="685628"/>
              <a:t>11/1/2018</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b="0" i="0">
                <a:solidFill>
                  <a:schemeClr val="tx1">
                    <a:tint val="75000"/>
                  </a:schemeClr>
                </a:solidFill>
                <a:latin typeface="Montserrat Light" pitchFamily="2" charset="77"/>
              </a:defRPr>
            </a:lvl1pPr>
          </a:lstStyle>
          <a:p>
            <a:pPr defTabSz="685628"/>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b="0" i="0">
                <a:solidFill>
                  <a:schemeClr val="tx1">
                    <a:tint val="75000"/>
                  </a:schemeClr>
                </a:solidFill>
                <a:latin typeface="Montserrat Light" pitchFamily="2" charset="77"/>
              </a:defRPr>
            </a:lvl1pPr>
          </a:lstStyle>
          <a:p>
            <a:pPr defTabSz="685628"/>
            <a:fld id="{F0F79376-3F9C-4846-9940-143206A72E03}" type="slidenum">
              <a:rPr lang="en-US" smtClean="0">
                <a:solidFill>
                  <a:prstClr val="black">
                    <a:tint val="75000"/>
                  </a:prstClr>
                </a:solidFill>
              </a:rPr>
              <a:pPr defTabSz="685628"/>
              <a:t>‹#›</a:t>
            </a:fld>
            <a:endParaRPr lang="en-US" dirty="0">
              <a:solidFill>
                <a:prstClr val="black">
                  <a:tint val="75000"/>
                </a:prstClr>
              </a:solidFill>
            </a:endParaRPr>
          </a:p>
        </p:txBody>
      </p:sp>
    </p:spTree>
    <p:extLst>
      <p:ext uri="{BB962C8B-B14F-4D97-AF65-F5344CB8AC3E}">
        <p14:creationId xmlns:p14="http://schemas.microsoft.com/office/powerpoint/2010/main" val="17065460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595" rtl="0" eaLnBrk="1" latinLnBrk="0" hangingPunct="1">
        <a:lnSpc>
          <a:spcPct val="90000"/>
        </a:lnSpc>
        <a:spcBef>
          <a:spcPct val="0"/>
        </a:spcBef>
        <a:buNone/>
        <a:defRPr sz="3299" b="0" i="0" kern="1200">
          <a:solidFill>
            <a:schemeClr val="tx1"/>
          </a:solidFill>
          <a:latin typeface="Montserrat Medium" pitchFamily="2" charset="77"/>
          <a:ea typeface="+mj-ea"/>
          <a:cs typeface="+mj-cs"/>
        </a:defRPr>
      </a:lvl1pPr>
    </p:titleStyle>
    <p:bodyStyle>
      <a:lvl1pPr marL="171398" indent="-171398" algn="l" defTabSz="685595" rtl="0" eaLnBrk="1" latinLnBrk="0" hangingPunct="1">
        <a:lnSpc>
          <a:spcPct val="90000"/>
        </a:lnSpc>
        <a:spcBef>
          <a:spcPts val="750"/>
        </a:spcBef>
        <a:buFont typeface="Arial" panose="020B0604020202020204" pitchFamily="34" charset="0"/>
        <a:buChar char="•"/>
        <a:defRPr sz="2099" b="0" i="0" kern="1200">
          <a:solidFill>
            <a:schemeClr val="tx1"/>
          </a:solidFill>
          <a:latin typeface="Montserrat Light" pitchFamily="2" charset="77"/>
          <a:ea typeface="+mn-ea"/>
          <a:cs typeface="+mn-cs"/>
        </a:defRPr>
      </a:lvl1pPr>
      <a:lvl2pPr marL="514196" indent="-171398" algn="l" defTabSz="685595" rtl="0" eaLnBrk="1" latinLnBrk="0" hangingPunct="1">
        <a:lnSpc>
          <a:spcPct val="90000"/>
        </a:lnSpc>
        <a:spcBef>
          <a:spcPts val="375"/>
        </a:spcBef>
        <a:buFont typeface="Arial" panose="020B0604020202020204" pitchFamily="34" charset="0"/>
        <a:buChar char="•"/>
        <a:defRPr sz="1799" b="0" i="0" kern="1200">
          <a:solidFill>
            <a:schemeClr val="tx1"/>
          </a:solidFill>
          <a:latin typeface="Montserrat Light" pitchFamily="2" charset="77"/>
          <a:ea typeface="+mn-ea"/>
          <a:cs typeface="+mn-cs"/>
        </a:defRPr>
      </a:lvl2pPr>
      <a:lvl3pPr marL="856993" indent="-171398" algn="l" defTabSz="685595" rtl="0" eaLnBrk="1" latinLnBrk="0" hangingPunct="1">
        <a:lnSpc>
          <a:spcPct val="90000"/>
        </a:lnSpc>
        <a:spcBef>
          <a:spcPts val="375"/>
        </a:spcBef>
        <a:buFont typeface="Arial" panose="020B0604020202020204" pitchFamily="34" charset="0"/>
        <a:buChar char="•"/>
        <a:defRPr sz="1499" b="0" i="0" kern="1200">
          <a:solidFill>
            <a:schemeClr val="tx1"/>
          </a:solidFill>
          <a:latin typeface="Montserrat Light" pitchFamily="2" charset="77"/>
          <a:ea typeface="+mn-ea"/>
          <a:cs typeface="+mn-cs"/>
        </a:defRPr>
      </a:lvl3pPr>
      <a:lvl4pPr marL="1199790" indent="-171398" algn="l" defTabSz="685595" rtl="0" eaLnBrk="1" latinLnBrk="0" hangingPunct="1">
        <a:lnSpc>
          <a:spcPct val="90000"/>
        </a:lnSpc>
        <a:spcBef>
          <a:spcPts val="375"/>
        </a:spcBef>
        <a:buFont typeface="Arial" panose="020B0604020202020204" pitchFamily="34" charset="0"/>
        <a:buChar char="•"/>
        <a:defRPr sz="1349" b="0" i="0" kern="1200">
          <a:solidFill>
            <a:schemeClr val="tx1"/>
          </a:solidFill>
          <a:latin typeface="Montserrat Light" pitchFamily="2" charset="77"/>
          <a:ea typeface="+mn-ea"/>
          <a:cs typeface="+mn-cs"/>
        </a:defRPr>
      </a:lvl4pPr>
      <a:lvl5pPr marL="1542587" indent="-171398" algn="l" defTabSz="685595" rtl="0" eaLnBrk="1" latinLnBrk="0" hangingPunct="1">
        <a:lnSpc>
          <a:spcPct val="90000"/>
        </a:lnSpc>
        <a:spcBef>
          <a:spcPts val="375"/>
        </a:spcBef>
        <a:buFont typeface="Arial" panose="020B0604020202020204" pitchFamily="34" charset="0"/>
        <a:buChar char="•"/>
        <a:defRPr sz="1349" b="0" i="0" kern="1200">
          <a:solidFill>
            <a:schemeClr val="tx1"/>
          </a:solidFill>
          <a:latin typeface="Montserrat Light" pitchFamily="2" charset="77"/>
          <a:ea typeface="+mn-ea"/>
          <a:cs typeface="+mn-cs"/>
        </a:defRPr>
      </a:lvl5pPr>
      <a:lvl6pPr marL="1885385"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81"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78"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76"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95" rtl="0" eaLnBrk="1" latinLnBrk="0" hangingPunct="1">
        <a:defRPr sz="1349" kern="1200">
          <a:solidFill>
            <a:schemeClr val="tx1"/>
          </a:solidFill>
          <a:latin typeface="+mn-lt"/>
          <a:ea typeface="+mn-ea"/>
          <a:cs typeface="+mn-cs"/>
        </a:defRPr>
      </a:lvl1pPr>
      <a:lvl2pPr marL="342797" algn="l" defTabSz="685595" rtl="0" eaLnBrk="1" latinLnBrk="0" hangingPunct="1">
        <a:defRPr sz="1349" kern="1200">
          <a:solidFill>
            <a:schemeClr val="tx1"/>
          </a:solidFill>
          <a:latin typeface="+mn-lt"/>
          <a:ea typeface="+mn-ea"/>
          <a:cs typeface="+mn-cs"/>
        </a:defRPr>
      </a:lvl2pPr>
      <a:lvl3pPr marL="685595" algn="l" defTabSz="685595" rtl="0" eaLnBrk="1" latinLnBrk="0" hangingPunct="1">
        <a:defRPr sz="1349" kern="1200">
          <a:solidFill>
            <a:schemeClr val="tx1"/>
          </a:solidFill>
          <a:latin typeface="+mn-lt"/>
          <a:ea typeface="+mn-ea"/>
          <a:cs typeface="+mn-cs"/>
        </a:defRPr>
      </a:lvl3pPr>
      <a:lvl4pPr marL="1028392" algn="l" defTabSz="685595" rtl="0" eaLnBrk="1" latinLnBrk="0" hangingPunct="1">
        <a:defRPr sz="1349" kern="1200">
          <a:solidFill>
            <a:schemeClr val="tx1"/>
          </a:solidFill>
          <a:latin typeface="+mn-lt"/>
          <a:ea typeface="+mn-ea"/>
          <a:cs typeface="+mn-cs"/>
        </a:defRPr>
      </a:lvl4pPr>
      <a:lvl5pPr marL="1371188" algn="l" defTabSz="685595" rtl="0" eaLnBrk="1" latinLnBrk="0" hangingPunct="1">
        <a:defRPr sz="1349" kern="1200">
          <a:solidFill>
            <a:schemeClr val="tx1"/>
          </a:solidFill>
          <a:latin typeface="+mn-lt"/>
          <a:ea typeface="+mn-ea"/>
          <a:cs typeface="+mn-cs"/>
        </a:defRPr>
      </a:lvl5pPr>
      <a:lvl6pPr marL="1713986" algn="l" defTabSz="685595" rtl="0" eaLnBrk="1" latinLnBrk="0" hangingPunct="1">
        <a:defRPr sz="1349" kern="1200">
          <a:solidFill>
            <a:schemeClr val="tx1"/>
          </a:solidFill>
          <a:latin typeface="+mn-lt"/>
          <a:ea typeface="+mn-ea"/>
          <a:cs typeface="+mn-cs"/>
        </a:defRPr>
      </a:lvl6pPr>
      <a:lvl7pPr marL="2056783" algn="l" defTabSz="685595" rtl="0" eaLnBrk="1" latinLnBrk="0" hangingPunct="1">
        <a:defRPr sz="1349" kern="1200">
          <a:solidFill>
            <a:schemeClr val="tx1"/>
          </a:solidFill>
          <a:latin typeface="+mn-lt"/>
          <a:ea typeface="+mn-ea"/>
          <a:cs typeface="+mn-cs"/>
        </a:defRPr>
      </a:lvl7pPr>
      <a:lvl8pPr marL="2399580" algn="l" defTabSz="685595" rtl="0" eaLnBrk="1" latinLnBrk="0" hangingPunct="1">
        <a:defRPr sz="1349" kern="1200">
          <a:solidFill>
            <a:schemeClr val="tx1"/>
          </a:solidFill>
          <a:latin typeface="+mn-lt"/>
          <a:ea typeface="+mn-ea"/>
          <a:cs typeface="+mn-cs"/>
        </a:defRPr>
      </a:lvl8pPr>
      <a:lvl9pPr marL="2742377" algn="l" defTabSz="685595" rtl="0" eaLnBrk="1" latinLnBrk="0" hangingPunct="1">
        <a:defRPr sz="134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7D0D-E198-E341-8ECF-A628689E4DE4}"/>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5F59119-9CC7-254D-997A-6E510A7A448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D358AC-B598-4546-A6A2-7191D0CC525B}"/>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b="0" i="0">
                <a:solidFill>
                  <a:schemeClr val="tx1">
                    <a:tint val="75000"/>
                  </a:schemeClr>
                </a:solidFill>
                <a:latin typeface="Montserrat Light" pitchFamily="2" charset="77"/>
              </a:defRPr>
            </a:lvl1pPr>
          </a:lstStyle>
          <a:p>
            <a:fld id="{FE88D1F8-D4DB-DA4B-8EAD-47EE3F9E165B}" type="datetimeFigureOut">
              <a:rPr lang="en-US" smtClean="0"/>
              <a:pPr/>
              <a:t>11/1/2018</a:t>
            </a:fld>
            <a:endParaRPr lang="en-US" dirty="0"/>
          </a:p>
        </p:txBody>
      </p:sp>
      <p:sp>
        <p:nvSpPr>
          <p:cNvPr id="5" name="Footer Placeholder 4">
            <a:extLst>
              <a:ext uri="{FF2B5EF4-FFF2-40B4-BE49-F238E27FC236}">
                <a16:creationId xmlns:a16="http://schemas.microsoft.com/office/drawing/2014/main" id="{932A2E92-9B11-1046-AB54-CEABECA81044}"/>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b="0" i="0">
                <a:solidFill>
                  <a:schemeClr val="tx1">
                    <a:tint val="75000"/>
                  </a:schemeClr>
                </a:solidFill>
                <a:latin typeface="Montserrat Light" pitchFamily="2" charset="77"/>
              </a:defRPr>
            </a:lvl1pPr>
          </a:lstStyle>
          <a:p>
            <a:endParaRPr lang="en-US" dirty="0"/>
          </a:p>
        </p:txBody>
      </p:sp>
      <p:sp>
        <p:nvSpPr>
          <p:cNvPr id="6" name="Slide Number Placeholder 5">
            <a:extLst>
              <a:ext uri="{FF2B5EF4-FFF2-40B4-BE49-F238E27FC236}">
                <a16:creationId xmlns:a16="http://schemas.microsoft.com/office/drawing/2014/main" id="{49491A69-A164-A546-B020-A686C3228EE9}"/>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b="0" i="0">
                <a:solidFill>
                  <a:schemeClr val="tx1">
                    <a:tint val="75000"/>
                  </a:schemeClr>
                </a:solidFill>
                <a:latin typeface="Montserrat Light" pitchFamily="2" charset="77"/>
              </a:defRPr>
            </a:lvl1pPr>
          </a:lstStyle>
          <a:p>
            <a:fld id="{304A9A8B-1FFC-514C-ADB4-1D812203BBA1}" type="slidenum">
              <a:rPr lang="en-US" smtClean="0"/>
              <a:pPr/>
              <a:t>‹#›</a:t>
            </a:fld>
            <a:endParaRPr lang="en-US" dirty="0"/>
          </a:p>
        </p:txBody>
      </p:sp>
    </p:spTree>
    <p:extLst>
      <p:ext uri="{BB962C8B-B14F-4D97-AF65-F5344CB8AC3E}">
        <p14:creationId xmlns:p14="http://schemas.microsoft.com/office/powerpoint/2010/main" val="30307380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595" rtl="0" eaLnBrk="1" latinLnBrk="0" hangingPunct="1">
        <a:lnSpc>
          <a:spcPct val="90000"/>
        </a:lnSpc>
        <a:spcBef>
          <a:spcPct val="0"/>
        </a:spcBef>
        <a:buNone/>
        <a:defRPr sz="3299" b="0" i="0" kern="1200">
          <a:solidFill>
            <a:schemeClr val="tx1"/>
          </a:solidFill>
          <a:latin typeface="Montserrat Medium" pitchFamily="2" charset="77"/>
          <a:ea typeface="+mj-ea"/>
          <a:cs typeface="+mj-cs"/>
        </a:defRPr>
      </a:lvl1pPr>
    </p:titleStyle>
    <p:bodyStyle>
      <a:lvl1pPr marL="171398" indent="-171398" algn="l" defTabSz="685595" rtl="0" eaLnBrk="1" latinLnBrk="0" hangingPunct="1">
        <a:lnSpc>
          <a:spcPct val="90000"/>
        </a:lnSpc>
        <a:spcBef>
          <a:spcPts val="750"/>
        </a:spcBef>
        <a:buFont typeface="Arial" panose="020B0604020202020204" pitchFamily="34" charset="0"/>
        <a:buChar char="•"/>
        <a:defRPr sz="2099" b="0" i="0" kern="1200">
          <a:solidFill>
            <a:schemeClr val="tx1"/>
          </a:solidFill>
          <a:latin typeface="Montserrat Light" pitchFamily="2" charset="77"/>
          <a:ea typeface="+mn-ea"/>
          <a:cs typeface="+mn-cs"/>
        </a:defRPr>
      </a:lvl1pPr>
      <a:lvl2pPr marL="514196" indent="-171398" algn="l" defTabSz="685595" rtl="0" eaLnBrk="1" latinLnBrk="0" hangingPunct="1">
        <a:lnSpc>
          <a:spcPct val="90000"/>
        </a:lnSpc>
        <a:spcBef>
          <a:spcPts val="375"/>
        </a:spcBef>
        <a:buFont typeface="Arial" panose="020B0604020202020204" pitchFamily="34" charset="0"/>
        <a:buChar char="•"/>
        <a:defRPr sz="1799" b="0" i="0" kern="1200">
          <a:solidFill>
            <a:schemeClr val="tx1"/>
          </a:solidFill>
          <a:latin typeface="Montserrat Light" pitchFamily="2" charset="77"/>
          <a:ea typeface="+mn-ea"/>
          <a:cs typeface="+mn-cs"/>
        </a:defRPr>
      </a:lvl2pPr>
      <a:lvl3pPr marL="856993" indent="-171398" algn="l" defTabSz="685595" rtl="0" eaLnBrk="1" latinLnBrk="0" hangingPunct="1">
        <a:lnSpc>
          <a:spcPct val="90000"/>
        </a:lnSpc>
        <a:spcBef>
          <a:spcPts val="375"/>
        </a:spcBef>
        <a:buFont typeface="Arial" panose="020B0604020202020204" pitchFamily="34" charset="0"/>
        <a:buChar char="•"/>
        <a:defRPr sz="1499" b="0" i="0" kern="1200">
          <a:solidFill>
            <a:schemeClr val="tx1"/>
          </a:solidFill>
          <a:latin typeface="Montserrat Light" pitchFamily="2" charset="77"/>
          <a:ea typeface="+mn-ea"/>
          <a:cs typeface="+mn-cs"/>
        </a:defRPr>
      </a:lvl3pPr>
      <a:lvl4pPr marL="1199790" indent="-171398" algn="l" defTabSz="685595" rtl="0" eaLnBrk="1" latinLnBrk="0" hangingPunct="1">
        <a:lnSpc>
          <a:spcPct val="90000"/>
        </a:lnSpc>
        <a:spcBef>
          <a:spcPts val="375"/>
        </a:spcBef>
        <a:buFont typeface="Arial" panose="020B0604020202020204" pitchFamily="34" charset="0"/>
        <a:buChar char="•"/>
        <a:defRPr sz="1349" b="0" i="0" kern="1200">
          <a:solidFill>
            <a:schemeClr val="tx1"/>
          </a:solidFill>
          <a:latin typeface="Montserrat Light" pitchFamily="2" charset="77"/>
          <a:ea typeface="+mn-ea"/>
          <a:cs typeface="+mn-cs"/>
        </a:defRPr>
      </a:lvl4pPr>
      <a:lvl5pPr marL="1542587" indent="-171398" algn="l" defTabSz="685595" rtl="0" eaLnBrk="1" latinLnBrk="0" hangingPunct="1">
        <a:lnSpc>
          <a:spcPct val="90000"/>
        </a:lnSpc>
        <a:spcBef>
          <a:spcPts val="375"/>
        </a:spcBef>
        <a:buFont typeface="Arial" panose="020B0604020202020204" pitchFamily="34" charset="0"/>
        <a:buChar char="•"/>
        <a:defRPr sz="1349" b="0" i="0" kern="1200">
          <a:solidFill>
            <a:schemeClr val="tx1"/>
          </a:solidFill>
          <a:latin typeface="Montserrat Light" pitchFamily="2" charset="77"/>
          <a:ea typeface="+mn-ea"/>
          <a:cs typeface="+mn-cs"/>
        </a:defRPr>
      </a:lvl5pPr>
      <a:lvl6pPr marL="1885385"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81"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78"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76"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95" rtl="0" eaLnBrk="1" latinLnBrk="0" hangingPunct="1">
        <a:defRPr sz="1349" kern="1200">
          <a:solidFill>
            <a:schemeClr val="tx1"/>
          </a:solidFill>
          <a:latin typeface="+mn-lt"/>
          <a:ea typeface="+mn-ea"/>
          <a:cs typeface="+mn-cs"/>
        </a:defRPr>
      </a:lvl1pPr>
      <a:lvl2pPr marL="342797" algn="l" defTabSz="685595" rtl="0" eaLnBrk="1" latinLnBrk="0" hangingPunct="1">
        <a:defRPr sz="1349" kern="1200">
          <a:solidFill>
            <a:schemeClr val="tx1"/>
          </a:solidFill>
          <a:latin typeface="+mn-lt"/>
          <a:ea typeface="+mn-ea"/>
          <a:cs typeface="+mn-cs"/>
        </a:defRPr>
      </a:lvl2pPr>
      <a:lvl3pPr marL="685595" algn="l" defTabSz="685595" rtl="0" eaLnBrk="1" latinLnBrk="0" hangingPunct="1">
        <a:defRPr sz="1349" kern="1200">
          <a:solidFill>
            <a:schemeClr val="tx1"/>
          </a:solidFill>
          <a:latin typeface="+mn-lt"/>
          <a:ea typeface="+mn-ea"/>
          <a:cs typeface="+mn-cs"/>
        </a:defRPr>
      </a:lvl3pPr>
      <a:lvl4pPr marL="1028392" algn="l" defTabSz="685595" rtl="0" eaLnBrk="1" latinLnBrk="0" hangingPunct="1">
        <a:defRPr sz="1349" kern="1200">
          <a:solidFill>
            <a:schemeClr val="tx1"/>
          </a:solidFill>
          <a:latin typeface="+mn-lt"/>
          <a:ea typeface="+mn-ea"/>
          <a:cs typeface="+mn-cs"/>
        </a:defRPr>
      </a:lvl4pPr>
      <a:lvl5pPr marL="1371188" algn="l" defTabSz="685595" rtl="0" eaLnBrk="1" latinLnBrk="0" hangingPunct="1">
        <a:defRPr sz="1349" kern="1200">
          <a:solidFill>
            <a:schemeClr val="tx1"/>
          </a:solidFill>
          <a:latin typeface="+mn-lt"/>
          <a:ea typeface="+mn-ea"/>
          <a:cs typeface="+mn-cs"/>
        </a:defRPr>
      </a:lvl5pPr>
      <a:lvl6pPr marL="1713986" algn="l" defTabSz="685595" rtl="0" eaLnBrk="1" latinLnBrk="0" hangingPunct="1">
        <a:defRPr sz="1349" kern="1200">
          <a:solidFill>
            <a:schemeClr val="tx1"/>
          </a:solidFill>
          <a:latin typeface="+mn-lt"/>
          <a:ea typeface="+mn-ea"/>
          <a:cs typeface="+mn-cs"/>
        </a:defRPr>
      </a:lvl6pPr>
      <a:lvl7pPr marL="2056783" algn="l" defTabSz="685595" rtl="0" eaLnBrk="1" latinLnBrk="0" hangingPunct="1">
        <a:defRPr sz="1349" kern="1200">
          <a:solidFill>
            <a:schemeClr val="tx1"/>
          </a:solidFill>
          <a:latin typeface="+mn-lt"/>
          <a:ea typeface="+mn-ea"/>
          <a:cs typeface="+mn-cs"/>
        </a:defRPr>
      </a:lvl7pPr>
      <a:lvl8pPr marL="2399580" algn="l" defTabSz="685595" rtl="0" eaLnBrk="1" latinLnBrk="0" hangingPunct="1">
        <a:defRPr sz="1349" kern="1200">
          <a:solidFill>
            <a:schemeClr val="tx1"/>
          </a:solidFill>
          <a:latin typeface="+mn-lt"/>
          <a:ea typeface="+mn-ea"/>
          <a:cs typeface="+mn-cs"/>
        </a:defRPr>
      </a:lvl8pPr>
      <a:lvl9pPr marL="2742377" algn="l" defTabSz="685595" rtl="0" eaLnBrk="1" latinLnBrk="0" hangingPunct="1">
        <a:defRPr sz="134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b="0" i="0">
                <a:solidFill>
                  <a:schemeClr val="tx1">
                    <a:tint val="75000"/>
                  </a:schemeClr>
                </a:solidFill>
                <a:latin typeface="Montserrat Light" pitchFamily="2" charset="77"/>
              </a:defRPr>
            </a:lvl1pPr>
          </a:lstStyle>
          <a:p>
            <a:fld id="{3BB34C31-475E-4A2F-A9AA-BA95AC06B52C}" type="datetimeFigureOut">
              <a:rPr lang="id-ID" smtClean="0"/>
              <a:pPr/>
              <a:t>01/11/2018</a:t>
            </a:fld>
            <a:endParaRPr lang="id-ID"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b="0" i="0">
                <a:solidFill>
                  <a:schemeClr val="tx1">
                    <a:tint val="75000"/>
                  </a:schemeClr>
                </a:solidFill>
                <a:latin typeface="Montserrat Light" pitchFamily="2" charset="77"/>
              </a:defRPr>
            </a:lvl1pPr>
          </a:lstStyle>
          <a:p>
            <a:endParaRPr lang="id-ID"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b="0" i="0">
                <a:solidFill>
                  <a:schemeClr val="tx1">
                    <a:tint val="75000"/>
                  </a:schemeClr>
                </a:solidFill>
                <a:latin typeface="Montserrat Light" pitchFamily="2" charset="77"/>
              </a:defRPr>
            </a:lvl1pPr>
          </a:lstStyle>
          <a:p>
            <a:fld id="{4631DBCB-4155-4B19-A4F9-A41664CA698D}" type="slidenum">
              <a:rPr lang="id-ID" smtClean="0"/>
              <a:pPr/>
              <a:t>‹#›</a:t>
            </a:fld>
            <a:endParaRPr lang="id-ID" dirty="0"/>
          </a:p>
        </p:txBody>
      </p:sp>
    </p:spTree>
    <p:extLst>
      <p:ext uri="{BB962C8B-B14F-4D97-AF65-F5344CB8AC3E}">
        <p14:creationId xmlns:p14="http://schemas.microsoft.com/office/powerpoint/2010/main" val="24240325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685595" rtl="0" eaLnBrk="1" latinLnBrk="0" hangingPunct="1">
        <a:lnSpc>
          <a:spcPct val="90000"/>
        </a:lnSpc>
        <a:spcBef>
          <a:spcPct val="0"/>
        </a:spcBef>
        <a:buNone/>
        <a:defRPr sz="3299" b="0" i="0" kern="1200">
          <a:solidFill>
            <a:schemeClr val="tx1"/>
          </a:solidFill>
          <a:latin typeface="Montserrat Medium" pitchFamily="2" charset="77"/>
          <a:ea typeface="+mj-ea"/>
          <a:cs typeface="+mj-cs"/>
        </a:defRPr>
      </a:lvl1pPr>
    </p:titleStyle>
    <p:bodyStyle>
      <a:lvl1pPr marL="171398" indent="-171398" algn="l" defTabSz="685595" rtl="0" eaLnBrk="1" latinLnBrk="0" hangingPunct="1">
        <a:lnSpc>
          <a:spcPct val="90000"/>
        </a:lnSpc>
        <a:spcBef>
          <a:spcPts val="750"/>
        </a:spcBef>
        <a:buFont typeface="Arial" panose="020B0604020202020204" pitchFamily="34" charset="0"/>
        <a:buChar char="•"/>
        <a:defRPr sz="2099" b="0" i="0" kern="1200">
          <a:solidFill>
            <a:schemeClr val="tx1"/>
          </a:solidFill>
          <a:latin typeface="Montserrat Light" pitchFamily="2" charset="77"/>
          <a:ea typeface="+mn-ea"/>
          <a:cs typeface="+mn-cs"/>
        </a:defRPr>
      </a:lvl1pPr>
      <a:lvl2pPr marL="514196" indent="-171398" algn="l" defTabSz="685595" rtl="0" eaLnBrk="1" latinLnBrk="0" hangingPunct="1">
        <a:lnSpc>
          <a:spcPct val="90000"/>
        </a:lnSpc>
        <a:spcBef>
          <a:spcPts val="375"/>
        </a:spcBef>
        <a:buFont typeface="Arial" panose="020B0604020202020204" pitchFamily="34" charset="0"/>
        <a:buChar char="•"/>
        <a:defRPr sz="1799" b="0" i="0" kern="1200">
          <a:solidFill>
            <a:schemeClr val="tx1"/>
          </a:solidFill>
          <a:latin typeface="Montserrat Light" pitchFamily="2" charset="77"/>
          <a:ea typeface="+mn-ea"/>
          <a:cs typeface="+mn-cs"/>
        </a:defRPr>
      </a:lvl2pPr>
      <a:lvl3pPr marL="856993" indent="-171398" algn="l" defTabSz="685595" rtl="0" eaLnBrk="1" latinLnBrk="0" hangingPunct="1">
        <a:lnSpc>
          <a:spcPct val="90000"/>
        </a:lnSpc>
        <a:spcBef>
          <a:spcPts val="375"/>
        </a:spcBef>
        <a:buFont typeface="Arial" panose="020B0604020202020204" pitchFamily="34" charset="0"/>
        <a:buChar char="•"/>
        <a:defRPr sz="1499" b="0" i="0" kern="1200">
          <a:solidFill>
            <a:schemeClr val="tx1"/>
          </a:solidFill>
          <a:latin typeface="Montserrat Light" pitchFamily="2" charset="77"/>
          <a:ea typeface="+mn-ea"/>
          <a:cs typeface="+mn-cs"/>
        </a:defRPr>
      </a:lvl3pPr>
      <a:lvl4pPr marL="1199790" indent="-171398" algn="l" defTabSz="685595" rtl="0" eaLnBrk="1" latinLnBrk="0" hangingPunct="1">
        <a:lnSpc>
          <a:spcPct val="90000"/>
        </a:lnSpc>
        <a:spcBef>
          <a:spcPts val="375"/>
        </a:spcBef>
        <a:buFont typeface="Arial" panose="020B0604020202020204" pitchFamily="34" charset="0"/>
        <a:buChar char="•"/>
        <a:defRPr sz="1349" b="0" i="0" kern="1200">
          <a:solidFill>
            <a:schemeClr val="tx1"/>
          </a:solidFill>
          <a:latin typeface="Montserrat Light" pitchFamily="2" charset="77"/>
          <a:ea typeface="+mn-ea"/>
          <a:cs typeface="+mn-cs"/>
        </a:defRPr>
      </a:lvl4pPr>
      <a:lvl5pPr marL="1542587" indent="-171398" algn="l" defTabSz="685595" rtl="0" eaLnBrk="1" latinLnBrk="0" hangingPunct="1">
        <a:lnSpc>
          <a:spcPct val="90000"/>
        </a:lnSpc>
        <a:spcBef>
          <a:spcPts val="375"/>
        </a:spcBef>
        <a:buFont typeface="Arial" panose="020B0604020202020204" pitchFamily="34" charset="0"/>
        <a:buChar char="•"/>
        <a:defRPr sz="1349" b="0" i="0" kern="1200">
          <a:solidFill>
            <a:schemeClr val="tx1"/>
          </a:solidFill>
          <a:latin typeface="Montserrat Light" pitchFamily="2" charset="77"/>
          <a:ea typeface="+mn-ea"/>
          <a:cs typeface="+mn-cs"/>
        </a:defRPr>
      </a:lvl5pPr>
      <a:lvl6pPr marL="1885385"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81"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78"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76"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95" rtl="0" eaLnBrk="1" latinLnBrk="0" hangingPunct="1">
        <a:defRPr sz="1349" kern="1200">
          <a:solidFill>
            <a:schemeClr val="tx1"/>
          </a:solidFill>
          <a:latin typeface="+mn-lt"/>
          <a:ea typeface="+mn-ea"/>
          <a:cs typeface="+mn-cs"/>
        </a:defRPr>
      </a:lvl1pPr>
      <a:lvl2pPr marL="342797" algn="l" defTabSz="685595" rtl="0" eaLnBrk="1" latinLnBrk="0" hangingPunct="1">
        <a:defRPr sz="1349" kern="1200">
          <a:solidFill>
            <a:schemeClr val="tx1"/>
          </a:solidFill>
          <a:latin typeface="+mn-lt"/>
          <a:ea typeface="+mn-ea"/>
          <a:cs typeface="+mn-cs"/>
        </a:defRPr>
      </a:lvl2pPr>
      <a:lvl3pPr marL="685595" algn="l" defTabSz="685595" rtl="0" eaLnBrk="1" latinLnBrk="0" hangingPunct="1">
        <a:defRPr sz="1349" kern="1200">
          <a:solidFill>
            <a:schemeClr val="tx1"/>
          </a:solidFill>
          <a:latin typeface="+mn-lt"/>
          <a:ea typeface="+mn-ea"/>
          <a:cs typeface="+mn-cs"/>
        </a:defRPr>
      </a:lvl3pPr>
      <a:lvl4pPr marL="1028392" algn="l" defTabSz="685595" rtl="0" eaLnBrk="1" latinLnBrk="0" hangingPunct="1">
        <a:defRPr sz="1349" kern="1200">
          <a:solidFill>
            <a:schemeClr val="tx1"/>
          </a:solidFill>
          <a:latin typeface="+mn-lt"/>
          <a:ea typeface="+mn-ea"/>
          <a:cs typeface="+mn-cs"/>
        </a:defRPr>
      </a:lvl4pPr>
      <a:lvl5pPr marL="1371188" algn="l" defTabSz="685595" rtl="0" eaLnBrk="1" latinLnBrk="0" hangingPunct="1">
        <a:defRPr sz="1349" kern="1200">
          <a:solidFill>
            <a:schemeClr val="tx1"/>
          </a:solidFill>
          <a:latin typeface="+mn-lt"/>
          <a:ea typeface="+mn-ea"/>
          <a:cs typeface="+mn-cs"/>
        </a:defRPr>
      </a:lvl5pPr>
      <a:lvl6pPr marL="1713986" algn="l" defTabSz="685595" rtl="0" eaLnBrk="1" latinLnBrk="0" hangingPunct="1">
        <a:defRPr sz="1349" kern="1200">
          <a:solidFill>
            <a:schemeClr val="tx1"/>
          </a:solidFill>
          <a:latin typeface="+mn-lt"/>
          <a:ea typeface="+mn-ea"/>
          <a:cs typeface="+mn-cs"/>
        </a:defRPr>
      </a:lvl6pPr>
      <a:lvl7pPr marL="2056783" algn="l" defTabSz="685595" rtl="0" eaLnBrk="1" latinLnBrk="0" hangingPunct="1">
        <a:defRPr sz="1349" kern="1200">
          <a:solidFill>
            <a:schemeClr val="tx1"/>
          </a:solidFill>
          <a:latin typeface="+mn-lt"/>
          <a:ea typeface="+mn-ea"/>
          <a:cs typeface="+mn-cs"/>
        </a:defRPr>
      </a:lvl7pPr>
      <a:lvl8pPr marL="2399580" algn="l" defTabSz="685595" rtl="0" eaLnBrk="1" latinLnBrk="0" hangingPunct="1">
        <a:defRPr sz="1349" kern="1200">
          <a:solidFill>
            <a:schemeClr val="tx1"/>
          </a:solidFill>
          <a:latin typeface="+mn-lt"/>
          <a:ea typeface="+mn-ea"/>
          <a:cs typeface="+mn-cs"/>
        </a:defRPr>
      </a:lvl8pPr>
      <a:lvl9pPr marL="2742377" algn="l" defTabSz="685595"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6.jpeg"/><Relationship Id="rId1" Type="http://schemas.openxmlformats.org/officeDocument/2006/relationships/slideLayout" Target="../slideLayouts/slideLayout7.xml"/><Relationship Id="rId4" Type="http://schemas.openxmlformats.org/officeDocument/2006/relationships/image" Target="../media/image237.png"/></Relationships>
</file>

<file path=ppt/slides/_rels/slide10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8.jpeg"/><Relationship Id="rId1" Type="http://schemas.openxmlformats.org/officeDocument/2006/relationships/slideLayout" Target="../slideLayouts/slideLayout7.xml"/><Relationship Id="rId4" Type="http://schemas.openxmlformats.org/officeDocument/2006/relationships/image" Target="../media/image239.png"/></Relationships>
</file>

<file path=ppt/slides/_rels/slide102.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7.xml"/><Relationship Id="rId5" Type="http://schemas.openxmlformats.org/officeDocument/2006/relationships/image" Target="../media/image242.jpeg"/><Relationship Id="rId4" Type="http://schemas.openxmlformats.org/officeDocument/2006/relationships/image" Target="../media/image232.png"/></Relationships>
</file>

<file path=ppt/slides/_rels/slide103.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32.png"/><Relationship Id="rId5" Type="http://schemas.openxmlformats.org/officeDocument/2006/relationships/image" Target="../media/image245.png"/><Relationship Id="rId4" Type="http://schemas.openxmlformats.org/officeDocument/2006/relationships/image" Target="../media/image244.jpeg"/></Relationships>
</file>

<file path=ppt/slides/_rels/slide104.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7.xml"/><Relationship Id="rId4" Type="http://schemas.openxmlformats.org/officeDocument/2006/relationships/image" Target="../media/image248.jpeg"/></Relationships>
</file>

<file path=ppt/slides/_rels/slide105.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7.xml"/><Relationship Id="rId5" Type="http://schemas.openxmlformats.org/officeDocument/2006/relationships/image" Target="../media/image252.png"/><Relationship Id="rId4" Type="http://schemas.openxmlformats.org/officeDocument/2006/relationships/image" Target="../media/image251.png"/></Relationships>
</file>

<file path=ppt/slides/_rels/slide10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jpeg"/><Relationship Id="rId1" Type="http://schemas.openxmlformats.org/officeDocument/2006/relationships/slideLayout" Target="../slideLayouts/slideLayout7.xml"/><Relationship Id="rId5" Type="http://schemas.openxmlformats.org/officeDocument/2006/relationships/image" Target="../media/image258.jpeg"/><Relationship Id="rId4" Type="http://schemas.openxmlformats.org/officeDocument/2006/relationships/image" Target="../media/image257.png"/></Relationships>
</file>

<file path=ppt/slides/_rels/slide109.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g"/><Relationship Id="rId1" Type="http://schemas.openxmlformats.org/officeDocument/2006/relationships/slideLayout" Target="../slideLayouts/slideLayout7.xml"/><Relationship Id="rId4" Type="http://schemas.openxmlformats.org/officeDocument/2006/relationships/image" Target="../media/image256.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7.xml"/><Relationship Id="rId4" Type="http://schemas.openxmlformats.org/officeDocument/2006/relationships/image" Target="../media/image263.jpg"/></Relationships>
</file>

<file path=ppt/slides/_rels/slide11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1.png"/><Relationship Id="rId1" Type="http://schemas.openxmlformats.org/officeDocument/2006/relationships/slideLayout" Target="../slideLayouts/slideLayout7.xml"/><Relationship Id="rId4" Type="http://schemas.openxmlformats.org/officeDocument/2006/relationships/image" Target="../media/image265.jpeg"/></Relationships>
</file>

<file path=ppt/slides/_rels/slide112.xml.rels><?xml version="1.0" encoding="UTF-8" standalone="yes"?>
<Relationships xmlns="http://schemas.openxmlformats.org/package/2006/relationships"><Relationship Id="rId3" Type="http://schemas.openxmlformats.org/officeDocument/2006/relationships/image" Target="../media/image266.jpg"/><Relationship Id="rId2" Type="http://schemas.openxmlformats.org/officeDocument/2006/relationships/image" Target="../media/image261.png"/><Relationship Id="rId1" Type="http://schemas.openxmlformats.org/officeDocument/2006/relationships/slideLayout" Target="../slideLayouts/slideLayout7.xml"/><Relationship Id="rId4" Type="http://schemas.openxmlformats.org/officeDocument/2006/relationships/image" Target="../media/image267.jpg"/></Relationships>
</file>

<file path=ppt/slides/_rels/slide113.xml.rels><?xml version="1.0" encoding="UTF-8" standalone="yes"?>
<Relationships xmlns="http://schemas.openxmlformats.org/package/2006/relationships"><Relationship Id="rId3" Type="http://schemas.openxmlformats.org/officeDocument/2006/relationships/image" Target="../media/image269.jpg"/><Relationship Id="rId2" Type="http://schemas.openxmlformats.org/officeDocument/2006/relationships/image" Target="../media/image268.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15.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8" Type="http://schemas.openxmlformats.org/officeDocument/2006/relationships/image" Target="../media/image272.png"/><Relationship Id="rId3" Type="http://schemas.openxmlformats.org/officeDocument/2006/relationships/tags" Target="../tags/tag3.xml"/><Relationship Id="rId7" Type="http://schemas.openxmlformats.org/officeDocument/2006/relationships/notesSlide" Target="../notesSlides/notesSlide20.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275.png"/><Relationship Id="rId5" Type="http://schemas.openxmlformats.org/officeDocument/2006/relationships/tags" Target="../tags/tag5.xml"/><Relationship Id="rId10" Type="http://schemas.openxmlformats.org/officeDocument/2006/relationships/image" Target="../media/image274.png"/><Relationship Id="rId4" Type="http://schemas.openxmlformats.org/officeDocument/2006/relationships/tags" Target="../tags/tag4.xml"/><Relationship Id="rId9" Type="http://schemas.openxmlformats.org/officeDocument/2006/relationships/image" Target="../media/image273.png"/></Relationships>
</file>

<file path=ppt/slides/_rels/slide117.xml.rels><?xml version="1.0" encoding="UTF-8" standalone="yes"?>
<Relationships xmlns="http://schemas.openxmlformats.org/package/2006/relationships"><Relationship Id="rId8" Type="http://schemas.openxmlformats.org/officeDocument/2006/relationships/image" Target="../media/image272.png"/><Relationship Id="rId3" Type="http://schemas.openxmlformats.org/officeDocument/2006/relationships/tags" Target="../tags/tag8.xml"/><Relationship Id="rId7" Type="http://schemas.openxmlformats.org/officeDocument/2006/relationships/notesSlide" Target="../notesSlides/notesSlide2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xml"/><Relationship Id="rId11" Type="http://schemas.openxmlformats.org/officeDocument/2006/relationships/image" Target="../media/image277.png"/><Relationship Id="rId5" Type="http://schemas.openxmlformats.org/officeDocument/2006/relationships/tags" Target="../tags/tag10.xml"/><Relationship Id="rId10" Type="http://schemas.openxmlformats.org/officeDocument/2006/relationships/image" Target="../media/image276.png"/><Relationship Id="rId4" Type="http://schemas.openxmlformats.org/officeDocument/2006/relationships/tags" Target="../tags/tag9.xml"/><Relationship Id="rId9" Type="http://schemas.openxmlformats.org/officeDocument/2006/relationships/image" Target="../media/image274.png"/></Relationships>
</file>

<file path=ppt/slides/_rels/slide118.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3" Type="http://schemas.openxmlformats.org/officeDocument/2006/relationships/image" Target="../media/image280.tiff"/><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121.xml.rels><?xml version="1.0" encoding="UTF-8" standalone="yes"?>
<Relationships xmlns="http://schemas.openxmlformats.org/package/2006/relationships"><Relationship Id="rId3" Type="http://schemas.openxmlformats.org/officeDocument/2006/relationships/hyperlink" Target="http://www.shoppingannuity.com/"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82.png"/><Relationship Id="rId4" Type="http://schemas.openxmlformats.org/officeDocument/2006/relationships/image" Target="../media/image281.png"/></Relationships>
</file>

<file path=ppt/slides/_rels/slide1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www.shoppingannuity.com/" TargetMode="External"/></Relationships>
</file>

<file path=ppt/slides/_rels/slide123.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84.jpeg"/></Relationships>
</file>

<file path=ppt/slides/_rels/slide1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s://www.singstat.gov.sg/"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17" Type="http://schemas.openxmlformats.org/officeDocument/2006/relationships/image" Target="../media/image40.png"/><Relationship Id="rId2" Type="http://schemas.openxmlformats.org/officeDocument/2006/relationships/notesSlide" Target="../notesSlides/notesSlide14.xml"/><Relationship Id="rId16" Type="http://schemas.microsoft.com/office/2007/relationships/hdphoto" Target="../media/hdphoto2.wdp"/><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410.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4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5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5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xml"/><Relationship Id="rId5" Type="http://schemas.openxmlformats.org/officeDocument/2006/relationships/image" Target="../media/image129.jpeg"/><Relationship Id="rId4" Type="http://schemas.openxmlformats.org/officeDocument/2006/relationships/image" Target="../media/image128.png"/></Relationships>
</file>

<file path=ppt/slides/_rels/slide5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1.xml"/><Relationship Id="rId5" Type="http://schemas.openxmlformats.org/officeDocument/2006/relationships/image" Target="../media/image133.jpeg"/><Relationship Id="rId4" Type="http://schemas.openxmlformats.org/officeDocument/2006/relationships/image" Target="../media/image132.jpeg"/></Relationships>
</file>

<file path=ppt/slides/_rels/slide5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1.xml"/><Relationship Id="rId5" Type="http://schemas.openxmlformats.org/officeDocument/2006/relationships/image" Target="../media/image137.jpeg"/><Relationship Id="rId4" Type="http://schemas.openxmlformats.org/officeDocument/2006/relationships/image" Target="../media/image136.jpeg"/></Relationships>
</file>

<file path=ppt/slides/_rels/slide5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xml"/><Relationship Id="rId4" Type="http://schemas.openxmlformats.org/officeDocument/2006/relationships/image" Target="../media/image140.jpeg"/></Relationships>
</file>

<file path=ppt/slides/_rels/slide5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1.xml"/><Relationship Id="rId5" Type="http://schemas.openxmlformats.org/officeDocument/2006/relationships/image" Target="../media/image148.jpeg"/><Relationship Id="rId4" Type="http://schemas.openxmlformats.org/officeDocument/2006/relationships/image" Target="../media/image14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5" Type="http://schemas.openxmlformats.org/officeDocument/2006/relationships/image" Target="../media/image152.jpeg"/><Relationship Id="rId4" Type="http://schemas.openxmlformats.org/officeDocument/2006/relationships/image" Target="../media/image151.png"/></Relationships>
</file>

<file path=ppt/slides/_rels/slide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3.jpeg"/><Relationship Id="rId1" Type="http://schemas.openxmlformats.org/officeDocument/2006/relationships/slideLayout" Target="../slideLayouts/slideLayout7.xml"/><Relationship Id="rId5" Type="http://schemas.openxmlformats.org/officeDocument/2006/relationships/image" Target="../media/image155.jpeg"/><Relationship Id="rId4" Type="http://schemas.openxmlformats.org/officeDocument/2006/relationships/image" Target="../media/image154.jpeg"/></Relationships>
</file>

<file path=ppt/slides/_rels/slide6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eg"/><Relationship Id="rId1" Type="http://schemas.openxmlformats.org/officeDocument/2006/relationships/slideLayout" Target="../slideLayouts/slideLayout7.xml"/><Relationship Id="rId6" Type="http://schemas.openxmlformats.org/officeDocument/2006/relationships/image" Target="../media/image160.jpeg"/><Relationship Id="rId5" Type="http://schemas.openxmlformats.org/officeDocument/2006/relationships/image" Target="../media/image159.png"/><Relationship Id="rId4" Type="http://schemas.openxmlformats.org/officeDocument/2006/relationships/image" Target="../media/image158.jpeg"/></Relationships>
</file>

<file path=ppt/slides/_rels/slide6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 Id="rId5" Type="http://schemas.openxmlformats.org/officeDocument/2006/relationships/image" Target="../media/image159.png"/><Relationship Id="rId4" Type="http://schemas.openxmlformats.org/officeDocument/2006/relationships/image" Target="../media/image163.jpeg"/></Relationships>
</file>

<file path=ppt/slides/_rels/slide6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7.xml"/><Relationship Id="rId5" Type="http://schemas.openxmlformats.org/officeDocument/2006/relationships/image" Target="../media/image167.png"/><Relationship Id="rId4" Type="http://schemas.openxmlformats.org/officeDocument/2006/relationships/image" Target="../media/image166.jpeg"/></Relationships>
</file>

<file path=ppt/slides/_rels/slide6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8.jpeg"/><Relationship Id="rId1" Type="http://schemas.openxmlformats.org/officeDocument/2006/relationships/slideLayout" Target="../slideLayouts/slideLayout7.xml"/><Relationship Id="rId5" Type="http://schemas.openxmlformats.org/officeDocument/2006/relationships/image" Target="../media/image169.jpeg"/><Relationship Id="rId4" Type="http://schemas.openxmlformats.org/officeDocument/2006/relationships/image" Target="../media/image164.png"/></Relationships>
</file>

<file path=ppt/slides/_rels/slide68.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77.png"/><Relationship Id="rId1" Type="http://schemas.openxmlformats.org/officeDocument/2006/relationships/slideLayout" Target="../slideLayouts/slideLayout7.xml"/><Relationship Id="rId4" Type="http://schemas.openxmlformats.org/officeDocument/2006/relationships/image" Target="../media/image180.jpeg"/></Relationships>
</file>

<file path=ppt/slides/_rels/slide7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png"/><Relationship Id="rId1" Type="http://schemas.openxmlformats.org/officeDocument/2006/relationships/slideLayout" Target="../slideLayouts/slideLayout1.xml"/><Relationship Id="rId4" Type="http://schemas.openxmlformats.org/officeDocument/2006/relationships/image" Target="../media/image193.jpeg"/></Relationships>
</file>

<file path=ppt/slides/_rels/slide83.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1.xml"/><Relationship Id="rId4" Type="http://schemas.openxmlformats.org/officeDocument/2006/relationships/image" Target="../media/image198.jpeg"/></Relationships>
</file>

<file path=ppt/slides/_rels/slide85.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png"/><Relationship Id="rId1" Type="http://schemas.openxmlformats.org/officeDocument/2006/relationships/slideLayout" Target="../slideLayouts/slideLayout1.xml"/><Relationship Id="rId5" Type="http://schemas.openxmlformats.org/officeDocument/2006/relationships/image" Target="../media/image202.jpeg"/><Relationship Id="rId4" Type="http://schemas.openxmlformats.org/officeDocument/2006/relationships/image" Target="../media/image201.jpeg"/></Relationships>
</file>

<file path=ppt/slides/_rels/slide8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png"/><Relationship Id="rId1" Type="http://schemas.openxmlformats.org/officeDocument/2006/relationships/slideLayout" Target="../slideLayouts/slideLayout1.xml"/><Relationship Id="rId4" Type="http://schemas.openxmlformats.org/officeDocument/2006/relationships/image" Target="../media/image205.png"/></Relationships>
</file>

<file path=ppt/slides/_rels/slide8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1.xml"/><Relationship Id="rId5" Type="http://schemas.openxmlformats.org/officeDocument/2006/relationships/image" Target="../media/image209.jpeg"/><Relationship Id="rId4" Type="http://schemas.openxmlformats.org/officeDocument/2006/relationships/image" Target="../media/image208.jpeg"/></Relationships>
</file>

<file path=ppt/slides/_rels/slide8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1.xml"/><Relationship Id="rId4" Type="http://schemas.openxmlformats.org/officeDocument/2006/relationships/image" Target="../media/image218.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png"/><Relationship Id="rId1" Type="http://schemas.openxmlformats.org/officeDocument/2006/relationships/slideLayout" Target="../slideLayouts/slideLayout7.xml"/><Relationship Id="rId4" Type="http://schemas.openxmlformats.org/officeDocument/2006/relationships/image" Target="../media/image221.jpeg"/></Relationships>
</file>

<file path=ppt/slides/_rels/slide9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png"/><Relationship Id="rId1" Type="http://schemas.openxmlformats.org/officeDocument/2006/relationships/slideLayout" Target="../slideLayouts/slideLayout7.xml"/><Relationship Id="rId4" Type="http://schemas.openxmlformats.org/officeDocument/2006/relationships/image" Target="../media/image226.jpeg"/></Relationships>
</file>

<file path=ppt/slides/_rels/slide9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jpeg"/><Relationship Id="rId1" Type="http://schemas.openxmlformats.org/officeDocument/2006/relationships/slideLayout" Target="../slideLayouts/slideLayout7.xml"/><Relationship Id="rId4" Type="http://schemas.openxmlformats.org/officeDocument/2006/relationships/image" Target="../media/image233.jpeg"/></Relationships>
</file>

<file path=ppt/slides/_rels/slide9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4.jpeg"/><Relationship Id="rId1" Type="http://schemas.openxmlformats.org/officeDocument/2006/relationships/slideLayout" Target="../slideLayouts/slideLayout7.xml"/><Relationship Id="rId4" Type="http://schemas.openxmlformats.org/officeDocument/2006/relationships/image" Target="../media/image23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1995986"/>
            <a:ext cx="4974612" cy="1688907"/>
            <a:chOff x="-450378" y="3016155"/>
            <a:chExt cx="6632816" cy="1815152"/>
          </a:xfrm>
          <a:solidFill>
            <a:schemeClr val="tx2"/>
          </a:solidFill>
        </p:grpSpPr>
        <p:sp>
          <p:nvSpPr>
            <p:cNvPr id="5" name="Rectangle 4"/>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dirty="0">
                <a:solidFill>
                  <a:prstClr val="white"/>
                </a:solidFill>
                <a:latin typeface="Century Gothic" panose="020B0502020202020204" pitchFamily="34" charset="0"/>
              </a:endParaRPr>
            </a:p>
          </p:txBody>
        </p:sp>
        <p:sp>
          <p:nvSpPr>
            <p:cNvPr id="6" name="Right Triangle 5"/>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dirty="0">
                <a:solidFill>
                  <a:prstClr val="white"/>
                </a:solidFill>
                <a:latin typeface="Century Gothic" panose="020B0502020202020204" pitchFamily="34" charset="0"/>
              </a:endParaRPr>
            </a:p>
          </p:txBody>
        </p:sp>
      </p:grpSp>
      <p:sp>
        <p:nvSpPr>
          <p:cNvPr id="7" name="Rectangle 6"/>
          <p:cNvSpPr/>
          <p:nvPr/>
        </p:nvSpPr>
        <p:spPr>
          <a:xfrm>
            <a:off x="238837" y="2134894"/>
            <a:ext cx="2217761" cy="484748"/>
          </a:xfrm>
          <a:prstGeom prst="rect">
            <a:avLst/>
          </a:prstGeom>
        </p:spPr>
        <p:txBody>
          <a:bodyPr wrap="square" lIns="68579" tIns="34289" rIns="68579" bIns="34289">
            <a:spAutoFit/>
          </a:bodyPr>
          <a:lstStyle/>
          <a:p>
            <a:pPr defTabSz="685783"/>
            <a:r>
              <a:rPr lang="en-US" sz="2700" cap="all" dirty="0">
                <a:solidFill>
                  <a:prstClr val="white"/>
                </a:solidFill>
                <a:latin typeface="Century Gothic" panose="020B0502020202020204" pitchFamily="34" charset="0"/>
              </a:rPr>
              <a:t>System of</a:t>
            </a:r>
          </a:p>
        </p:txBody>
      </p:sp>
      <p:sp>
        <p:nvSpPr>
          <p:cNvPr id="8" name="Rectangle 7"/>
          <p:cNvSpPr/>
          <p:nvPr/>
        </p:nvSpPr>
        <p:spPr>
          <a:xfrm>
            <a:off x="136478" y="2421503"/>
            <a:ext cx="4120359" cy="1177245"/>
          </a:xfrm>
          <a:prstGeom prst="rect">
            <a:avLst/>
          </a:prstGeom>
        </p:spPr>
        <p:txBody>
          <a:bodyPr wrap="none" lIns="68579" tIns="34289" rIns="68579" bIns="34289">
            <a:spAutoFit/>
          </a:bodyPr>
          <a:lstStyle/>
          <a:p>
            <a:pPr defTabSz="685783"/>
            <a:r>
              <a:rPr lang="en-US" sz="7200" cap="all" dirty="0">
                <a:solidFill>
                  <a:prstClr val="white"/>
                </a:solidFill>
                <a:latin typeface="Century Gothic" panose="020B0502020202020204" pitchFamily="34" charset="0"/>
              </a:rPr>
              <a:t>Success</a:t>
            </a:r>
            <a:endParaRPr lang="en-US" sz="7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93253403"/>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lowchart: Manual Input 3"/>
          <p:cNvSpPr/>
          <p:nvPr/>
        </p:nvSpPr>
        <p:spPr>
          <a:xfrm flipH="1">
            <a:off x="0" y="0"/>
            <a:ext cx="649002" cy="2057400"/>
          </a:xfrm>
          <a:prstGeom prst="flowChartManualInpu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5" name="Flowchart: Manual Input 4"/>
          <p:cNvSpPr/>
          <p:nvPr/>
        </p:nvSpPr>
        <p:spPr>
          <a:xfrm flipH="1" flipV="1">
            <a:off x="0" y="3221592"/>
            <a:ext cx="649002" cy="2036209"/>
          </a:xfrm>
          <a:prstGeom prst="flowChartManualInpu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11" name="Flowchart: Manual Input 10"/>
          <p:cNvSpPr/>
          <p:nvPr/>
        </p:nvSpPr>
        <p:spPr>
          <a:xfrm flipH="1" flipV="1">
            <a:off x="0" y="2044700"/>
            <a:ext cx="649002" cy="1434757"/>
          </a:xfrm>
          <a:prstGeom prst="flowChartManualInpu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grpSp>
        <p:nvGrpSpPr>
          <p:cNvPr id="2" name="Group 1"/>
          <p:cNvGrpSpPr/>
          <p:nvPr/>
        </p:nvGrpSpPr>
        <p:grpSpPr>
          <a:xfrm>
            <a:off x="649001" y="419100"/>
            <a:ext cx="4233486" cy="1932892"/>
            <a:chOff x="865334" y="917149"/>
            <a:chExt cx="5644648" cy="2653856"/>
          </a:xfrm>
        </p:grpSpPr>
        <p:sp>
          <p:nvSpPr>
            <p:cNvPr id="6" name="Rectangle 5"/>
            <p:cNvSpPr/>
            <p:nvPr/>
          </p:nvSpPr>
          <p:spPr>
            <a:xfrm flipH="1">
              <a:off x="865334" y="917149"/>
              <a:ext cx="5644648" cy="2249384"/>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2" name="Rectangle 11"/>
            <p:cNvSpPr/>
            <p:nvPr/>
          </p:nvSpPr>
          <p:spPr>
            <a:xfrm>
              <a:off x="1062737" y="1077803"/>
              <a:ext cx="5100996" cy="2493202"/>
            </a:xfrm>
            <a:prstGeom prst="rect">
              <a:avLst/>
            </a:prstGeom>
          </p:spPr>
          <p:txBody>
            <a:bodyPr wrap="square">
              <a:spAutoFit/>
            </a:bodyPr>
            <a:lstStyle/>
            <a:p>
              <a:pPr defTabSz="685783"/>
              <a:r>
                <a:rPr lang="en-US" sz="1400" dirty="0">
                  <a:solidFill>
                    <a:prstClr val="white"/>
                  </a:solidFill>
                  <a:latin typeface="Calibri"/>
                </a:rPr>
                <a:t>The Shopping </a:t>
              </a:r>
              <a:r>
                <a:rPr lang="en-US" sz="1400" dirty="0">
                  <a:solidFill>
                    <a:srgbClr val="FFFFFF"/>
                  </a:solidFill>
                  <a:latin typeface="Calibri"/>
                </a:rPr>
                <a:t>Annuity</a:t>
              </a:r>
              <a:r>
                <a:rPr lang="en-US" sz="1400" b="1" cap="all" baseline="30000" dirty="0">
                  <a:solidFill>
                    <a:prstClr val="white"/>
                  </a:solidFill>
                  <a:latin typeface="Corbel" panose="020B0503020204020204" pitchFamily="34" charset="0"/>
                </a:rPr>
                <a:t>®</a:t>
              </a:r>
              <a:r>
                <a:rPr lang="en-US" sz="1400" dirty="0">
                  <a:solidFill>
                    <a:prstClr val="white"/>
                  </a:solidFill>
                  <a:latin typeface="Calibri"/>
                </a:rPr>
                <a:t>  works the same way with one major difference:</a:t>
              </a:r>
              <a:br>
                <a:rPr lang="en-US" sz="1400" dirty="0">
                  <a:solidFill>
                    <a:prstClr val="white"/>
                  </a:solidFill>
                  <a:latin typeface="Calibri"/>
                </a:rPr>
              </a:br>
              <a:br>
                <a:rPr lang="en-US" sz="1400" dirty="0">
                  <a:solidFill>
                    <a:prstClr val="white"/>
                  </a:solidFill>
                  <a:latin typeface="Calibri"/>
                </a:rPr>
              </a:br>
              <a:r>
                <a:rPr lang="en-US" sz="1400" dirty="0">
                  <a:solidFill>
                    <a:prstClr val="white"/>
                  </a:solidFill>
                  <a:latin typeface="Calibri"/>
                </a:rPr>
                <a:t>A UFO’s specified fixed sum payment is made not in legal tender, but in </a:t>
              </a:r>
              <a:r>
                <a:rPr lang="en-US" sz="1400" u="sng" dirty="0">
                  <a:solidFill>
                    <a:prstClr val="white"/>
                  </a:solidFill>
                  <a:latin typeface="Calibri"/>
                </a:rPr>
                <a:t>time &amp; changed shopping habits</a:t>
              </a:r>
              <a:r>
                <a:rPr lang="en-US" sz="1400" dirty="0">
                  <a:solidFill>
                    <a:prstClr val="white"/>
                  </a:solidFill>
                  <a:latin typeface="Calibri"/>
                </a:rPr>
                <a:t>.</a:t>
              </a:r>
            </a:p>
            <a:p>
              <a:pPr defTabSz="685783"/>
              <a:endParaRPr lang="en-US" sz="1400" dirty="0">
                <a:solidFill>
                  <a:prstClr val="white"/>
                </a:solidFill>
                <a:latin typeface="Calibri"/>
              </a:endParaRPr>
            </a:p>
            <a:p>
              <a:pPr defTabSz="685783"/>
              <a:endParaRPr lang="en-US" sz="1400" dirty="0">
                <a:solidFill>
                  <a:prstClr val="white"/>
                </a:solidFill>
                <a:latin typeface="Calibri"/>
              </a:endParaRPr>
            </a:p>
          </p:txBody>
        </p:sp>
      </p:grpSp>
      <p:grpSp>
        <p:nvGrpSpPr>
          <p:cNvPr id="16" name="Group 15"/>
          <p:cNvGrpSpPr/>
          <p:nvPr/>
        </p:nvGrpSpPr>
        <p:grpSpPr>
          <a:xfrm>
            <a:off x="623599" y="2032003"/>
            <a:ext cx="4233488" cy="1202294"/>
            <a:chOff x="865332" y="3429000"/>
            <a:chExt cx="5644650" cy="1255926"/>
          </a:xfrm>
        </p:grpSpPr>
        <p:sp>
          <p:nvSpPr>
            <p:cNvPr id="8" name="Rectangle 7"/>
            <p:cNvSpPr/>
            <p:nvPr/>
          </p:nvSpPr>
          <p:spPr>
            <a:xfrm flipH="1">
              <a:off x="865332" y="3429000"/>
              <a:ext cx="5644650" cy="1255926"/>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4" name="Rectangle 13"/>
            <p:cNvSpPr/>
            <p:nvPr/>
          </p:nvSpPr>
          <p:spPr>
            <a:xfrm>
              <a:off x="1062737" y="3632199"/>
              <a:ext cx="4901335" cy="771614"/>
            </a:xfrm>
            <a:prstGeom prst="rect">
              <a:avLst/>
            </a:prstGeom>
          </p:spPr>
          <p:txBody>
            <a:bodyPr wrap="square">
              <a:spAutoFit/>
            </a:bodyPr>
            <a:lstStyle/>
            <a:p>
              <a:pPr defTabSz="685783"/>
              <a:r>
                <a:rPr lang="en-US" sz="1400" dirty="0">
                  <a:solidFill>
                    <a:prstClr val="white"/>
                  </a:solidFill>
                  <a:latin typeface="Calibri"/>
                </a:rPr>
                <a:t>You create your “fixed sum payment” by redirecting purchases you’re already making to SG.SHOP.COM to fund your Shopping Annuity</a:t>
              </a:r>
              <a:r>
                <a:rPr lang="en-US" sz="1400" dirty="0">
                  <a:solidFill>
                    <a:prstClr val="white"/>
                  </a:solidFill>
                  <a:latin typeface="Corbel" panose="020B0503020204020204" pitchFamily="34" charset="0"/>
                </a:rPr>
                <a:t>®</a:t>
              </a:r>
              <a:r>
                <a:rPr lang="en-US" sz="1400" dirty="0">
                  <a:solidFill>
                    <a:prstClr val="white"/>
                  </a:solidFill>
                  <a:latin typeface="Calibri"/>
                </a:rPr>
                <a:t>.  </a:t>
              </a:r>
            </a:p>
          </p:txBody>
        </p:sp>
      </p:grpSp>
      <p:grpSp>
        <p:nvGrpSpPr>
          <p:cNvPr id="18" name="Group 17"/>
          <p:cNvGrpSpPr/>
          <p:nvPr/>
        </p:nvGrpSpPr>
        <p:grpSpPr>
          <a:xfrm>
            <a:off x="649001" y="3208895"/>
            <a:ext cx="4233486" cy="1629807"/>
            <a:chOff x="865334" y="4684926"/>
            <a:chExt cx="5644648" cy="1255926"/>
          </a:xfrm>
        </p:grpSpPr>
        <p:sp>
          <p:nvSpPr>
            <p:cNvPr id="9" name="Rectangle 8"/>
            <p:cNvSpPr/>
            <p:nvPr/>
          </p:nvSpPr>
          <p:spPr>
            <a:xfrm flipH="1">
              <a:off x="865334" y="4684926"/>
              <a:ext cx="5644648" cy="1255926"/>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5" name="Rectangle 14"/>
            <p:cNvSpPr/>
            <p:nvPr/>
          </p:nvSpPr>
          <p:spPr>
            <a:xfrm>
              <a:off x="1062737" y="4856848"/>
              <a:ext cx="5283471" cy="1067274"/>
            </a:xfrm>
            <a:prstGeom prst="rect">
              <a:avLst/>
            </a:prstGeom>
          </p:spPr>
          <p:txBody>
            <a:bodyPr wrap="square">
              <a:spAutoFit/>
            </a:bodyPr>
            <a:lstStyle/>
            <a:p>
              <a:pPr defTabSz="685783"/>
              <a:r>
                <a:rPr lang="en-US" sz="1400" dirty="0">
                  <a:solidFill>
                    <a:prstClr val="white"/>
                  </a:solidFill>
                  <a:latin typeface="Calibri"/>
                </a:rPr>
                <a:t>By performing the </a:t>
              </a:r>
              <a:r>
                <a:rPr lang="en-US" sz="1400" dirty="0">
                  <a:solidFill>
                    <a:prstClr val="white"/>
                  </a:solidFill>
                  <a:latin typeface="Calibri"/>
                  <a:cs typeface="Arial"/>
                </a:rPr>
                <a:t>4 Basic Steps in the Shopping Annuity</a:t>
              </a:r>
              <a:r>
                <a:rPr lang="en-US" sz="1400" dirty="0">
                  <a:solidFill>
                    <a:prstClr val="white"/>
                  </a:solidFill>
                  <a:latin typeface="Corbel" panose="020B0503020204020204" pitchFamily="34" charset="0"/>
                  <a:cs typeface="Arial"/>
                </a:rPr>
                <a:t>®</a:t>
              </a:r>
              <a:r>
                <a:rPr lang="en-US" sz="1400" dirty="0">
                  <a:solidFill>
                    <a:prstClr val="white"/>
                  </a:solidFill>
                  <a:latin typeface="Calibri"/>
                  <a:cs typeface="Arial"/>
                </a:rPr>
                <a:t> Handbook </a:t>
              </a:r>
              <a:r>
                <a:rPr lang="en-US" sz="1400" dirty="0">
                  <a:solidFill>
                    <a:prstClr val="white"/>
                  </a:solidFill>
                  <a:latin typeface="Calibri"/>
                </a:rPr>
                <a:t>and ensuring all business partners within your two sales and distribution </a:t>
              </a:r>
              <a:r>
                <a:rPr lang="en-US" sz="1400" dirty="0" err="1">
                  <a:solidFill>
                    <a:prstClr val="white"/>
                  </a:solidFill>
                  <a:latin typeface="Calibri"/>
                </a:rPr>
                <a:t>organisations</a:t>
              </a:r>
              <a:r>
                <a:rPr lang="en-US" sz="1400" dirty="0">
                  <a:solidFill>
                    <a:prstClr val="white"/>
                  </a:solidFill>
                  <a:latin typeface="Calibri"/>
                </a:rPr>
                <a:t> duplicate these steps, you can reasonably expect to </a:t>
              </a:r>
              <a:r>
                <a:rPr lang="en-US" sz="1400" dirty="0">
                  <a:solidFill>
                    <a:schemeClr val="bg1"/>
                  </a:solidFill>
                  <a:latin typeface="Calibri"/>
                </a:rPr>
                <a:t>earn S$1,875 per </a:t>
              </a:r>
              <a:r>
                <a:rPr lang="en-US" sz="1400" dirty="0">
                  <a:solidFill>
                    <a:prstClr val="white"/>
                  </a:solidFill>
                  <a:latin typeface="Calibri"/>
                </a:rPr>
                <a:t>week or more forever!</a:t>
              </a:r>
            </a:p>
          </p:txBody>
        </p:sp>
      </p:gr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flipH="1">
            <a:off x="-1284253" y="2445709"/>
            <a:ext cx="4250542" cy="442913"/>
          </a:xfrm>
          <a:prstGeom prst="rect">
            <a:avLst/>
          </a:prstGeom>
        </p:spPr>
      </p:pic>
    </p:spTree>
    <p:extLst>
      <p:ext uri="{BB962C8B-B14F-4D97-AF65-F5344CB8AC3E}">
        <p14:creationId xmlns:p14="http://schemas.microsoft.com/office/powerpoint/2010/main" val="3453622560"/>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par>
                                <p:cTn id="28" presetID="16" presetClass="entr" presetSubtype="42"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outHorizont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rgbClr val="9F0000">
              <a:alpha val="8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5000279" y="2895198"/>
            <a:ext cx="3599482" cy="1646605"/>
          </a:xfrm>
          <a:prstGeom prst="rect">
            <a:avLst/>
          </a:prstGeom>
          <a:noFill/>
        </p:spPr>
        <p:txBody>
          <a:bodyPr wrap="square" rtlCol="0">
            <a:spAutoFit/>
          </a:bodyPr>
          <a:lstStyle/>
          <a:p>
            <a:r>
              <a:rPr kumimoji="1" lang="en-US" altLang="zh-TW" sz="3200" b="1" dirty="0">
                <a:solidFill>
                  <a:srgbClr val="FFC000"/>
                </a:solidFill>
                <a:latin typeface="HanziPen TC" charset="-120"/>
                <a:ea typeface="HanziPen TC" charset="-120"/>
                <a:cs typeface="HanziPen TC" charset="-120"/>
              </a:rPr>
              <a:t>Price: S$16.90</a:t>
            </a:r>
          </a:p>
          <a:p>
            <a:endParaRPr kumimoji="1" lang="en-US" altLang="zh-TW" sz="1000" b="1" dirty="0">
              <a:solidFill>
                <a:schemeClr val="bg1"/>
              </a:solidFill>
              <a:latin typeface="HanziPen TC" charset="-120"/>
              <a:ea typeface="HanziPen TC" charset="-120"/>
              <a:cs typeface="HanziPen TC" charset="-120"/>
            </a:endParaRPr>
          </a:p>
          <a:p>
            <a:pPr lvl="0"/>
            <a:r>
              <a:rPr kumimoji="1" lang="en-US" altLang="zh-TW" sz="3200" b="1" dirty="0">
                <a:solidFill>
                  <a:schemeClr val="bg1"/>
                </a:solidFill>
                <a:latin typeface="HanziPen TC" charset="-120"/>
                <a:ea typeface="HanziPen TC" charset="-120"/>
                <a:cs typeface="HanziPen TC" charset="-120"/>
              </a:rPr>
              <a:t>IBV 3%: 0.37 IBV</a:t>
            </a:r>
            <a:r>
              <a:rPr kumimoji="1" lang="en-US" altLang="zh-TW" sz="3200" b="1" dirty="0">
                <a:latin typeface="HanziPen TC" charset="-120"/>
                <a:ea typeface="HanziPen TC" charset="-120"/>
                <a:cs typeface="HanziPen TC" charset="-120"/>
              </a:rPr>
              <a:t> </a:t>
            </a:r>
          </a:p>
          <a:p>
            <a:endParaRPr kumimoji="1" lang="zh-TW" altLang="en-US" sz="2700" b="1" dirty="0">
              <a:solidFill>
                <a:srgbClr val="FFC000"/>
              </a:solidFill>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sp>
        <p:nvSpPr>
          <p:cNvPr id="2" name="Rectangle 1"/>
          <p:cNvSpPr/>
          <p:nvPr/>
        </p:nvSpPr>
        <p:spPr>
          <a:xfrm>
            <a:off x="1278491" y="3718500"/>
            <a:ext cx="2443298" cy="369332"/>
          </a:xfrm>
          <a:prstGeom prst="rect">
            <a:avLst/>
          </a:prstGeom>
        </p:spPr>
        <p:txBody>
          <a:bodyPr wrap="none">
            <a:spAutoFit/>
          </a:bodyPr>
          <a:lstStyle/>
          <a:p>
            <a:pPr lvl="0"/>
            <a:r>
              <a:rPr kumimoji="1" lang="en-US" altLang="zh-TW" b="1" dirty="0" err="1">
                <a:solidFill>
                  <a:schemeClr val="bg1"/>
                </a:solidFill>
                <a:latin typeface="HanziPen TC" charset="-120"/>
                <a:ea typeface="HanziPen TC" charset="-120"/>
                <a:cs typeface="HanziPen TC" charset="-120"/>
              </a:rPr>
              <a:t>Mookata</a:t>
            </a:r>
            <a:r>
              <a:rPr kumimoji="1" lang="en-US" altLang="zh-TW" b="1" dirty="0">
                <a:solidFill>
                  <a:schemeClr val="bg1"/>
                </a:solidFill>
                <a:latin typeface="HanziPen TC" charset="-120"/>
                <a:ea typeface="HanziPen TC" charset="-120"/>
                <a:cs typeface="HanziPen TC" charset="-120"/>
              </a:rPr>
              <a:t> Dinner Buffet</a:t>
            </a:r>
          </a:p>
        </p:txBody>
      </p:sp>
      <p:pic>
        <p:nvPicPr>
          <p:cNvPr id="4098" name="Picture 2" descr="Image may contain: people sitting, food and indoo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5201" y="946352"/>
            <a:ext cx="4513875" cy="2539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6">
            <a:extLst>
              <a:ext uri="{FF2B5EF4-FFF2-40B4-BE49-F238E27FC236}">
                <a16:creationId xmlns:a16="http://schemas.microsoft.com/office/drawing/2014/main" id="{3263CBDE-458B-4DD7-85D2-57A3494DD809}"/>
              </a:ext>
            </a:extLst>
          </p:cNvPr>
          <p:cNvPicPr>
            <a:picLocks noChangeAspect="1"/>
          </p:cNvPicPr>
          <p:nvPr/>
        </p:nvPicPr>
        <p:blipFill>
          <a:blip r:embed="rId3"/>
          <a:stretch>
            <a:fillRect/>
          </a:stretch>
        </p:blipFill>
        <p:spPr>
          <a:xfrm>
            <a:off x="6871682" y="911593"/>
            <a:ext cx="1644196" cy="16349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2" descr="Image result for charcoal thai">
            <a:extLst>
              <a:ext uri="{FF2B5EF4-FFF2-40B4-BE49-F238E27FC236}">
                <a16:creationId xmlns:a16="http://schemas.microsoft.com/office/drawing/2014/main" id="{82D72261-3950-4BB0-81CE-94324FAF3F9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0279" y="946352"/>
            <a:ext cx="1600200"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8959694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rgbClr val="9F0000">
              <a:alpha val="8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927209" y="2973728"/>
            <a:ext cx="4159702" cy="1646605"/>
          </a:xfrm>
          <a:prstGeom prst="rect">
            <a:avLst/>
          </a:prstGeom>
          <a:noFill/>
        </p:spPr>
        <p:txBody>
          <a:bodyPr wrap="square" rtlCol="0">
            <a:spAutoFit/>
          </a:bodyPr>
          <a:lstStyle/>
          <a:p>
            <a:r>
              <a:rPr kumimoji="1" lang="en-US" altLang="zh-TW" sz="3200" b="1" dirty="0">
                <a:solidFill>
                  <a:srgbClr val="FFC000"/>
                </a:solidFill>
                <a:latin typeface="HanziPen TC" charset="-120"/>
                <a:ea typeface="HanziPen TC" charset="-120"/>
                <a:cs typeface="HanziPen TC" charset="-120"/>
              </a:rPr>
              <a:t>Price: S$12.60</a:t>
            </a:r>
          </a:p>
          <a:p>
            <a:endParaRPr kumimoji="1" lang="en-US" altLang="zh-TW" sz="1000" b="1" dirty="0">
              <a:solidFill>
                <a:srgbClr val="FFC000"/>
              </a:solidFill>
              <a:latin typeface="HanziPen TC" charset="-120"/>
              <a:ea typeface="HanziPen TC" charset="-120"/>
              <a:cs typeface="HanziPen TC" charset="-120"/>
            </a:endParaRPr>
          </a:p>
          <a:p>
            <a:pPr lvl="0"/>
            <a:r>
              <a:rPr kumimoji="1" lang="en-US" altLang="zh-TW" sz="3200" b="1" dirty="0">
                <a:solidFill>
                  <a:schemeClr val="bg1"/>
                </a:solidFill>
                <a:latin typeface="HanziPen TC" charset="-120"/>
                <a:ea typeface="HanziPen TC" charset="-120"/>
                <a:cs typeface="HanziPen TC" charset="-120"/>
              </a:rPr>
              <a:t>IBV 3%: 0.28 IBV </a:t>
            </a:r>
          </a:p>
          <a:p>
            <a:endParaRPr kumimoji="1" lang="zh-TW" altLang="en-US" sz="2700" b="1" dirty="0">
              <a:solidFill>
                <a:srgbClr val="FFC000"/>
              </a:solidFill>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sp>
        <p:nvSpPr>
          <p:cNvPr id="2" name="Rectangle 1"/>
          <p:cNvSpPr/>
          <p:nvPr/>
        </p:nvSpPr>
        <p:spPr>
          <a:xfrm>
            <a:off x="656061" y="3473866"/>
            <a:ext cx="3538148" cy="646331"/>
          </a:xfrm>
          <a:prstGeom prst="rect">
            <a:avLst/>
          </a:prstGeom>
        </p:spPr>
        <p:txBody>
          <a:bodyPr wrap="none">
            <a:spAutoFit/>
          </a:bodyPr>
          <a:lstStyle/>
          <a:p>
            <a:pPr lvl="0" algn="ctr"/>
            <a:r>
              <a:rPr kumimoji="1" lang="en-US" altLang="zh-TW" b="1" dirty="0">
                <a:solidFill>
                  <a:schemeClr val="bg1"/>
                </a:solidFill>
                <a:latin typeface="HanziPen TC" charset="-120"/>
                <a:ea typeface="HanziPen TC" charset="-120"/>
                <a:cs typeface="HanziPen TC" charset="-120"/>
              </a:rPr>
              <a:t>Lao Ban Soya </a:t>
            </a:r>
            <a:r>
              <a:rPr kumimoji="1" lang="en-US" altLang="zh-TW" b="1" dirty="0" err="1">
                <a:solidFill>
                  <a:schemeClr val="bg1"/>
                </a:solidFill>
                <a:latin typeface="HanziPen TC" charset="-120"/>
                <a:ea typeface="HanziPen TC" charset="-120"/>
                <a:cs typeface="HanziPen TC" charset="-120"/>
              </a:rPr>
              <a:t>Beancurd</a:t>
            </a:r>
            <a:br>
              <a:rPr kumimoji="1" lang="en-US" altLang="zh-TW" b="1" dirty="0">
                <a:solidFill>
                  <a:schemeClr val="bg1"/>
                </a:solidFill>
                <a:latin typeface="HanziPen TC" charset="-120"/>
                <a:ea typeface="HanziPen TC" charset="-120"/>
                <a:cs typeface="HanziPen TC" charset="-120"/>
              </a:rPr>
            </a:br>
            <a:r>
              <a:rPr kumimoji="1" lang="en-US" altLang="zh-TW" b="1" dirty="0">
                <a:solidFill>
                  <a:schemeClr val="bg1"/>
                </a:solidFill>
                <a:latin typeface="HanziPen TC" charset="-120"/>
                <a:ea typeface="HanziPen TC" charset="-120"/>
                <a:cs typeface="HanziPen TC" charset="-120"/>
              </a:rPr>
              <a:t>(Herbal Jelly x 4 + </a:t>
            </a:r>
            <a:r>
              <a:rPr kumimoji="1" lang="en-US" altLang="zh-TW" b="1" dirty="0" err="1">
                <a:solidFill>
                  <a:schemeClr val="bg1"/>
                </a:solidFill>
                <a:latin typeface="HanziPen TC" charset="-120"/>
                <a:ea typeface="HanziPen TC" charset="-120"/>
                <a:cs typeface="HanziPen TC" charset="-120"/>
              </a:rPr>
              <a:t>Beancurd</a:t>
            </a:r>
            <a:r>
              <a:rPr kumimoji="1" lang="en-US" altLang="zh-TW" b="1" dirty="0">
                <a:solidFill>
                  <a:schemeClr val="bg1"/>
                </a:solidFill>
                <a:latin typeface="HanziPen TC" charset="-120"/>
                <a:ea typeface="HanziPen TC" charset="-120"/>
                <a:cs typeface="HanziPen TC" charset="-120"/>
              </a:rPr>
              <a:t> x 4)</a:t>
            </a:r>
          </a:p>
        </p:txBody>
      </p:sp>
      <p:pic>
        <p:nvPicPr>
          <p:cNvPr id="9220" name="Picture 4" descr="Image may contain: 1 person, smili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7356" y="855134"/>
            <a:ext cx="4350719" cy="2447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6">
            <a:extLst>
              <a:ext uri="{FF2B5EF4-FFF2-40B4-BE49-F238E27FC236}">
                <a16:creationId xmlns:a16="http://schemas.microsoft.com/office/drawing/2014/main" id="{350E4695-0CDF-4ABA-8733-F1171AE11562}"/>
              </a:ext>
            </a:extLst>
          </p:cNvPr>
          <p:cNvPicPr>
            <a:picLocks noChangeAspect="1"/>
          </p:cNvPicPr>
          <p:nvPr/>
        </p:nvPicPr>
        <p:blipFill>
          <a:blip r:embed="rId3"/>
          <a:stretch>
            <a:fillRect/>
          </a:stretch>
        </p:blipFill>
        <p:spPr>
          <a:xfrm>
            <a:off x="6951394" y="992287"/>
            <a:ext cx="1644196" cy="16349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F329FE62-E302-48A7-9E66-5FD3ABF931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7209" y="908012"/>
            <a:ext cx="1755051" cy="1719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966961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0462"/>
            <a:ext cx="9144000" cy="5143500"/>
          </a:xfrm>
          <a:prstGeom prst="rect">
            <a:avLst/>
          </a:prstGeom>
          <a:solidFill>
            <a:srgbClr val="9F0000">
              <a:alpha val="8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833979" y="2846711"/>
            <a:ext cx="4159702" cy="1600438"/>
          </a:xfrm>
          <a:prstGeom prst="rect">
            <a:avLst/>
          </a:prstGeom>
          <a:noFill/>
        </p:spPr>
        <p:txBody>
          <a:bodyPr wrap="square" rtlCol="0">
            <a:spAutoFit/>
          </a:bodyPr>
          <a:lstStyle/>
          <a:p>
            <a:r>
              <a:rPr kumimoji="1" lang="en-US" altLang="zh-TW" sz="3200" b="1" dirty="0">
                <a:solidFill>
                  <a:srgbClr val="FFC000"/>
                </a:solidFill>
                <a:latin typeface="HanziPen TC" charset="-120"/>
                <a:ea typeface="HanziPen TC" charset="-120"/>
                <a:cs typeface="HanziPen TC" charset="-120"/>
              </a:rPr>
              <a:t>Price: S$38.80 </a:t>
            </a:r>
            <a:r>
              <a:rPr kumimoji="1" lang="en-US" altLang="zh-TW" sz="2000" b="1" dirty="0">
                <a:solidFill>
                  <a:srgbClr val="FFC000"/>
                </a:solidFill>
                <a:latin typeface="HanziPen TC" charset="-120"/>
                <a:ea typeface="HanziPen TC" charset="-120"/>
                <a:cs typeface="HanziPen TC" charset="-120"/>
              </a:rPr>
              <a:t>for 2 </a:t>
            </a:r>
            <a:r>
              <a:rPr kumimoji="1" lang="en-US" altLang="zh-TW" sz="2000" b="1" dirty="0" err="1">
                <a:solidFill>
                  <a:srgbClr val="FFC000"/>
                </a:solidFill>
                <a:latin typeface="HanziPen TC" charset="-120"/>
                <a:ea typeface="HanziPen TC" charset="-120"/>
                <a:cs typeface="HanziPen TC" charset="-120"/>
              </a:rPr>
              <a:t>pax</a:t>
            </a:r>
            <a:endParaRPr kumimoji="1" lang="en-US" altLang="zh-TW" sz="210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kumimoji="1" lang="en-US" altLang="zh-TW" sz="3600" b="1" dirty="0">
                <a:solidFill>
                  <a:schemeClr val="bg1"/>
                </a:solidFill>
                <a:latin typeface="HanziPen TC" charset="-120"/>
                <a:ea typeface="HanziPen TC" charset="-120"/>
                <a:cs typeface="HanziPen TC" charset="-120"/>
              </a:rPr>
              <a:t>IBV 3%: 0.85 IBV </a:t>
            </a: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sp>
        <p:nvSpPr>
          <p:cNvPr id="2" name="Rectangle 1"/>
          <p:cNvSpPr/>
          <p:nvPr/>
        </p:nvSpPr>
        <p:spPr>
          <a:xfrm>
            <a:off x="515195" y="4637292"/>
            <a:ext cx="3701654" cy="369332"/>
          </a:xfrm>
          <a:prstGeom prst="rect">
            <a:avLst/>
          </a:prstGeom>
        </p:spPr>
        <p:txBody>
          <a:bodyPr wrap="none">
            <a:spAutoFit/>
          </a:bodyPr>
          <a:lstStyle/>
          <a:p>
            <a:pPr lvl="0"/>
            <a:r>
              <a:rPr kumimoji="1" lang="en-US" altLang="zh-TW" b="1" dirty="0">
                <a:solidFill>
                  <a:schemeClr val="bg1"/>
                </a:solidFill>
                <a:latin typeface="HanziPen TC" charset="-120"/>
                <a:ea typeface="HanziPen TC" charset="-120"/>
                <a:cs typeface="HanziPen TC" charset="-120"/>
              </a:rPr>
              <a:t>M Hotel Tea Bar Afternoon Tea Set</a:t>
            </a:r>
          </a:p>
        </p:txBody>
      </p:sp>
      <p:pic>
        <p:nvPicPr>
          <p:cNvPr id="6146" name="Picture 2" descr="Image may contain: 5 people, including Diana See, Lynn Lim Siew Yen and Juliana Tay, people smiling, people sitting and foo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1323" y="2414667"/>
            <a:ext cx="3951333" cy="2222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148" name="Picture 4" descr="Image result for m hotel afternoon t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323" y="100853"/>
            <a:ext cx="3951333" cy="2470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 name="Picture 7">
            <a:extLst>
              <a:ext uri="{FF2B5EF4-FFF2-40B4-BE49-F238E27FC236}">
                <a16:creationId xmlns:a16="http://schemas.microsoft.com/office/drawing/2014/main" id="{EE917F63-E1D0-4C3E-A14D-B5DD6E4FEAEC}"/>
              </a:ext>
            </a:extLst>
          </p:cNvPr>
          <p:cNvPicPr>
            <a:picLocks noChangeAspect="1"/>
          </p:cNvPicPr>
          <p:nvPr/>
        </p:nvPicPr>
        <p:blipFill>
          <a:blip r:embed="rId4"/>
          <a:stretch>
            <a:fillRect/>
          </a:stretch>
        </p:blipFill>
        <p:spPr>
          <a:xfrm>
            <a:off x="6898368" y="936768"/>
            <a:ext cx="1644196" cy="16349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2" descr="Image result for m hotel tea bar logo">
            <a:extLst>
              <a:ext uri="{FF2B5EF4-FFF2-40B4-BE49-F238E27FC236}">
                <a16:creationId xmlns:a16="http://schemas.microsoft.com/office/drawing/2014/main" id="{2FA23F46-9320-46D8-A33A-9AA61BD8CA3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48552" y="926329"/>
            <a:ext cx="1719775" cy="1719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6882422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9144000" cy="5143500"/>
          </a:xfrm>
          <a:prstGeom prst="rect">
            <a:avLst/>
          </a:prstGeom>
          <a:solidFill>
            <a:srgbClr val="9F0000">
              <a:alpha val="8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8" name="Picture 7">
            <a:extLst>
              <a:ext uri="{FF2B5EF4-FFF2-40B4-BE49-F238E27FC236}">
                <a16:creationId xmlns:a16="http://schemas.microsoft.com/office/drawing/2014/main" id="{71C3A288-CD6E-4090-BD5C-045FA6F2D6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195" y="2726974"/>
            <a:ext cx="3165704" cy="2228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文字方塊 2"/>
          <p:cNvSpPr txBox="1"/>
          <p:nvPr/>
        </p:nvSpPr>
        <p:spPr>
          <a:xfrm>
            <a:off x="4572000" y="2877506"/>
            <a:ext cx="4159702" cy="2015936"/>
          </a:xfrm>
          <a:prstGeom prst="rect">
            <a:avLst/>
          </a:prstGeom>
          <a:noFill/>
        </p:spPr>
        <p:txBody>
          <a:bodyPr wrap="square" rtlCol="0">
            <a:spAutoFit/>
          </a:bodyPr>
          <a:lstStyle/>
          <a:p>
            <a:r>
              <a:rPr kumimoji="1" lang="en-US" altLang="zh-TW" sz="3200" b="1" dirty="0">
                <a:solidFill>
                  <a:srgbClr val="FFC000"/>
                </a:solidFill>
                <a:latin typeface="HanziPen TC" charset="-120"/>
                <a:ea typeface="HanziPen TC" charset="-120"/>
                <a:cs typeface="HanziPen TC" charset="-120"/>
              </a:rPr>
              <a:t>Price: S$12.90 </a:t>
            </a:r>
            <a:r>
              <a:rPr kumimoji="1" lang="en-US" altLang="zh-TW" sz="2000" b="1" dirty="0">
                <a:solidFill>
                  <a:srgbClr val="FFC000"/>
                </a:solidFill>
                <a:latin typeface="HanziPen TC" charset="-120"/>
                <a:ea typeface="HanziPen TC" charset="-120"/>
                <a:cs typeface="HanziPen TC" charset="-120"/>
              </a:rPr>
              <a:t>for 2 </a:t>
            </a:r>
            <a:r>
              <a:rPr kumimoji="1" lang="en-US" altLang="zh-TW" sz="2000" b="1" dirty="0" err="1">
                <a:solidFill>
                  <a:srgbClr val="FFC000"/>
                </a:solidFill>
                <a:latin typeface="HanziPen TC" charset="-120"/>
                <a:ea typeface="HanziPen TC" charset="-120"/>
                <a:cs typeface="HanziPen TC" charset="-120"/>
              </a:rPr>
              <a:t>pax</a:t>
            </a:r>
            <a:endParaRPr kumimoji="1" lang="en-US" altLang="zh-TW" sz="210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kumimoji="1" lang="en-US" altLang="zh-TW" sz="3600" b="1" dirty="0">
                <a:solidFill>
                  <a:schemeClr val="bg1"/>
                </a:solidFill>
                <a:latin typeface="HanziPen TC" charset="-120"/>
                <a:ea typeface="HanziPen TC" charset="-120"/>
                <a:cs typeface="HanziPen TC" charset="-120"/>
              </a:rPr>
              <a:t>IBV 3%: 0.28 IBV </a:t>
            </a:r>
          </a:p>
          <a:p>
            <a:endParaRPr kumimoji="1" lang="zh-TW" altLang="en-US" sz="2700" b="1" dirty="0">
              <a:solidFill>
                <a:srgbClr val="FFC000"/>
              </a:solidFill>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6" name="Picture 5">
            <a:extLst>
              <a:ext uri="{FF2B5EF4-FFF2-40B4-BE49-F238E27FC236}">
                <a16:creationId xmlns:a16="http://schemas.microsoft.com/office/drawing/2014/main" id="{80F2B4E2-3EF6-4092-9C29-641337833B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195" y="345160"/>
            <a:ext cx="3165704" cy="23742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Image result for dapur penyet">
            <a:extLst>
              <a:ext uri="{FF2B5EF4-FFF2-40B4-BE49-F238E27FC236}">
                <a16:creationId xmlns:a16="http://schemas.microsoft.com/office/drawing/2014/main" id="{21998CB9-F412-4D1D-A28F-98FD3D0000C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96094" y="627416"/>
            <a:ext cx="2584939" cy="2155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 name="Picture 9">
            <a:extLst>
              <a:ext uri="{FF2B5EF4-FFF2-40B4-BE49-F238E27FC236}">
                <a16:creationId xmlns:a16="http://schemas.microsoft.com/office/drawing/2014/main" id="{78D7BEA2-3136-45E8-A056-5CE8DDF0C3E6}"/>
              </a:ext>
            </a:extLst>
          </p:cNvPr>
          <p:cNvPicPr>
            <a:picLocks noChangeAspect="1"/>
          </p:cNvPicPr>
          <p:nvPr/>
        </p:nvPicPr>
        <p:blipFill>
          <a:blip r:embed="rId6"/>
          <a:stretch>
            <a:fillRect/>
          </a:stretch>
        </p:blipFill>
        <p:spPr>
          <a:xfrm>
            <a:off x="6984609" y="1054045"/>
            <a:ext cx="1644196" cy="16349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337700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9144000" cy="5143500"/>
          </a:xfrm>
          <a:prstGeom prst="rect">
            <a:avLst/>
          </a:prstGeom>
          <a:solidFill>
            <a:srgbClr val="9F0000">
              <a:alpha val="8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421926" y="3055523"/>
            <a:ext cx="4527749" cy="1661993"/>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S$13.00</a:t>
            </a:r>
            <a:endParaRPr kumimoji="1" lang="en-US" altLang="zh-TW" sz="210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kumimoji="1" lang="en-US" altLang="zh-TW" sz="3600" b="1" dirty="0">
                <a:solidFill>
                  <a:schemeClr val="bg1"/>
                </a:solidFill>
                <a:latin typeface="HanziPen TC" charset="-120"/>
                <a:ea typeface="HanziPen TC" charset="-120"/>
                <a:cs typeface="HanziPen TC" charset="-120"/>
              </a:rPr>
              <a:t>IBV 2%:  0.19 IBV</a:t>
            </a: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sp>
        <p:nvSpPr>
          <p:cNvPr id="2" name="Rectangle 1"/>
          <p:cNvSpPr/>
          <p:nvPr/>
        </p:nvSpPr>
        <p:spPr>
          <a:xfrm>
            <a:off x="310570" y="4657178"/>
            <a:ext cx="3812262" cy="369332"/>
          </a:xfrm>
          <a:prstGeom prst="rect">
            <a:avLst/>
          </a:prstGeom>
        </p:spPr>
        <p:txBody>
          <a:bodyPr wrap="none">
            <a:spAutoFit/>
          </a:bodyPr>
          <a:lstStyle/>
          <a:p>
            <a:pPr lvl="0"/>
            <a:r>
              <a:rPr kumimoji="1" lang="en-US" altLang="zh-TW" b="1" dirty="0">
                <a:solidFill>
                  <a:schemeClr val="bg1"/>
                </a:solidFill>
                <a:latin typeface="HanziPen TC" charset="-120"/>
                <a:ea typeface="HanziPen TC" charset="-120"/>
                <a:cs typeface="HanziPen TC" charset="-120"/>
              </a:rPr>
              <a:t>Signature Main + Beverage + Dessert</a:t>
            </a:r>
          </a:p>
        </p:txBody>
      </p:sp>
      <p:pic>
        <p:nvPicPr>
          <p:cNvPr id="8" name="Picture 7">
            <a:extLst>
              <a:ext uri="{FF2B5EF4-FFF2-40B4-BE49-F238E27FC236}">
                <a16:creationId xmlns:a16="http://schemas.microsoft.com/office/drawing/2014/main" id="{1FBFA39B-D26A-487C-84E7-06051A30C2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5195" y="112223"/>
            <a:ext cx="3408716" cy="45449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0" name="Picture 2" descr="Image result for tuk tuk cha logo">
            <a:extLst>
              <a:ext uri="{FF2B5EF4-FFF2-40B4-BE49-F238E27FC236}">
                <a16:creationId xmlns:a16="http://schemas.microsoft.com/office/drawing/2014/main" id="{8E6CB0BD-A00C-4DD6-9DBC-3BAEAE4579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39106" y="897510"/>
            <a:ext cx="2165309" cy="1786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176" name="Picture 8" descr="Related image">
            <a:extLst>
              <a:ext uri="{FF2B5EF4-FFF2-40B4-BE49-F238E27FC236}">
                <a16:creationId xmlns:a16="http://schemas.microsoft.com/office/drawing/2014/main" id="{7644E97C-9028-4452-A4F8-0F9B05EFD7A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9595" y="914680"/>
            <a:ext cx="1769210" cy="1769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680779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9144000" cy="5143500"/>
          </a:xfrm>
          <a:prstGeom prst="rect">
            <a:avLst/>
          </a:prstGeom>
          <a:solidFill>
            <a:srgbClr val="9F0000">
              <a:alpha val="8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15362" name="Picture 2" descr="Image may contain: 3 people, including Yi Chai and Brendenn Beh, people smiling, people sitting, drink and foo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5195" y="460082"/>
            <a:ext cx="2686050" cy="4035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5365" name="Picture 5" descr="Image may contain: drink and food"/>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577" r="17851"/>
          <a:stretch/>
        </p:blipFill>
        <p:spPr bwMode="auto">
          <a:xfrm>
            <a:off x="515195" y="2477771"/>
            <a:ext cx="2686050" cy="22359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5366" name="Picture 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7534" r="-313"/>
          <a:stretch/>
        </p:blipFill>
        <p:spPr bwMode="auto">
          <a:xfrm>
            <a:off x="3730117" y="2933311"/>
            <a:ext cx="1440180" cy="1814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5367"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30117" y="494488"/>
            <a:ext cx="1446754" cy="1813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415225" y="230735"/>
            <a:ext cx="3728775" cy="2435282"/>
          </a:xfrm>
          <a:prstGeom prst="rect">
            <a:avLst/>
          </a:prstGeom>
        </p:spPr>
        <p:txBody>
          <a:bodyPr wrap="square">
            <a:spAutoFit/>
          </a:bodyPr>
          <a:lstStyle/>
          <a:p>
            <a:r>
              <a:rPr kumimoji="1" lang="en-US" altLang="zh-TW" sz="3600" b="1" dirty="0">
                <a:solidFill>
                  <a:srgbClr val="FFC000"/>
                </a:solidFill>
                <a:latin typeface="HanziPen TC" charset="-120"/>
                <a:ea typeface="HanziPen TC" charset="-120"/>
                <a:cs typeface="HanziPen TC" charset="-120"/>
              </a:rPr>
              <a:t>Price: S$56.00</a:t>
            </a:r>
          </a:p>
          <a:p>
            <a:endParaRPr kumimoji="1" lang="en-US" altLang="zh-TW" sz="825" b="1" dirty="0">
              <a:solidFill>
                <a:srgbClr val="FFC000"/>
              </a:solidFill>
              <a:latin typeface="HanziPen TC" charset="-120"/>
              <a:ea typeface="HanziPen TC" charset="-120"/>
              <a:cs typeface="HanziPen TC" charset="-120"/>
            </a:endParaRPr>
          </a:p>
          <a:p>
            <a:pPr lvl="0"/>
            <a:r>
              <a:rPr kumimoji="1" lang="en-US" altLang="zh-TW" sz="3600" b="1" dirty="0">
                <a:solidFill>
                  <a:schemeClr val="bg1"/>
                </a:solidFill>
                <a:latin typeface="HanziPen TC" charset="-120"/>
                <a:ea typeface="HanziPen TC" charset="-120"/>
                <a:cs typeface="HanziPen TC" charset="-120"/>
              </a:rPr>
              <a:t>Cashback: S$1.05</a:t>
            </a:r>
            <a:br>
              <a:rPr kumimoji="1" lang="en-US" altLang="zh-TW" sz="3600" b="1" dirty="0">
                <a:solidFill>
                  <a:schemeClr val="bg1"/>
                </a:solidFill>
                <a:latin typeface="HanziPen TC" charset="-120"/>
                <a:ea typeface="HanziPen TC" charset="-120"/>
                <a:cs typeface="HanziPen TC" charset="-120"/>
              </a:rPr>
            </a:br>
            <a:r>
              <a:rPr kumimoji="1" lang="en-US" altLang="zh-TW" sz="3600" b="1" dirty="0">
                <a:solidFill>
                  <a:schemeClr val="bg1"/>
                </a:solidFill>
                <a:latin typeface="HanziPen TC" charset="-120"/>
                <a:ea typeface="HanziPen TC" charset="-120"/>
                <a:cs typeface="HanziPen TC" charset="-120"/>
              </a:rPr>
              <a:t>BV: 18 BV</a:t>
            </a:r>
          </a:p>
        </p:txBody>
      </p:sp>
      <p:sp>
        <p:nvSpPr>
          <p:cNvPr id="13" name="Rectangle 12"/>
          <p:cNvSpPr/>
          <p:nvPr/>
        </p:nvSpPr>
        <p:spPr>
          <a:xfrm>
            <a:off x="5415225" y="2708218"/>
            <a:ext cx="3817675" cy="2435282"/>
          </a:xfrm>
          <a:prstGeom prst="rect">
            <a:avLst/>
          </a:prstGeom>
        </p:spPr>
        <p:txBody>
          <a:bodyPr wrap="square">
            <a:spAutoFit/>
          </a:bodyPr>
          <a:lstStyle/>
          <a:p>
            <a:r>
              <a:rPr kumimoji="1" lang="en-US" altLang="zh-TW" sz="3600" b="1" dirty="0">
                <a:solidFill>
                  <a:srgbClr val="FFC000"/>
                </a:solidFill>
                <a:latin typeface="HanziPen TC" charset="-120"/>
                <a:ea typeface="HanziPen TC" charset="-120"/>
                <a:cs typeface="HanziPen TC" charset="-120"/>
              </a:rPr>
              <a:t>Price: S$79.25</a:t>
            </a:r>
          </a:p>
          <a:p>
            <a:endParaRPr kumimoji="1" lang="en-US" altLang="zh-TW" sz="825" b="1" dirty="0">
              <a:solidFill>
                <a:srgbClr val="FFC000"/>
              </a:solidFill>
              <a:latin typeface="HanziPen TC" charset="-120"/>
              <a:ea typeface="HanziPen TC" charset="-120"/>
              <a:cs typeface="HanziPen TC" charset="-120"/>
            </a:endParaRPr>
          </a:p>
          <a:p>
            <a:pPr lvl="0"/>
            <a:r>
              <a:rPr kumimoji="1" lang="en-US" altLang="zh-TW" sz="3600" b="1" dirty="0">
                <a:solidFill>
                  <a:schemeClr val="bg1"/>
                </a:solidFill>
                <a:latin typeface="HanziPen TC" charset="-120"/>
                <a:ea typeface="HanziPen TC" charset="-120"/>
                <a:cs typeface="HanziPen TC" charset="-120"/>
              </a:rPr>
              <a:t>Cashback: S$1.48</a:t>
            </a:r>
            <a:br>
              <a:rPr kumimoji="1" lang="en-US" altLang="zh-TW" sz="3600" b="1" dirty="0">
                <a:solidFill>
                  <a:schemeClr val="bg1"/>
                </a:solidFill>
                <a:latin typeface="HanziPen TC" charset="-120"/>
                <a:ea typeface="HanziPen TC" charset="-120"/>
                <a:cs typeface="HanziPen TC" charset="-120"/>
              </a:rPr>
            </a:br>
            <a:r>
              <a:rPr kumimoji="1" lang="en-US" altLang="zh-TW" sz="3600" b="1" dirty="0">
                <a:solidFill>
                  <a:schemeClr val="bg1"/>
                </a:solidFill>
                <a:latin typeface="HanziPen TC" charset="-120"/>
                <a:ea typeface="HanziPen TC" charset="-120"/>
                <a:cs typeface="HanziPen TC" charset="-120"/>
              </a:rPr>
              <a:t>BV: 28 BV</a:t>
            </a:r>
          </a:p>
        </p:txBody>
      </p:sp>
    </p:spTree>
    <p:extLst>
      <p:ext uri="{BB962C8B-B14F-4D97-AF65-F5344CB8AC3E}">
        <p14:creationId xmlns:p14="http://schemas.microsoft.com/office/powerpoint/2010/main" val="1661873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solidFill>
            <a:srgbClr val="9F0000">
              <a:alpha val="8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sp>
        <p:nvSpPr>
          <p:cNvPr id="4" name="Rectangle 3"/>
          <p:cNvSpPr/>
          <p:nvPr/>
        </p:nvSpPr>
        <p:spPr>
          <a:xfrm>
            <a:off x="5899859" y="1172143"/>
            <a:ext cx="3244141" cy="2958502"/>
          </a:xfrm>
          <a:prstGeom prst="rect">
            <a:avLst/>
          </a:prstGeom>
        </p:spPr>
        <p:txBody>
          <a:bodyPr wrap="square">
            <a:spAutoFit/>
          </a:bodyPr>
          <a:lstStyle/>
          <a:p>
            <a:r>
              <a:rPr kumimoji="1" lang="en-US" altLang="zh-TW" sz="3600" b="1" dirty="0">
                <a:solidFill>
                  <a:srgbClr val="FFC000"/>
                </a:solidFill>
                <a:latin typeface="HanziPen TC" charset="-120"/>
                <a:ea typeface="HanziPen TC" charset="-120"/>
                <a:cs typeface="HanziPen TC" charset="-120"/>
              </a:rPr>
              <a:t>Price: S$89.25</a:t>
            </a:r>
          </a:p>
          <a:p>
            <a:endParaRPr kumimoji="1" lang="en-US" altLang="zh-TW" sz="1000" b="1" dirty="0">
              <a:solidFill>
                <a:srgbClr val="FFC000"/>
              </a:solidFill>
              <a:latin typeface="HanziPen TC" charset="-120"/>
              <a:ea typeface="HanziPen TC" charset="-120"/>
              <a:cs typeface="HanziPen TC" charset="-120"/>
            </a:endParaRPr>
          </a:p>
          <a:p>
            <a:endParaRPr kumimoji="1" lang="en-US" altLang="zh-TW" sz="825" b="1" dirty="0">
              <a:solidFill>
                <a:srgbClr val="FFC000"/>
              </a:solidFill>
              <a:latin typeface="HanziPen TC" charset="-120"/>
              <a:ea typeface="HanziPen TC" charset="-120"/>
              <a:cs typeface="HanziPen TC" charset="-120"/>
            </a:endParaRPr>
          </a:p>
          <a:p>
            <a:pPr lvl="0"/>
            <a:r>
              <a:rPr kumimoji="1" lang="en-US" altLang="zh-TW" sz="3200" b="1" dirty="0">
                <a:solidFill>
                  <a:schemeClr val="bg1"/>
                </a:solidFill>
                <a:latin typeface="HanziPen TC" charset="-120"/>
                <a:ea typeface="HanziPen TC" charset="-120"/>
                <a:cs typeface="HanziPen TC" charset="-120"/>
              </a:rPr>
              <a:t>Cashback: S$1.67</a:t>
            </a:r>
            <a:br>
              <a:rPr kumimoji="1" lang="en-US" altLang="zh-TW" sz="3200" b="1" dirty="0">
                <a:solidFill>
                  <a:schemeClr val="bg1"/>
                </a:solidFill>
                <a:latin typeface="HanziPen TC" charset="-120"/>
                <a:ea typeface="HanziPen TC" charset="-120"/>
                <a:cs typeface="HanziPen TC" charset="-120"/>
              </a:rPr>
            </a:br>
            <a:r>
              <a:rPr kumimoji="1" lang="en-US" altLang="zh-TW" sz="3200" b="1" dirty="0">
                <a:solidFill>
                  <a:schemeClr val="bg1"/>
                </a:solidFill>
                <a:latin typeface="HanziPen TC" charset="-120"/>
                <a:ea typeface="HanziPen TC" charset="-120"/>
                <a:cs typeface="HanziPen TC" charset="-120"/>
              </a:rPr>
              <a:t>BV: 30 BV</a:t>
            </a:r>
          </a:p>
        </p:txBody>
      </p:sp>
      <p:pic>
        <p:nvPicPr>
          <p:cNvPr id="16386" name="Picture 2" descr="Image may contain: foo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1145" y="593694"/>
            <a:ext cx="3016091" cy="4055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2685" y="1171136"/>
            <a:ext cx="2371725" cy="2900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23192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185863" y="728663"/>
            <a:ext cx="6961778" cy="2123658"/>
          </a:xfrm>
          <a:prstGeom prst="rect">
            <a:avLst/>
          </a:prstGeom>
          <a:noFill/>
        </p:spPr>
        <p:txBody>
          <a:bodyPr wrap="none" rtlCol="0">
            <a:spAutoFit/>
          </a:bodyPr>
          <a:lstStyle/>
          <a:p>
            <a:r>
              <a:rPr kumimoji="1" lang="en-US" altLang="zh-TW" sz="4400" dirty="0">
                <a:solidFill>
                  <a:schemeClr val="bg1"/>
                </a:solidFill>
              </a:rPr>
              <a:t>Welcome to shopping mall 8F</a:t>
            </a:r>
          </a:p>
          <a:p>
            <a:endParaRPr kumimoji="1" lang="en-US" altLang="zh-TW" sz="4400" dirty="0">
              <a:solidFill>
                <a:schemeClr val="bg1"/>
              </a:solidFill>
            </a:endParaRPr>
          </a:p>
          <a:p>
            <a:r>
              <a:rPr kumimoji="1" lang="en-US" altLang="zh-TW" sz="4400" dirty="0">
                <a:solidFill>
                  <a:schemeClr val="bg1"/>
                </a:solidFill>
              </a:rPr>
              <a:t>Theater and Bookstore</a:t>
            </a:r>
          </a:p>
        </p:txBody>
      </p:sp>
    </p:spTree>
    <p:extLst>
      <p:ext uri="{BB962C8B-B14F-4D97-AF65-F5344CB8AC3E}">
        <p14:creationId xmlns:p14="http://schemas.microsoft.com/office/powerpoint/2010/main" val="20000364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943476" y="2386978"/>
            <a:ext cx="4097944" cy="2631490"/>
          </a:xfrm>
          <a:prstGeom prst="rect">
            <a:avLst/>
          </a:prstGeom>
          <a:noFill/>
        </p:spPr>
        <p:txBody>
          <a:bodyPr wrap="square" rtlCol="0">
            <a:spAutoFit/>
          </a:bodyPr>
          <a:lstStyle/>
          <a:p>
            <a:r>
              <a:rPr kumimoji="1" lang="en-US" altLang="zh-TW" sz="3200" b="1" dirty="0">
                <a:solidFill>
                  <a:srgbClr val="FFC000"/>
                </a:solidFill>
                <a:latin typeface="HanziPen TC" charset="-120"/>
                <a:ea typeface="HanziPen TC" charset="-120"/>
                <a:cs typeface="HanziPen TC" charset="-120"/>
              </a:rPr>
              <a:t>Price: S$</a:t>
            </a:r>
            <a:r>
              <a:rPr kumimoji="1" lang="en-US" altLang="zh-CN" sz="3200" b="1" dirty="0">
                <a:solidFill>
                  <a:srgbClr val="FFC000"/>
                </a:solidFill>
                <a:latin typeface="HanziPen TC" charset="-120"/>
                <a:ea typeface="HanziPen TC" charset="-120"/>
                <a:cs typeface="HanziPen TC" charset="-120"/>
              </a:rPr>
              <a:t>39.60</a:t>
            </a:r>
            <a:endParaRPr kumimoji="1" lang="en-US" altLang="zh-TW" sz="3200" b="1" dirty="0">
              <a:solidFill>
                <a:srgbClr val="FFC000"/>
              </a:solidFill>
              <a:latin typeface="HanziPen TC" charset="-120"/>
              <a:ea typeface="HanziPen TC" charset="-120"/>
              <a:cs typeface="HanziPen TC" charset="-120"/>
            </a:endParaRPr>
          </a:p>
          <a:p>
            <a:endParaRPr kumimoji="1" lang="en-US" altLang="zh-TW" sz="1000" b="1" dirty="0">
              <a:solidFill>
                <a:schemeClr val="bg1"/>
              </a:solidFill>
              <a:latin typeface="HanziPen TC" charset="-120"/>
              <a:ea typeface="HanziPen TC" charset="-120"/>
              <a:cs typeface="HanziPen TC" charset="-120"/>
            </a:endParaRPr>
          </a:p>
          <a:p>
            <a:pPr lvl="0"/>
            <a:r>
              <a:rPr lang="en-US" altLang="zh-TW" sz="3200" b="1" dirty="0">
                <a:solidFill>
                  <a:schemeClr val="bg1"/>
                </a:solidFill>
                <a:latin typeface="HanziPen TC" charset="-120"/>
                <a:ea typeface="HanziPen TC" charset="-120"/>
                <a:cs typeface="HanziPen TC" charset="-120"/>
              </a:rPr>
              <a:t>Cashback </a:t>
            </a:r>
            <a:r>
              <a:rPr lang="en-US" altLang="zh-CN" sz="3200" b="1" dirty="0">
                <a:solidFill>
                  <a:schemeClr val="bg1"/>
                </a:solidFill>
                <a:latin typeface="HanziPen TC" charset="-120"/>
                <a:ea typeface="HanziPen TC" charset="-120"/>
                <a:cs typeface="HanziPen TC" charset="-120"/>
              </a:rPr>
              <a:t>2</a:t>
            </a:r>
            <a:r>
              <a:rPr lang="en-US" altLang="zh-TW" sz="3200" b="1" dirty="0">
                <a:solidFill>
                  <a:schemeClr val="bg1"/>
                </a:solidFill>
                <a:latin typeface="HanziPen TC" charset="-120"/>
                <a:ea typeface="HanziPen TC" charset="-120"/>
                <a:cs typeface="HanziPen TC" charset="-120"/>
              </a:rPr>
              <a:t>%: S$0.</a:t>
            </a:r>
            <a:r>
              <a:rPr lang="en-US" altLang="zh-CN" sz="3200" b="1" dirty="0">
                <a:solidFill>
                  <a:schemeClr val="bg1"/>
                </a:solidFill>
                <a:latin typeface="HanziPen TC" charset="-120"/>
                <a:ea typeface="HanziPen TC" charset="-120"/>
                <a:cs typeface="HanziPen TC" charset="-120"/>
              </a:rPr>
              <a:t>79</a:t>
            </a:r>
            <a:endParaRPr kumimoji="1" lang="en-US" altLang="zh-TW" sz="3200" b="1" dirty="0">
              <a:solidFill>
                <a:schemeClr val="bg1"/>
              </a:solidFill>
              <a:latin typeface="HanziPen TC" charset="-120"/>
              <a:ea typeface="HanziPen TC" charset="-120"/>
              <a:cs typeface="HanziPen TC" charset="-120"/>
            </a:endParaRPr>
          </a:p>
          <a:p>
            <a:pPr lvl="0"/>
            <a:r>
              <a:rPr kumimoji="1" lang="en-US" altLang="zh-TW" sz="3200" b="1" dirty="0">
                <a:solidFill>
                  <a:schemeClr val="bg1"/>
                </a:solidFill>
                <a:latin typeface="HanziPen TC" charset="-120"/>
                <a:ea typeface="HanziPen TC" charset="-120"/>
                <a:cs typeface="HanziPen TC" charset="-120"/>
              </a:rPr>
              <a:t>IBV </a:t>
            </a:r>
            <a:r>
              <a:rPr kumimoji="1" lang="en-US" altLang="zh-CN" sz="3200" b="1" dirty="0">
                <a:solidFill>
                  <a:schemeClr val="bg1"/>
                </a:solidFill>
                <a:latin typeface="HanziPen TC" charset="-120"/>
                <a:ea typeface="HanziPen TC" charset="-120"/>
                <a:cs typeface="HanziPen TC" charset="-120"/>
              </a:rPr>
              <a:t>2</a:t>
            </a:r>
            <a:r>
              <a:rPr kumimoji="1" lang="en-US" altLang="zh-TW" sz="3200" b="1" dirty="0">
                <a:solidFill>
                  <a:schemeClr val="bg1"/>
                </a:solidFill>
                <a:latin typeface="HanziPen TC" charset="-120"/>
                <a:ea typeface="HanziPen TC" charset="-120"/>
                <a:cs typeface="HanziPen TC" charset="-120"/>
              </a:rPr>
              <a:t>% : 0.46 IBV</a:t>
            </a:r>
          </a:p>
          <a:p>
            <a:endParaRPr kumimoji="1" lang="zh-TW" altLang="en-US" sz="2700" b="1" dirty="0">
              <a:solidFill>
                <a:srgbClr val="FFC000"/>
              </a:solidFill>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4" name="Picture 3" descr="A picture containing table, indoor, person, sitting&#10;&#10;Description generated with high confidence">
            <a:extLst>
              <a:ext uri="{FF2B5EF4-FFF2-40B4-BE49-F238E27FC236}">
                <a16:creationId xmlns:a16="http://schemas.microsoft.com/office/drawing/2014/main" id="{2D3E4745-85D3-49EF-8754-D2FD76567B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1153" y="583513"/>
            <a:ext cx="2195149" cy="1972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D8CE8AF8-5568-4C40-AE11-0C0866E6F3ED}"/>
              </a:ext>
            </a:extLst>
          </p:cNvPr>
          <p:cNvPicPr>
            <a:picLocks noChangeAspect="1"/>
          </p:cNvPicPr>
          <p:nvPr/>
        </p:nvPicPr>
        <p:blipFill>
          <a:blip r:embed="rId3"/>
          <a:stretch>
            <a:fillRect/>
          </a:stretch>
        </p:blipFill>
        <p:spPr>
          <a:xfrm>
            <a:off x="5612002" y="1226577"/>
            <a:ext cx="2356298" cy="542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EB51ED0A-1CA9-4EB4-BEDD-1CBDC3A29A17}"/>
              </a:ext>
            </a:extLst>
          </p:cNvPr>
          <p:cNvPicPr>
            <a:picLocks noChangeAspect="1"/>
          </p:cNvPicPr>
          <p:nvPr/>
        </p:nvPicPr>
        <p:blipFill rotWithShape="1">
          <a:blip r:embed="rId4"/>
          <a:srcRect l="4889" r="22530"/>
          <a:stretch/>
        </p:blipFill>
        <p:spPr>
          <a:xfrm>
            <a:off x="1071563" y="2850183"/>
            <a:ext cx="2800350" cy="1983062"/>
          </a:xfrm>
          <a:prstGeom prst="rect">
            <a:avLst/>
          </a:prstGeom>
          <a:ln>
            <a:noFill/>
          </a:ln>
          <a:effectLst>
            <a:outerShdw blurRad="190500" algn="tl" rotWithShape="0">
              <a:srgbClr val="000000">
                <a:alpha val="70000"/>
              </a:srgbClr>
            </a:outerShdw>
          </a:effectLst>
        </p:spPr>
      </p:pic>
      <p:pic>
        <p:nvPicPr>
          <p:cNvPr id="9" name="Picture 8" descr="A close up of a sign&#10;&#10;Description generated with very high confidence">
            <a:extLst>
              <a:ext uri="{FF2B5EF4-FFF2-40B4-BE49-F238E27FC236}">
                <a16:creationId xmlns:a16="http://schemas.microsoft.com/office/drawing/2014/main" id="{ED43E451-3CDA-480F-B6DD-5CEB1AF322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593" y="604600"/>
            <a:ext cx="1215683" cy="1967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089744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9144000" cy="5143500"/>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887775" y="2203278"/>
            <a:ext cx="4256225" cy="2215991"/>
          </a:xfrm>
          <a:prstGeom prst="rect">
            <a:avLst/>
          </a:prstGeom>
          <a:noFill/>
        </p:spPr>
        <p:txBody>
          <a:bodyPr wrap="square" rtlCol="0">
            <a:spAutoFit/>
          </a:bodyPr>
          <a:lstStyle/>
          <a:p>
            <a:r>
              <a:rPr kumimoji="1" lang="en-US" altLang="zh-TW" sz="3200" b="1" dirty="0">
                <a:solidFill>
                  <a:srgbClr val="FFC000"/>
                </a:solidFill>
                <a:latin typeface="HanziPen TC" charset="-120"/>
                <a:ea typeface="HanziPen TC" charset="-120"/>
                <a:cs typeface="HanziPen TC" charset="-120"/>
              </a:rPr>
              <a:t>Price: S$10.82</a:t>
            </a:r>
          </a:p>
          <a:p>
            <a:endParaRPr kumimoji="1" lang="en-US" altLang="zh-TW" sz="1000" b="1" dirty="0">
              <a:solidFill>
                <a:schemeClr val="bg1"/>
              </a:solidFill>
              <a:latin typeface="HanziPen TC" charset="-120"/>
              <a:ea typeface="HanziPen TC" charset="-120"/>
              <a:cs typeface="HanziPen TC" charset="-120"/>
            </a:endParaRPr>
          </a:p>
          <a:p>
            <a:pPr lvl="0"/>
            <a:r>
              <a:rPr lang="en-US" altLang="zh-TW" sz="3200" b="1" dirty="0">
                <a:solidFill>
                  <a:schemeClr val="bg1"/>
                </a:solidFill>
                <a:latin typeface="HanziPen TC" charset="-120"/>
                <a:ea typeface="HanziPen TC" charset="-120"/>
                <a:cs typeface="HanziPen TC" charset="-120"/>
              </a:rPr>
              <a:t>Cashback </a:t>
            </a:r>
            <a:r>
              <a:rPr lang="en-US" altLang="zh-CN" sz="3200" b="1" dirty="0">
                <a:solidFill>
                  <a:schemeClr val="bg1"/>
                </a:solidFill>
                <a:latin typeface="HanziPen TC" charset="-120"/>
                <a:ea typeface="HanziPen TC" charset="-120"/>
                <a:cs typeface="HanziPen TC" charset="-120"/>
              </a:rPr>
              <a:t>2</a:t>
            </a:r>
            <a:r>
              <a:rPr lang="en-US" altLang="zh-TW" sz="3200" b="1" dirty="0">
                <a:solidFill>
                  <a:schemeClr val="bg1"/>
                </a:solidFill>
                <a:latin typeface="HanziPen TC" charset="-120"/>
                <a:ea typeface="HanziPen TC" charset="-120"/>
                <a:cs typeface="HanziPen TC" charset="-120"/>
              </a:rPr>
              <a:t>%: S$0.22</a:t>
            </a:r>
            <a:endParaRPr kumimoji="1" lang="en-US" altLang="zh-TW" sz="3200" b="1" dirty="0">
              <a:solidFill>
                <a:schemeClr val="bg1"/>
              </a:solidFill>
              <a:latin typeface="HanziPen TC" charset="-120"/>
              <a:ea typeface="HanziPen TC" charset="-120"/>
              <a:cs typeface="HanziPen TC" charset="-120"/>
            </a:endParaRPr>
          </a:p>
          <a:p>
            <a:pPr lvl="0"/>
            <a:r>
              <a:rPr kumimoji="1" lang="en-US" altLang="zh-TW" sz="3200" b="1" dirty="0">
                <a:solidFill>
                  <a:schemeClr val="bg1"/>
                </a:solidFill>
                <a:latin typeface="HanziPen TC" charset="-120"/>
                <a:ea typeface="HanziPen TC" charset="-120"/>
                <a:cs typeface="HanziPen TC" charset="-120"/>
              </a:rPr>
              <a:t>IBV 2% : 0.16 IBV</a:t>
            </a: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7" name="Picture 6">
            <a:extLst>
              <a:ext uri="{FF2B5EF4-FFF2-40B4-BE49-F238E27FC236}">
                <a16:creationId xmlns:a16="http://schemas.microsoft.com/office/drawing/2014/main" id="{BCDA3570-91EF-4F1D-917C-DA48142E5C3C}"/>
              </a:ext>
            </a:extLst>
          </p:cNvPr>
          <p:cNvPicPr>
            <a:picLocks noChangeAspect="1"/>
          </p:cNvPicPr>
          <p:nvPr/>
        </p:nvPicPr>
        <p:blipFill>
          <a:blip r:embed="rId2"/>
          <a:stretch>
            <a:fillRect/>
          </a:stretch>
        </p:blipFill>
        <p:spPr>
          <a:xfrm>
            <a:off x="677732" y="1896639"/>
            <a:ext cx="3406890" cy="2646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94F80CF7-0E2E-413B-8189-12CBE560C7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732" y="592932"/>
            <a:ext cx="3406890" cy="10646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CD7D027D-20C2-4F1B-9A1C-BD96DB9B9A79}"/>
              </a:ext>
            </a:extLst>
          </p:cNvPr>
          <p:cNvPicPr>
            <a:picLocks noChangeAspect="1"/>
          </p:cNvPicPr>
          <p:nvPr/>
        </p:nvPicPr>
        <p:blipFill>
          <a:blip r:embed="rId4"/>
          <a:stretch>
            <a:fillRect/>
          </a:stretch>
        </p:blipFill>
        <p:spPr>
          <a:xfrm>
            <a:off x="5536175" y="1025122"/>
            <a:ext cx="2356298" cy="542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02586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lowchart: Manual Input 3"/>
          <p:cNvSpPr/>
          <p:nvPr/>
        </p:nvSpPr>
        <p:spPr>
          <a:xfrm flipH="1">
            <a:off x="-1" y="442700"/>
            <a:ext cx="649002" cy="1856001"/>
          </a:xfrm>
          <a:prstGeom prst="flowChartManualInpu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11" name="Flowchart: Manual Input 10"/>
          <p:cNvSpPr/>
          <p:nvPr/>
        </p:nvSpPr>
        <p:spPr>
          <a:xfrm flipH="1" flipV="1">
            <a:off x="-1" y="2273300"/>
            <a:ext cx="649002" cy="1841500"/>
          </a:xfrm>
          <a:prstGeom prst="flowChartManualInpu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grpSp>
        <p:nvGrpSpPr>
          <p:cNvPr id="2" name="Group 1"/>
          <p:cNvGrpSpPr/>
          <p:nvPr/>
        </p:nvGrpSpPr>
        <p:grpSpPr>
          <a:xfrm>
            <a:off x="649001" y="812801"/>
            <a:ext cx="4233486" cy="1473199"/>
            <a:chOff x="865334" y="917149"/>
            <a:chExt cx="5644648" cy="1255926"/>
          </a:xfrm>
        </p:grpSpPr>
        <p:sp>
          <p:nvSpPr>
            <p:cNvPr id="6" name="Rectangle 5"/>
            <p:cNvSpPr/>
            <p:nvPr/>
          </p:nvSpPr>
          <p:spPr>
            <a:xfrm flipH="1">
              <a:off x="865334" y="917149"/>
              <a:ext cx="5644648" cy="1255926"/>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2" name="Rectangle 11"/>
            <p:cNvSpPr/>
            <p:nvPr/>
          </p:nvSpPr>
          <p:spPr>
            <a:xfrm>
              <a:off x="1062737" y="1199860"/>
              <a:ext cx="4682968" cy="708438"/>
            </a:xfrm>
            <a:prstGeom prst="rect">
              <a:avLst/>
            </a:prstGeom>
          </p:spPr>
          <p:txBody>
            <a:bodyPr wrap="square">
              <a:spAutoFit/>
            </a:bodyPr>
            <a:lstStyle/>
            <a:p>
              <a:pPr defTabSz="685783"/>
              <a:r>
                <a:rPr lang="en-US" sz="2000" dirty="0">
                  <a:solidFill>
                    <a:prstClr val="white"/>
                  </a:solidFill>
                  <a:latin typeface="Calibri"/>
                </a:rPr>
                <a:t>TRADITIONAL ANNUITY:</a:t>
              </a:r>
            </a:p>
            <a:p>
              <a:pPr defTabSz="685783"/>
              <a:r>
                <a:rPr lang="en-US" sz="1400" dirty="0">
                  <a:solidFill>
                    <a:prstClr val="white"/>
                  </a:solidFill>
                  <a:latin typeface="Calibri"/>
                </a:rPr>
                <a:t>You must have discretionary income to make fixed sum payments which fund your annuity.  </a:t>
              </a:r>
            </a:p>
          </p:txBody>
        </p:sp>
      </p:grpSp>
      <p:grpSp>
        <p:nvGrpSpPr>
          <p:cNvPr id="16" name="Group 15"/>
          <p:cNvGrpSpPr/>
          <p:nvPr/>
        </p:nvGrpSpPr>
        <p:grpSpPr>
          <a:xfrm>
            <a:off x="649000" y="2273300"/>
            <a:ext cx="4233488" cy="1473200"/>
            <a:chOff x="865332" y="3429000"/>
            <a:chExt cx="5644650" cy="1255926"/>
          </a:xfrm>
        </p:grpSpPr>
        <p:sp>
          <p:nvSpPr>
            <p:cNvPr id="8" name="Rectangle 7"/>
            <p:cNvSpPr/>
            <p:nvPr/>
          </p:nvSpPr>
          <p:spPr>
            <a:xfrm flipH="1">
              <a:off x="865332" y="3429000"/>
              <a:ext cx="5644650" cy="1255926"/>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4" name="Rectangle 13"/>
            <p:cNvSpPr/>
            <p:nvPr/>
          </p:nvSpPr>
          <p:spPr>
            <a:xfrm>
              <a:off x="1062737" y="3547053"/>
              <a:ext cx="4901335" cy="892106"/>
            </a:xfrm>
            <a:prstGeom prst="rect">
              <a:avLst/>
            </a:prstGeom>
          </p:spPr>
          <p:txBody>
            <a:bodyPr wrap="square">
              <a:spAutoFit/>
            </a:bodyPr>
            <a:lstStyle/>
            <a:p>
              <a:pPr defTabSz="685783"/>
              <a:r>
                <a:rPr lang="en-US" sz="2000" dirty="0">
                  <a:solidFill>
                    <a:prstClr val="white"/>
                  </a:solidFill>
                  <a:latin typeface="Calibri"/>
                </a:rPr>
                <a:t>SHOPPING </a:t>
              </a:r>
              <a:r>
                <a:rPr lang="en-US" sz="2000" dirty="0">
                  <a:solidFill>
                    <a:prstClr val="white"/>
                  </a:solidFill>
                </a:rPr>
                <a:t>ANNUITY</a:t>
              </a:r>
              <a:r>
                <a:rPr lang="en-US" sz="2000" dirty="0">
                  <a:solidFill>
                    <a:prstClr val="white"/>
                  </a:solidFill>
                  <a:latin typeface="Corbel" panose="020B0503020204020204" pitchFamily="34" charset="0"/>
                </a:rPr>
                <a:t>®</a:t>
              </a:r>
              <a:r>
                <a:rPr lang="en-US" sz="2000" dirty="0">
                  <a:solidFill>
                    <a:prstClr val="white"/>
                  </a:solidFill>
                </a:rPr>
                <a:t> :</a:t>
              </a:r>
              <a:br>
                <a:rPr lang="en-US" sz="2000" dirty="0">
                  <a:solidFill>
                    <a:prstClr val="white"/>
                  </a:solidFill>
                  <a:latin typeface="Calibri"/>
                </a:rPr>
              </a:br>
              <a:r>
                <a:rPr lang="en-US" sz="1400" dirty="0">
                  <a:solidFill>
                    <a:prstClr val="white"/>
                  </a:solidFill>
                  <a:latin typeface="Calibri"/>
                </a:rPr>
                <a:t>By </a:t>
              </a:r>
              <a:r>
                <a:rPr lang="en-US" sz="1400" dirty="0">
                  <a:solidFill>
                    <a:schemeClr val="bg1"/>
                  </a:solidFill>
                  <a:latin typeface="Calibri"/>
                </a:rPr>
                <a:t>redirecting money you are already spending to SG.SHOP.COM, you create your </a:t>
              </a:r>
              <a:r>
                <a:rPr lang="en-US" sz="1400" dirty="0">
                  <a:solidFill>
                    <a:prstClr val="white"/>
                  </a:solidFill>
                  <a:latin typeface="Calibri"/>
                </a:rPr>
                <a:t>“fixed sum payment” to fund your Shopping </a:t>
              </a:r>
              <a:r>
                <a:rPr lang="en-US" sz="1400" dirty="0">
                  <a:solidFill>
                    <a:prstClr val="white"/>
                  </a:solidFill>
                </a:rPr>
                <a:t>Annuity</a:t>
              </a:r>
              <a:r>
                <a:rPr lang="en-US" sz="1400" dirty="0">
                  <a:solidFill>
                    <a:prstClr val="white"/>
                  </a:solidFill>
                  <a:latin typeface="Corbel" panose="020B0503020204020204" pitchFamily="34" charset="0"/>
                </a:rPr>
                <a:t>®</a:t>
              </a:r>
              <a:r>
                <a:rPr lang="en-US" sz="1400" dirty="0">
                  <a:solidFill>
                    <a:prstClr val="white"/>
                  </a:solidFill>
                </a:rPr>
                <a:t>.</a:t>
              </a:r>
              <a:endParaRPr lang="en-US" sz="1400" dirty="0">
                <a:solidFill>
                  <a:prstClr val="white"/>
                </a:solidFill>
                <a:latin typeface="Calibri"/>
              </a:endParaRPr>
            </a:p>
          </p:txBody>
        </p:sp>
      </p:gr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flipH="1">
            <a:off x="-1284253" y="2445709"/>
            <a:ext cx="4250542" cy="442913"/>
          </a:xfrm>
          <a:prstGeom prst="rect">
            <a:avLst/>
          </a:prstGeom>
        </p:spPr>
      </p:pic>
    </p:spTree>
    <p:extLst>
      <p:ext uri="{BB962C8B-B14F-4D97-AF65-F5344CB8AC3E}">
        <p14:creationId xmlns:p14="http://schemas.microsoft.com/office/powerpoint/2010/main" val="532057846"/>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6" presetClass="entr" presetSubtype="42"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out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5143500"/>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2" name="Rectangle 1">
            <a:extLst>
              <a:ext uri="{FF2B5EF4-FFF2-40B4-BE49-F238E27FC236}">
                <a16:creationId xmlns:a16="http://schemas.microsoft.com/office/drawing/2014/main" id="{ED1624FA-BE5A-4ECD-AB7D-50CD1E010943}"/>
              </a:ext>
            </a:extLst>
          </p:cNvPr>
          <p:cNvSpPr/>
          <p:nvPr/>
        </p:nvSpPr>
        <p:spPr>
          <a:xfrm>
            <a:off x="4839652" y="1921607"/>
            <a:ext cx="4504372" cy="3046988"/>
          </a:xfrm>
          <a:prstGeom prst="rect">
            <a:avLst/>
          </a:prstGeom>
        </p:spPr>
        <p:txBody>
          <a:bodyPr wrap="square">
            <a:spAutoFit/>
          </a:bodyPr>
          <a:lstStyle/>
          <a:p>
            <a:r>
              <a:rPr kumimoji="1" lang="en-US" altLang="zh-TW" sz="3200" b="1" dirty="0">
                <a:solidFill>
                  <a:srgbClr val="FFC000"/>
                </a:solidFill>
                <a:latin typeface="HanziPen TC" charset="-120"/>
                <a:ea typeface="HanziPen TC" charset="-120"/>
                <a:cs typeface="HanziPen TC" charset="-120"/>
              </a:rPr>
              <a:t>Original Price: S$</a:t>
            </a:r>
            <a:r>
              <a:rPr kumimoji="1" lang="en-US" altLang="zh-CN" sz="3200" b="1" dirty="0">
                <a:solidFill>
                  <a:srgbClr val="FFC000"/>
                </a:solidFill>
                <a:latin typeface="HanziPen TC" charset="-120"/>
                <a:ea typeface="HanziPen TC" charset="-120"/>
                <a:cs typeface="HanziPen TC" charset="-120"/>
              </a:rPr>
              <a:t>13.00</a:t>
            </a:r>
          </a:p>
          <a:p>
            <a:r>
              <a:rPr kumimoji="1" lang="en-US" altLang="zh-CN" sz="3200" b="1" dirty="0">
                <a:solidFill>
                  <a:srgbClr val="FFC000"/>
                </a:solidFill>
                <a:latin typeface="HanziPen TC" charset="-120"/>
                <a:ea typeface="HanziPen TC" charset="-120"/>
                <a:cs typeface="HanziPen TC" charset="-120"/>
              </a:rPr>
              <a:t>Discount Price: S</a:t>
            </a:r>
            <a:r>
              <a:rPr kumimoji="1" lang="en-US" altLang="zh-TW" sz="3200" b="1" dirty="0">
                <a:solidFill>
                  <a:srgbClr val="FFC000"/>
                </a:solidFill>
                <a:latin typeface="HanziPen TC" charset="-120"/>
                <a:ea typeface="HanziPen TC" charset="-120"/>
                <a:cs typeface="HanziPen TC" charset="-120"/>
              </a:rPr>
              <a:t>$10</a:t>
            </a:r>
            <a:r>
              <a:rPr kumimoji="1" lang="en-US" altLang="zh-CN" sz="3200" b="1" dirty="0">
                <a:solidFill>
                  <a:srgbClr val="FFC000"/>
                </a:solidFill>
                <a:latin typeface="HanziPen TC" charset="-120"/>
                <a:ea typeface="HanziPen TC" charset="-120"/>
                <a:cs typeface="HanziPen TC" charset="-120"/>
              </a:rPr>
              <a:t>.99</a:t>
            </a:r>
          </a:p>
          <a:p>
            <a:endParaRPr kumimoji="1" lang="en-US" altLang="zh-TW" sz="3200" b="1" dirty="0">
              <a:latin typeface="HanziPen TC" charset="-120"/>
              <a:ea typeface="HanziPen TC" charset="-120"/>
              <a:cs typeface="HanziPen TC" charset="-120"/>
            </a:endParaRPr>
          </a:p>
          <a:p>
            <a:pPr lvl="0"/>
            <a:r>
              <a:rPr kumimoji="1" lang="en-US" altLang="zh-TW" sz="3200" b="1" dirty="0">
                <a:solidFill>
                  <a:schemeClr val="bg1"/>
                </a:solidFill>
                <a:latin typeface="HanziPen TC" charset="-120"/>
                <a:ea typeface="HanziPen TC" charset="-120"/>
                <a:cs typeface="HanziPen TC" charset="-120"/>
              </a:rPr>
              <a:t>IBV </a:t>
            </a:r>
            <a:r>
              <a:rPr kumimoji="1" lang="en-US" altLang="zh-CN" sz="3200" b="1" dirty="0">
                <a:solidFill>
                  <a:schemeClr val="bg1"/>
                </a:solidFill>
                <a:latin typeface="HanziPen TC" charset="-120"/>
                <a:ea typeface="HanziPen TC" charset="-120"/>
                <a:cs typeface="HanziPen TC" charset="-120"/>
              </a:rPr>
              <a:t>3</a:t>
            </a:r>
            <a:r>
              <a:rPr kumimoji="1" lang="en-US" altLang="zh-TW" sz="3200" b="1" dirty="0">
                <a:solidFill>
                  <a:schemeClr val="bg1"/>
                </a:solidFill>
                <a:latin typeface="HanziPen TC" charset="-120"/>
                <a:ea typeface="HanziPen TC" charset="-120"/>
                <a:cs typeface="HanziPen TC" charset="-120"/>
              </a:rPr>
              <a:t>% : 0.24 IBV</a:t>
            </a:r>
          </a:p>
        </p:txBody>
      </p:sp>
      <p:pic>
        <p:nvPicPr>
          <p:cNvPr id="3" name="Picture 2">
            <a:extLst>
              <a:ext uri="{FF2B5EF4-FFF2-40B4-BE49-F238E27FC236}">
                <a16:creationId xmlns:a16="http://schemas.microsoft.com/office/drawing/2014/main" id="{AED6B473-4921-4AC0-9ED1-C4D07D603FB4}"/>
              </a:ext>
            </a:extLst>
          </p:cNvPr>
          <p:cNvPicPr>
            <a:picLocks noChangeAspect="1"/>
          </p:cNvPicPr>
          <p:nvPr/>
        </p:nvPicPr>
        <p:blipFill>
          <a:blip r:embed="rId2"/>
          <a:stretch>
            <a:fillRect/>
          </a:stretch>
        </p:blipFill>
        <p:spPr>
          <a:xfrm>
            <a:off x="5843587" y="1085228"/>
            <a:ext cx="2028825" cy="6131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D5696060-740E-4231-9078-C4B59A225D8F}"/>
              </a:ext>
            </a:extLst>
          </p:cNvPr>
          <p:cNvPicPr>
            <a:picLocks noChangeAspect="1"/>
          </p:cNvPicPr>
          <p:nvPr/>
        </p:nvPicPr>
        <p:blipFill>
          <a:blip r:embed="rId3"/>
          <a:stretch>
            <a:fillRect/>
          </a:stretch>
        </p:blipFill>
        <p:spPr>
          <a:xfrm>
            <a:off x="465205" y="605076"/>
            <a:ext cx="4106795" cy="2253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A close up of a logo&#10;&#10;Description generated with very high confidence">
            <a:extLst>
              <a:ext uri="{FF2B5EF4-FFF2-40B4-BE49-F238E27FC236}">
                <a16:creationId xmlns:a16="http://schemas.microsoft.com/office/drawing/2014/main" id="{F6D6A8F6-7A1E-4509-97A1-F0E1DB2761F3}"/>
              </a:ext>
            </a:extLst>
          </p:cNvPr>
          <p:cNvPicPr>
            <a:picLocks noChangeAspect="1"/>
          </p:cNvPicPr>
          <p:nvPr/>
        </p:nvPicPr>
        <p:blipFill>
          <a:blip r:embed="rId4"/>
          <a:stretch>
            <a:fillRect/>
          </a:stretch>
        </p:blipFill>
        <p:spPr>
          <a:xfrm>
            <a:off x="1564481" y="3197946"/>
            <a:ext cx="1643063" cy="1278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78652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2" name="Rectangle 1">
            <a:extLst>
              <a:ext uri="{FF2B5EF4-FFF2-40B4-BE49-F238E27FC236}">
                <a16:creationId xmlns:a16="http://schemas.microsoft.com/office/drawing/2014/main" id="{ED1624FA-BE5A-4ECD-AB7D-50CD1E010943}"/>
              </a:ext>
            </a:extLst>
          </p:cNvPr>
          <p:cNvSpPr/>
          <p:nvPr/>
        </p:nvSpPr>
        <p:spPr>
          <a:xfrm>
            <a:off x="4970145" y="1834468"/>
            <a:ext cx="3873818" cy="3046988"/>
          </a:xfrm>
          <a:prstGeom prst="rect">
            <a:avLst/>
          </a:prstGeom>
        </p:spPr>
        <p:txBody>
          <a:bodyPr wrap="square">
            <a:spAutoFit/>
          </a:bodyPr>
          <a:lstStyle/>
          <a:p>
            <a:r>
              <a:rPr kumimoji="1" lang="en-US" altLang="zh-TW" sz="3200" b="1" dirty="0">
                <a:solidFill>
                  <a:srgbClr val="FFC000"/>
                </a:solidFill>
                <a:latin typeface="HanziPen TC" charset="-120"/>
                <a:ea typeface="HanziPen TC" charset="-120"/>
                <a:cs typeface="HanziPen TC" charset="-120"/>
              </a:rPr>
              <a:t>Original Price: S$24</a:t>
            </a:r>
            <a:endParaRPr kumimoji="1" lang="en-US" altLang="zh-CN" sz="3200" b="1" dirty="0">
              <a:solidFill>
                <a:srgbClr val="FFC000"/>
              </a:solidFill>
              <a:latin typeface="HanziPen TC" charset="-120"/>
              <a:ea typeface="HanziPen TC" charset="-120"/>
              <a:cs typeface="HanziPen TC" charset="-120"/>
            </a:endParaRPr>
          </a:p>
          <a:p>
            <a:r>
              <a:rPr kumimoji="1" lang="en-US" altLang="zh-CN" sz="3200" b="1" dirty="0">
                <a:solidFill>
                  <a:srgbClr val="FFC000"/>
                </a:solidFill>
                <a:latin typeface="HanziPen TC" charset="-120"/>
                <a:ea typeface="HanziPen TC" charset="-120"/>
                <a:cs typeface="HanziPen TC" charset="-120"/>
              </a:rPr>
              <a:t>Discount Price: S</a:t>
            </a:r>
            <a:r>
              <a:rPr kumimoji="1" lang="en-US" altLang="zh-TW" sz="3200" b="1" dirty="0">
                <a:solidFill>
                  <a:srgbClr val="FFC000"/>
                </a:solidFill>
                <a:latin typeface="HanziPen TC" charset="-120"/>
                <a:ea typeface="HanziPen TC" charset="-120"/>
                <a:cs typeface="HanziPen TC" charset="-120"/>
              </a:rPr>
              <a:t>$13</a:t>
            </a:r>
            <a:endParaRPr kumimoji="1" lang="en-US" altLang="zh-CN" sz="3200" b="1" dirty="0">
              <a:solidFill>
                <a:srgbClr val="FFC000"/>
              </a:solidFill>
              <a:latin typeface="HanziPen TC" charset="-120"/>
              <a:ea typeface="HanziPen TC" charset="-120"/>
              <a:cs typeface="HanziPen TC" charset="-120"/>
            </a:endParaRPr>
          </a:p>
          <a:p>
            <a:endParaRPr kumimoji="1" lang="en-US" altLang="zh-TW" sz="3200" b="1" dirty="0">
              <a:latin typeface="HanziPen TC" charset="-120"/>
              <a:ea typeface="HanziPen TC" charset="-120"/>
              <a:cs typeface="HanziPen TC" charset="-120"/>
            </a:endParaRPr>
          </a:p>
          <a:p>
            <a:pPr lvl="0"/>
            <a:r>
              <a:rPr kumimoji="1" lang="en-US" altLang="zh-TW" sz="3200" b="1" dirty="0">
                <a:solidFill>
                  <a:schemeClr val="bg1"/>
                </a:solidFill>
                <a:latin typeface="HanziPen TC" charset="-120"/>
                <a:ea typeface="HanziPen TC" charset="-120"/>
                <a:cs typeface="HanziPen TC" charset="-120"/>
              </a:rPr>
              <a:t>IBV </a:t>
            </a:r>
            <a:r>
              <a:rPr kumimoji="1" lang="en-US" altLang="zh-CN" sz="3200" b="1" dirty="0">
                <a:solidFill>
                  <a:schemeClr val="bg1"/>
                </a:solidFill>
                <a:latin typeface="HanziPen TC" charset="-120"/>
                <a:ea typeface="HanziPen TC" charset="-120"/>
                <a:cs typeface="HanziPen TC" charset="-120"/>
              </a:rPr>
              <a:t>3</a:t>
            </a:r>
            <a:r>
              <a:rPr kumimoji="1" lang="en-US" altLang="zh-TW" sz="3200" b="1" dirty="0">
                <a:solidFill>
                  <a:schemeClr val="bg1"/>
                </a:solidFill>
                <a:latin typeface="HanziPen TC" charset="-120"/>
                <a:ea typeface="HanziPen TC" charset="-120"/>
                <a:cs typeface="HanziPen TC" charset="-120"/>
              </a:rPr>
              <a:t>% : 0.29 IBV</a:t>
            </a:r>
          </a:p>
        </p:txBody>
      </p:sp>
      <p:pic>
        <p:nvPicPr>
          <p:cNvPr id="3" name="Picture 2">
            <a:extLst>
              <a:ext uri="{FF2B5EF4-FFF2-40B4-BE49-F238E27FC236}">
                <a16:creationId xmlns:a16="http://schemas.microsoft.com/office/drawing/2014/main" id="{AED6B473-4921-4AC0-9ED1-C4D07D603FB4}"/>
              </a:ext>
            </a:extLst>
          </p:cNvPr>
          <p:cNvPicPr>
            <a:picLocks noChangeAspect="1"/>
          </p:cNvPicPr>
          <p:nvPr/>
        </p:nvPicPr>
        <p:blipFill>
          <a:blip r:embed="rId2"/>
          <a:stretch>
            <a:fillRect/>
          </a:stretch>
        </p:blipFill>
        <p:spPr>
          <a:xfrm>
            <a:off x="5677019" y="969057"/>
            <a:ext cx="2028825" cy="6131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CDC0250B-9E49-4EB6-8639-E3F16F04795A}"/>
              </a:ext>
            </a:extLst>
          </p:cNvPr>
          <p:cNvPicPr>
            <a:picLocks noChangeAspect="1"/>
          </p:cNvPicPr>
          <p:nvPr/>
        </p:nvPicPr>
        <p:blipFill>
          <a:blip r:embed="rId3"/>
          <a:stretch>
            <a:fillRect/>
          </a:stretch>
        </p:blipFill>
        <p:spPr>
          <a:xfrm>
            <a:off x="745570" y="479344"/>
            <a:ext cx="3924538" cy="2291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lose up of a mans face&#10;&#10;Description generated with high confidence">
            <a:extLst>
              <a:ext uri="{FF2B5EF4-FFF2-40B4-BE49-F238E27FC236}">
                <a16:creationId xmlns:a16="http://schemas.microsoft.com/office/drawing/2014/main" id="{21D88C91-93A9-44B7-8E9A-2CBE39E7A9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9049" y="3129598"/>
            <a:ext cx="1287050" cy="1287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23483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5143500"/>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2" name="Rectangle 1">
            <a:extLst>
              <a:ext uri="{FF2B5EF4-FFF2-40B4-BE49-F238E27FC236}">
                <a16:creationId xmlns:a16="http://schemas.microsoft.com/office/drawing/2014/main" id="{ED1624FA-BE5A-4ECD-AB7D-50CD1E010943}"/>
              </a:ext>
            </a:extLst>
          </p:cNvPr>
          <p:cNvSpPr/>
          <p:nvPr/>
        </p:nvSpPr>
        <p:spPr>
          <a:xfrm>
            <a:off x="4688673" y="1728212"/>
            <a:ext cx="3982635" cy="3046988"/>
          </a:xfrm>
          <a:prstGeom prst="rect">
            <a:avLst/>
          </a:prstGeom>
        </p:spPr>
        <p:txBody>
          <a:bodyPr wrap="square">
            <a:spAutoFit/>
          </a:bodyPr>
          <a:lstStyle/>
          <a:p>
            <a:r>
              <a:rPr kumimoji="1" lang="en-US" altLang="zh-TW" sz="3200" b="1" dirty="0">
                <a:solidFill>
                  <a:srgbClr val="FFC000"/>
                </a:solidFill>
                <a:latin typeface="HanziPen TC" charset="-120"/>
                <a:ea typeface="HanziPen TC" charset="-120"/>
                <a:cs typeface="HanziPen TC" charset="-120"/>
              </a:rPr>
              <a:t>Original Price: S$1,299</a:t>
            </a:r>
            <a:endParaRPr kumimoji="1" lang="en-US" altLang="zh-CN" sz="3200" b="1" dirty="0">
              <a:solidFill>
                <a:srgbClr val="FFC000"/>
              </a:solidFill>
              <a:latin typeface="HanziPen TC" charset="-120"/>
              <a:ea typeface="HanziPen TC" charset="-120"/>
              <a:cs typeface="HanziPen TC" charset="-120"/>
            </a:endParaRPr>
          </a:p>
          <a:p>
            <a:r>
              <a:rPr kumimoji="1" lang="en-US" altLang="zh-TW" sz="3200" b="1" dirty="0">
                <a:solidFill>
                  <a:srgbClr val="FFC000"/>
                </a:solidFill>
                <a:latin typeface="HanziPen TC" charset="-120"/>
                <a:ea typeface="HanziPen TC" charset="-120"/>
                <a:cs typeface="HanziPen TC" charset="-120"/>
              </a:rPr>
              <a:t>Discount Price: S$399</a:t>
            </a:r>
          </a:p>
          <a:p>
            <a:endParaRPr kumimoji="1" lang="en-US" altLang="zh-TW" sz="3200" b="1" dirty="0">
              <a:latin typeface="HanziPen TC" charset="-120"/>
              <a:ea typeface="HanziPen TC" charset="-120"/>
              <a:cs typeface="HanziPen TC" charset="-120"/>
            </a:endParaRPr>
          </a:p>
          <a:p>
            <a:pPr lvl="0"/>
            <a:r>
              <a:rPr kumimoji="1" lang="en-US" altLang="zh-TW" sz="3200" b="1" dirty="0">
                <a:solidFill>
                  <a:schemeClr val="bg1"/>
                </a:solidFill>
                <a:latin typeface="HanziPen TC" charset="-120"/>
                <a:ea typeface="HanziPen TC" charset="-120"/>
                <a:cs typeface="HanziPen TC" charset="-120"/>
              </a:rPr>
              <a:t>IBV </a:t>
            </a:r>
            <a:r>
              <a:rPr kumimoji="1" lang="en-US" altLang="zh-CN" sz="3200" b="1" dirty="0">
                <a:solidFill>
                  <a:schemeClr val="bg1"/>
                </a:solidFill>
                <a:latin typeface="HanziPen TC" charset="-120"/>
                <a:ea typeface="HanziPen TC" charset="-120"/>
                <a:cs typeface="HanziPen TC" charset="-120"/>
              </a:rPr>
              <a:t>3</a:t>
            </a:r>
            <a:r>
              <a:rPr kumimoji="1" lang="en-US" altLang="zh-TW" sz="3200" b="1" dirty="0">
                <a:solidFill>
                  <a:schemeClr val="bg1"/>
                </a:solidFill>
                <a:latin typeface="HanziPen TC" charset="-120"/>
                <a:ea typeface="HanziPen TC" charset="-120"/>
                <a:cs typeface="HanziPen TC" charset="-120"/>
              </a:rPr>
              <a:t>% : 8.8 IBV</a:t>
            </a:r>
          </a:p>
        </p:txBody>
      </p:sp>
      <p:pic>
        <p:nvPicPr>
          <p:cNvPr id="3" name="Picture 2">
            <a:extLst>
              <a:ext uri="{FF2B5EF4-FFF2-40B4-BE49-F238E27FC236}">
                <a16:creationId xmlns:a16="http://schemas.microsoft.com/office/drawing/2014/main" id="{AED6B473-4921-4AC0-9ED1-C4D07D603FB4}"/>
              </a:ext>
            </a:extLst>
          </p:cNvPr>
          <p:cNvPicPr>
            <a:picLocks noChangeAspect="1"/>
          </p:cNvPicPr>
          <p:nvPr/>
        </p:nvPicPr>
        <p:blipFill>
          <a:blip r:embed="rId2"/>
          <a:stretch>
            <a:fillRect/>
          </a:stretch>
        </p:blipFill>
        <p:spPr>
          <a:xfrm>
            <a:off x="5454015" y="857829"/>
            <a:ext cx="2028825" cy="6131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A small boat in a body of water&#10;&#10;Description generated with very high confidence">
            <a:extLst>
              <a:ext uri="{FF2B5EF4-FFF2-40B4-BE49-F238E27FC236}">
                <a16:creationId xmlns:a16="http://schemas.microsoft.com/office/drawing/2014/main" id="{AC64BC55-7836-4A90-A98B-D0FCE236D7F6}"/>
              </a:ext>
            </a:extLst>
          </p:cNvPr>
          <p:cNvPicPr>
            <a:picLocks noChangeAspect="1"/>
          </p:cNvPicPr>
          <p:nvPr/>
        </p:nvPicPr>
        <p:blipFill>
          <a:blip r:embed="rId3"/>
          <a:stretch>
            <a:fillRect/>
          </a:stretch>
        </p:blipFill>
        <p:spPr>
          <a:xfrm>
            <a:off x="716782" y="560752"/>
            <a:ext cx="3499199" cy="23349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A close up of a logo&#10;&#10;Description generated with very high confidence">
            <a:extLst>
              <a:ext uri="{FF2B5EF4-FFF2-40B4-BE49-F238E27FC236}">
                <a16:creationId xmlns:a16="http://schemas.microsoft.com/office/drawing/2014/main" id="{C09DC1E3-9BB2-41FA-A881-625001F7F038}"/>
              </a:ext>
            </a:extLst>
          </p:cNvPr>
          <p:cNvPicPr>
            <a:picLocks noChangeAspect="1"/>
          </p:cNvPicPr>
          <p:nvPr/>
        </p:nvPicPr>
        <p:blipFill>
          <a:blip r:embed="rId4"/>
          <a:stretch>
            <a:fillRect/>
          </a:stretch>
        </p:blipFill>
        <p:spPr>
          <a:xfrm>
            <a:off x="1362673" y="3307251"/>
            <a:ext cx="2207419" cy="11644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360986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2" name="Rectangle 1">
            <a:extLst>
              <a:ext uri="{FF2B5EF4-FFF2-40B4-BE49-F238E27FC236}">
                <a16:creationId xmlns:a16="http://schemas.microsoft.com/office/drawing/2014/main" id="{ED1624FA-BE5A-4ECD-AB7D-50CD1E010943}"/>
              </a:ext>
            </a:extLst>
          </p:cNvPr>
          <p:cNvSpPr/>
          <p:nvPr/>
        </p:nvSpPr>
        <p:spPr>
          <a:xfrm>
            <a:off x="5129212" y="1973249"/>
            <a:ext cx="3743325" cy="3046988"/>
          </a:xfrm>
          <a:prstGeom prst="rect">
            <a:avLst/>
          </a:prstGeom>
        </p:spPr>
        <p:txBody>
          <a:bodyPr wrap="square">
            <a:spAutoFit/>
          </a:bodyPr>
          <a:lstStyle/>
          <a:p>
            <a:r>
              <a:rPr kumimoji="1" lang="en-US" altLang="zh-TW" sz="3200" b="1" dirty="0">
                <a:solidFill>
                  <a:srgbClr val="FFC000"/>
                </a:solidFill>
                <a:latin typeface="HanziPen TC" charset="-120"/>
                <a:ea typeface="HanziPen TC" charset="-120"/>
                <a:cs typeface="HanziPen TC" charset="-120"/>
              </a:rPr>
              <a:t>Original Price: S$76</a:t>
            </a:r>
            <a:endParaRPr kumimoji="1" lang="en-US" altLang="zh-CN" sz="3200" b="1" dirty="0">
              <a:solidFill>
                <a:srgbClr val="FFC000"/>
              </a:solidFill>
              <a:latin typeface="HanziPen TC" charset="-120"/>
              <a:ea typeface="HanziPen TC" charset="-120"/>
              <a:cs typeface="HanziPen TC" charset="-120"/>
            </a:endParaRPr>
          </a:p>
          <a:p>
            <a:r>
              <a:rPr kumimoji="1" lang="en-US" altLang="zh-TW" sz="3200" b="1" dirty="0">
                <a:solidFill>
                  <a:srgbClr val="FFC000"/>
                </a:solidFill>
                <a:latin typeface="HanziPen TC" charset="-120"/>
                <a:ea typeface="HanziPen TC" charset="-120"/>
                <a:cs typeface="HanziPen TC" charset="-120"/>
              </a:rPr>
              <a:t>Discount Price: S$72</a:t>
            </a:r>
          </a:p>
          <a:p>
            <a:endParaRPr kumimoji="1" lang="en-US" altLang="zh-TW" sz="3200" b="1" dirty="0">
              <a:latin typeface="HanziPen TC" charset="-120"/>
              <a:ea typeface="HanziPen TC" charset="-120"/>
              <a:cs typeface="HanziPen TC" charset="-120"/>
            </a:endParaRPr>
          </a:p>
          <a:p>
            <a:pPr lvl="0"/>
            <a:r>
              <a:rPr kumimoji="1" lang="en-US" altLang="zh-TW" sz="3200" b="1" dirty="0">
                <a:solidFill>
                  <a:schemeClr val="bg1"/>
                </a:solidFill>
                <a:latin typeface="HanziPen TC" charset="-120"/>
                <a:ea typeface="HanziPen TC" charset="-120"/>
                <a:cs typeface="HanziPen TC" charset="-120"/>
              </a:rPr>
              <a:t>IBV 2% : 1.06 IBV</a:t>
            </a:r>
          </a:p>
        </p:txBody>
      </p:sp>
      <p:pic>
        <p:nvPicPr>
          <p:cNvPr id="5" name="Picture 4">
            <a:extLst>
              <a:ext uri="{FF2B5EF4-FFF2-40B4-BE49-F238E27FC236}">
                <a16:creationId xmlns:a16="http://schemas.microsoft.com/office/drawing/2014/main" id="{156E6984-141B-44C5-8383-99B53DB4DBAF}"/>
              </a:ext>
            </a:extLst>
          </p:cNvPr>
          <p:cNvPicPr>
            <a:picLocks noChangeAspect="1"/>
          </p:cNvPicPr>
          <p:nvPr/>
        </p:nvPicPr>
        <p:blipFill>
          <a:blip r:embed="rId2"/>
          <a:stretch>
            <a:fillRect/>
          </a:stretch>
        </p:blipFill>
        <p:spPr>
          <a:xfrm>
            <a:off x="5936517" y="841753"/>
            <a:ext cx="1914403" cy="930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picture containing sky&#10;&#10;Description generated with high confidence">
            <a:extLst>
              <a:ext uri="{FF2B5EF4-FFF2-40B4-BE49-F238E27FC236}">
                <a16:creationId xmlns:a16="http://schemas.microsoft.com/office/drawing/2014/main" id="{9ED6BCDE-9E0B-410B-82E3-84A46B680605}"/>
              </a:ext>
            </a:extLst>
          </p:cNvPr>
          <p:cNvPicPr>
            <a:picLocks noChangeAspect="1"/>
          </p:cNvPicPr>
          <p:nvPr/>
        </p:nvPicPr>
        <p:blipFill>
          <a:blip r:embed="rId3"/>
          <a:stretch>
            <a:fillRect/>
          </a:stretch>
        </p:blipFill>
        <p:spPr>
          <a:xfrm>
            <a:off x="351779" y="1179447"/>
            <a:ext cx="4291659" cy="2855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241216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648" y="0"/>
            <a:ext cx="4611415" cy="514350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flipH="1">
            <a:off x="2127776" y="2459992"/>
            <a:ext cx="5145027" cy="225045"/>
          </a:xfrm>
          <a:prstGeom prst="rect">
            <a:avLst/>
          </a:prstGeom>
        </p:spPr>
      </p:pic>
      <p:sp>
        <p:nvSpPr>
          <p:cNvPr id="4" name="Rectangle 3"/>
          <p:cNvSpPr/>
          <p:nvPr/>
        </p:nvSpPr>
        <p:spPr>
          <a:xfrm>
            <a:off x="-8164" y="718459"/>
            <a:ext cx="4595929" cy="4425043"/>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latin typeface="Century Gothic" panose="020B0502020202020204" pitchFamily="34" charset="0"/>
            </a:endParaRPr>
          </a:p>
        </p:txBody>
      </p:sp>
      <p:sp>
        <p:nvSpPr>
          <p:cNvPr id="5" name="Title 1"/>
          <p:cNvSpPr txBox="1">
            <a:spLocks/>
          </p:cNvSpPr>
          <p:nvPr/>
        </p:nvSpPr>
        <p:spPr>
          <a:xfrm>
            <a:off x="193756" y="3085437"/>
            <a:ext cx="3948876" cy="857250"/>
          </a:xfrm>
          <a:prstGeom prst="rect">
            <a:avLst/>
          </a:prstGeom>
        </p:spPr>
        <p:txBody>
          <a:bodyPr lIns="68579" tIns="34289" rIns="68579" bIns="34289"/>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prstClr val="white"/>
                </a:solidFill>
                <a:latin typeface="Century Gothic" panose="020B0502020202020204" pitchFamily="34" charset="0"/>
              </a:rPr>
              <a:t>The Shopping Annuity</a:t>
            </a:r>
            <a:r>
              <a:rPr lang="en-US" sz="1800" b="1" cap="all" baseline="30000" dirty="0">
                <a:solidFill>
                  <a:prstClr val="white"/>
                </a:solidFill>
                <a:latin typeface="Corbel" panose="020B0503020204020204" pitchFamily="34" charset="0"/>
              </a:rPr>
              <a:t>®</a:t>
            </a:r>
            <a:r>
              <a:rPr lang="en-US" sz="1800" baseline="30000" dirty="0">
                <a:solidFill>
                  <a:prstClr val="white"/>
                </a:solidFill>
                <a:latin typeface="Century Gothic" panose="020B0502020202020204" pitchFamily="34" charset="0"/>
              </a:rPr>
              <a:t> </a:t>
            </a:r>
            <a:r>
              <a:rPr lang="en-US" sz="2400" dirty="0">
                <a:solidFill>
                  <a:prstClr val="white"/>
                </a:solidFill>
                <a:latin typeface="Century Gothic" panose="020B0502020202020204" pitchFamily="34" charset="0"/>
              </a:rPr>
              <a:t>Creates </a:t>
            </a:r>
          </a:p>
          <a:p>
            <a:r>
              <a:rPr lang="en-US" dirty="0">
                <a:solidFill>
                  <a:prstClr val="white"/>
                </a:solidFill>
                <a:latin typeface="Century Gothic" panose="020B0502020202020204" pitchFamily="34" charset="0"/>
              </a:rPr>
              <a:t>Economic Synergy</a:t>
            </a:r>
          </a:p>
        </p:txBody>
      </p:sp>
      <p:grpSp>
        <p:nvGrpSpPr>
          <p:cNvPr id="72" name="Group 71"/>
          <p:cNvGrpSpPr/>
          <p:nvPr/>
        </p:nvGrpSpPr>
        <p:grpSpPr>
          <a:xfrm>
            <a:off x="4895581" y="1655381"/>
            <a:ext cx="3854282" cy="969580"/>
            <a:chOff x="6527440" y="2207173"/>
            <a:chExt cx="5139043" cy="1292773"/>
          </a:xfrm>
        </p:grpSpPr>
        <p:sp>
          <p:nvSpPr>
            <p:cNvPr id="18" name="Rectangle 17"/>
            <p:cNvSpPr/>
            <p:nvPr/>
          </p:nvSpPr>
          <p:spPr>
            <a:xfrm>
              <a:off x="6527440" y="2207173"/>
              <a:ext cx="1197663" cy="1292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9" name="Rectangle 18"/>
            <p:cNvSpPr/>
            <p:nvPr/>
          </p:nvSpPr>
          <p:spPr>
            <a:xfrm>
              <a:off x="7725103" y="2207173"/>
              <a:ext cx="3941380" cy="129277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26" name="Rectangle 25"/>
            <p:cNvSpPr/>
            <p:nvPr/>
          </p:nvSpPr>
          <p:spPr>
            <a:xfrm>
              <a:off x="7951001" y="2668893"/>
              <a:ext cx="1436351" cy="410369"/>
            </a:xfrm>
            <a:prstGeom prst="rect">
              <a:avLst/>
            </a:prstGeom>
          </p:spPr>
          <p:txBody>
            <a:bodyPr wrap="none">
              <a:spAutoFit/>
            </a:bodyPr>
            <a:lstStyle/>
            <a:p>
              <a:pPr defTabSz="685783"/>
              <a:r>
                <a:rPr lang="en-US" sz="1400" dirty="0">
                  <a:solidFill>
                    <a:prstClr val="white"/>
                  </a:solidFill>
                  <a:latin typeface="Calibri"/>
                </a:rPr>
                <a:t>Save Money</a:t>
              </a:r>
            </a:p>
          </p:txBody>
        </p:sp>
        <p:sp>
          <p:nvSpPr>
            <p:cNvPr id="29" name="Isosceles Triangle 28"/>
            <p:cNvSpPr/>
            <p:nvPr/>
          </p:nvSpPr>
          <p:spPr>
            <a:xfrm rot="5400000">
              <a:off x="7709336" y="2758966"/>
              <a:ext cx="220718" cy="18918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grpSp>
          <p:nvGrpSpPr>
            <p:cNvPr id="34" name="Group 4"/>
            <p:cNvGrpSpPr>
              <a:grpSpLocks noChangeAspect="1"/>
            </p:cNvGrpSpPr>
            <p:nvPr/>
          </p:nvGrpSpPr>
          <p:grpSpPr bwMode="auto">
            <a:xfrm>
              <a:off x="6847118" y="2553052"/>
              <a:ext cx="558307" cy="601014"/>
              <a:chOff x="-1525" y="1862"/>
              <a:chExt cx="536" cy="577"/>
            </a:xfrm>
            <a:solidFill>
              <a:schemeClr val="tx1">
                <a:lumMod val="85000"/>
                <a:lumOff val="15000"/>
              </a:schemeClr>
            </a:solidFill>
          </p:grpSpPr>
          <p:sp>
            <p:nvSpPr>
              <p:cNvPr id="37" name="Freeform 6"/>
              <p:cNvSpPr>
                <a:spLocks/>
              </p:cNvSpPr>
              <p:nvPr/>
            </p:nvSpPr>
            <p:spPr bwMode="auto">
              <a:xfrm>
                <a:off x="-1311" y="1973"/>
                <a:ext cx="25" cy="49"/>
              </a:xfrm>
              <a:custGeom>
                <a:avLst/>
                <a:gdLst>
                  <a:gd name="T0" fmla="*/ 0 w 151"/>
                  <a:gd name="T1" fmla="*/ 0 h 293"/>
                  <a:gd name="T2" fmla="*/ 33 w 151"/>
                  <a:gd name="T3" fmla="*/ 10 h 293"/>
                  <a:gd name="T4" fmla="*/ 60 w 151"/>
                  <a:gd name="T5" fmla="*/ 20 h 293"/>
                  <a:gd name="T6" fmla="*/ 82 w 151"/>
                  <a:gd name="T7" fmla="*/ 30 h 293"/>
                  <a:gd name="T8" fmla="*/ 100 w 151"/>
                  <a:gd name="T9" fmla="*/ 41 h 293"/>
                  <a:gd name="T10" fmla="*/ 119 w 151"/>
                  <a:gd name="T11" fmla="*/ 56 h 293"/>
                  <a:gd name="T12" fmla="*/ 133 w 151"/>
                  <a:gd name="T13" fmla="*/ 75 h 293"/>
                  <a:gd name="T14" fmla="*/ 143 w 151"/>
                  <a:gd name="T15" fmla="*/ 96 h 293"/>
                  <a:gd name="T16" fmla="*/ 149 w 151"/>
                  <a:gd name="T17" fmla="*/ 119 h 293"/>
                  <a:gd name="T18" fmla="*/ 151 w 151"/>
                  <a:gd name="T19" fmla="*/ 147 h 293"/>
                  <a:gd name="T20" fmla="*/ 149 w 151"/>
                  <a:gd name="T21" fmla="*/ 174 h 293"/>
                  <a:gd name="T22" fmla="*/ 143 w 151"/>
                  <a:gd name="T23" fmla="*/ 200 h 293"/>
                  <a:gd name="T24" fmla="*/ 133 w 151"/>
                  <a:gd name="T25" fmla="*/ 224 h 293"/>
                  <a:gd name="T26" fmla="*/ 119 w 151"/>
                  <a:gd name="T27" fmla="*/ 244 h 293"/>
                  <a:gd name="T28" fmla="*/ 101 w 151"/>
                  <a:gd name="T29" fmla="*/ 261 h 293"/>
                  <a:gd name="T30" fmla="*/ 81 w 151"/>
                  <a:gd name="T31" fmla="*/ 274 h 293"/>
                  <a:gd name="T32" fmla="*/ 57 w 151"/>
                  <a:gd name="T33" fmla="*/ 284 h 293"/>
                  <a:gd name="T34" fmla="*/ 31 w 151"/>
                  <a:gd name="T35" fmla="*/ 290 h 293"/>
                  <a:gd name="T36" fmla="*/ 0 w 151"/>
                  <a:gd name="T37" fmla="*/ 293 h 293"/>
                  <a:gd name="T38" fmla="*/ 0 w 151"/>
                  <a:gd name="T3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 h="293">
                    <a:moveTo>
                      <a:pt x="0" y="0"/>
                    </a:moveTo>
                    <a:lnTo>
                      <a:pt x="33" y="10"/>
                    </a:lnTo>
                    <a:lnTo>
                      <a:pt x="60" y="20"/>
                    </a:lnTo>
                    <a:lnTo>
                      <a:pt x="82" y="30"/>
                    </a:lnTo>
                    <a:lnTo>
                      <a:pt x="100" y="41"/>
                    </a:lnTo>
                    <a:lnTo>
                      <a:pt x="119" y="56"/>
                    </a:lnTo>
                    <a:lnTo>
                      <a:pt x="133" y="75"/>
                    </a:lnTo>
                    <a:lnTo>
                      <a:pt x="143" y="96"/>
                    </a:lnTo>
                    <a:lnTo>
                      <a:pt x="149" y="119"/>
                    </a:lnTo>
                    <a:lnTo>
                      <a:pt x="151" y="147"/>
                    </a:lnTo>
                    <a:lnTo>
                      <a:pt x="149" y="174"/>
                    </a:lnTo>
                    <a:lnTo>
                      <a:pt x="143" y="200"/>
                    </a:lnTo>
                    <a:lnTo>
                      <a:pt x="133" y="224"/>
                    </a:lnTo>
                    <a:lnTo>
                      <a:pt x="119" y="244"/>
                    </a:lnTo>
                    <a:lnTo>
                      <a:pt x="101" y="261"/>
                    </a:lnTo>
                    <a:lnTo>
                      <a:pt x="81" y="274"/>
                    </a:lnTo>
                    <a:lnTo>
                      <a:pt x="57" y="284"/>
                    </a:lnTo>
                    <a:lnTo>
                      <a:pt x="31" y="290"/>
                    </a:lnTo>
                    <a:lnTo>
                      <a:pt x="0" y="2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38" name="Freeform 7"/>
              <p:cNvSpPr>
                <a:spLocks/>
              </p:cNvSpPr>
              <p:nvPr/>
            </p:nvSpPr>
            <p:spPr bwMode="auto">
              <a:xfrm>
                <a:off x="-1342" y="1910"/>
                <a:ext cx="22" cy="44"/>
              </a:xfrm>
              <a:custGeom>
                <a:avLst/>
                <a:gdLst>
                  <a:gd name="T0" fmla="*/ 136 w 136"/>
                  <a:gd name="T1" fmla="*/ 0 h 261"/>
                  <a:gd name="T2" fmla="*/ 136 w 136"/>
                  <a:gd name="T3" fmla="*/ 261 h 261"/>
                  <a:gd name="T4" fmla="*/ 107 w 136"/>
                  <a:gd name="T5" fmla="*/ 255 h 261"/>
                  <a:gd name="T6" fmla="*/ 81 w 136"/>
                  <a:gd name="T7" fmla="*/ 245 h 261"/>
                  <a:gd name="T8" fmla="*/ 56 w 136"/>
                  <a:gd name="T9" fmla="*/ 233 h 261"/>
                  <a:gd name="T10" fmla="*/ 37 w 136"/>
                  <a:gd name="T11" fmla="*/ 217 h 261"/>
                  <a:gd name="T12" fmla="*/ 20 w 136"/>
                  <a:gd name="T13" fmla="*/ 201 h 261"/>
                  <a:gd name="T14" fmla="*/ 9 w 136"/>
                  <a:gd name="T15" fmla="*/ 180 h 261"/>
                  <a:gd name="T16" fmla="*/ 3 w 136"/>
                  <a:gd name="T17" fmla="*/ 157 h 261"/>
                  <a:gd name="T18" fmla="*/ 0 w 136"/>
                  <a:gd name="T19" fmla="*/ 131 h 261"/>
                  <a:gd name="T20" fmla="*/ 4 w 136"/>
                  <a:gd name="T21" fmla="*/ 101 h 261"/>
                  <a:gd name="T22" fmla="*/ 14 w 136"/>
                  <a:gd name="T23" fmla="*/ 72 h 261"/>
                  <a:gd name="T24" fmla="*/ 31 w 136"/>
                  <a:gd name="T25" fmla="*/ 43 h 261"/>
                  <a:gd name="T26" fmla="*/ 45 w 136"/>
                  <a:gd name="T27" fmla="*/ 29 h 261"/>
                  <a:gd name="T28" fmla="*/ 63 w 136"/>
                  <a:gd name="T29" fmla="*/ 17 h 261"/>
                  <a:gd name="T30" fmla="*/ 84 w 136"/>
                  <a:gd name="T31" fmla="*/ 8 h 261"/>
                  <a:gd name="T32" fmla="*/ 108 w 136"/>
                  <a:gd name="T33" fmla="*/ 2 h 261"/>
                  <a:gd name="T34" fmla="*/ 136 w 136"/>
                  <a:gd name="T3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261">
                    <a:moveTo>
                      <a:pt x="136" y="0"/>
                    </a:moveTo>
                    <a:lnTo>
                      <a:pt x="136" y="261"/>
                    </a:lnTo>
                    <a:lnTo>
                      <a:pt x="107" y="255"/>
                    </a:lnTo>
                    <a:lnTo>
                      <a:pt x="81" y="245"/>
                    </a:lnTo>
                    <a:lnTo>
                      <a:pt x="56" y="233"/>
                    </a:lnTo>
                    <a:lnTo>
                      <a:pt x="37" y="217"/>
                    </a:lnTo>
                    <a:lnTo>
                      <a:pt x="20" y="201"/>
                    </a:lnTo>
                    <a:lnTo>
                      <a:pt x="9" y="180"/>
                    </a:lnTo>
                    <a:lnTo>
                      <a:pt x="3" y="157"/>
                    </a:lnTo>
                    <a:lnTo>
                      <a:pt x="0" y="131"/>
                    </a:lnTo>
                    <a:lnTo>
                      <a:pt x="4" y="101"/>
                    </a:lnTo>
                    <a:lnTo>
                      <a:pt x="14" y="72"/>
                    </a:lnTo>
                    <a:lnTo>
                      <a:pt x="31" y="43"/>
                    </a:lnTo>
                    <a:lnTo>
                      <a:pt x="45" y="29"/>
                    </a:lnTo>
                    <a:lnTo>
                      <a:pt x="63" y="17"/>
                    </a:lnTo>
                    <a:lnTo>
                      <a:pt x="84" y="8"/>
                    </a:lnTo>
                    <a:lnTo>
                      <a:pt x="108" y="2"/>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39" name="Freeform 8"/>
              <p:cNvSpPr>
                <a:spLocks noEditPoints="1"/>
              </p:cNvSpPr>
              <p:nvPr/>
            </p:nvSpPr>
            <p:spPr bwMode="auto">
              <a:xfrm>
                <a:off x="-1422" y="1862"/>
                <a:ext cx="214" cy="214"/>
              </a:xfrm>
              <a:custGeom>
                <a:avLst/>
                <a:gdLst>
                  <a:gd name="T0" fmla="*/ 580 w 1284"/>
                  <a:gd name="T1" fmla="*/ 209 h 1282"/>
                  <a:gd name="T2" fmla="*/ 488 w 1284"/>
                  <a:gd name="T3" fmla="*/ 237 h 1282"/>
                  <a:gd name="T4" fmla="*/ 419 w 1284"/>
                  <a:gd name="T5" fmla="*/ 303 h 1282"/>
                  <a:gd name="T6" fmla="*/ 382 w 1284"/>
                  <a:gd name="T7" fmla="*/ 395 h 1282"/>
                  <a:gd name="T8" fmla="*/ 388 w 1284"/>
                  <a:gd name="T9" fmla="*/ 498 h 1282"/>
                  <a:gd name="T10" fmla="*/ 437 w 1284"/>
                  <a:gd name="T11" fmla="*/ 576 h 1282"/>
                  <a:gd name="T12" fmla="*/ 530 w 1284"/>
                  <a:gd name="T13" fmla="*/ 630 h 1282"/>
                  <a:gd name="T14" fmla="*/ 616 w 1284"/>
                  <a:gd name="T15" fmla="*/ 957 h 1282"/>
                  <a:gd name="T16" fmla="*/ 536 w 1284"/>
                  <a:gd name="T17" fmla="*/ 935 h 1282"/>
                  <a:gd name="T18" fmla="*/ 487 w 1284"/>
                  <a:gd name="T19" fmla="*/ 886 h 1282"/>
                  <a:gd name="T20" fmla="*/ 466 w 1284"/>
                  <a:gd name="T21" fmla="*/ 811 h 1282"/>
                  <a:gd name="T22" fmla="*/ 365 w 1284"/>
                  <a:gd name="T23" fmla="*/ 812 h 1282"/>
                  <a:gd name="T24" fmla="*/ 384 w 1284"/>
                  <a:gd name="T25" fmla="*/ 903 h 1282"/>
                  <a:gd name="T26" fmla="*/ 438 w 1284"/>
                  <a:gd name="T27" fmla="*/ 979 h 1282"/>
                  <a:gd name="T28" fmla="*/ 532 w 1284"/>
                  <a:gd name="T29" fmla="*/ 1028 h 1282"/>
                  <a:gd name="T30" fmla="*/ 616 w 1284"/>
                  <a:gd name="T31" fmla="*/ 1150 h 1282"/>
                  <a:gd name="T32" fmla="*/ 709 w 1284"/>
                  <a:gd name="T33" fmla="*/ 1036 h 1282"/>
                  <a:gd name="T34" fmla="*/ 801 w 1284"/>
                  <a:gd name="T35" fmla="*/ 1009 h 1282"/>
                  <a:gd name="T36" fmla="*/ 872 w 1284"/>
                  <a:gd name="T37" fmla="*/ 953 h 1282"/>
                  <a:gd name="T38" fmla="*/ 913 w 1284"/>
                  <a:gd name="T39" fmla="*/ 863 h 1282"/>
                  <a:gd name="T40" fmla="*/ 919 w 1284"/>
                  <a:gd name="T41" fmla="*/ 753 h 1282"/>
                  <a:gd name="T42" fmla="*/ 887 w 1284"/>
                  <a:gd name="T43" fmla="*/ 670 h 1282"/>
                  <a:gd name="T44" fmla="*/ 824 w 1284"/>
                  <a:gd name="T45" fmla="*/ 617 h 1282"/>
                  <a:gd name="T46" fmla="*/ 718 w 1284"/>
                  <a:gd name="T47" fmla="*/ 576 h 1282"/>
                  <a:gd name="T48" fmla="*/ 699 w 1284"/>
                  <a:gd name="T49" fmla="*/ 294 h 1282"/>
                  <a:gd name="T50" fmla="*/ 766 w 1284"/>
                  <a:gd name="T51" fmla="*/ 329 h 1282"/>
                  <a:gd name="T52" fmla="*/ 801 w 1284"/>
                  <a:gd name="T53" fmla="*/ 396 h 1282"/>
                  <a:gd name="T54" fmla="*/ 899 w 1284"/>
                  <a:gd name="T55" fmla="*/ 386 h 1282"/>
                  <a:gd name="T56" fmla="*/ 861 w 1284"/>
                  <a:gd name="T57" fmla="*/ 295 h 1282"/>
                  <a:gd name="T58" fmla="*/ 784 w 1284"/>
                  <a:gd name="T59" fmla="*/ 233 h 1282"/>
                  <a:gd name="T60" fmla="*/ 669 w 1284"/>
                  <a:gd name="T61" fmla="*/ 205 h 1282"/>
                  <a:gd name="T62" fmla="*/ 643 w 1284"/>
                  <a:gd name="T63" fmla="*/ 0 h 1282"/>
                  <a:gd name="T64" fmla="*/ 834 w 1284"/>
                  <a:gd name="T65" fmla="*/ 29 h 1282"/>
                  <a:gd name="T66" fmla="*/ 1001 w 1284"/>
                  <a:gd name="T67" fmla="*/ 109 h 1282"/>
                  <a:gd name="T68" fmla="*/ 1138 w 1284"/>
                  <a:gd name="T69" fmla="*/ 233 h 1282"/>
                  <a:gd name="T70" fmla="*/ 1234 w 1284"/>
                  <a:gd name="T71" fmla="*/ 391 h 1282"/>
                  <a:gd name="T72" fmla="*/ 1281 w 1284"/>
                  <a:gd name="T73" fmla="*/ 575 h 1282"/>
                  <a:gd name="T74" fmla="*/ 1272 w 1284"/>
                  <a:gd name="T75" fmla="*/ 770 h 1282"/>
                  <a:gd name="T76" fmla="*/ 1207 w 1284"/>
                  <a:gd name="T77" fmla="*/ 946 h 1282"/>
                  <a:gd name="T78" fmla="*/ 1097 w 1284"/>
                  <a:gd name="T79" fmla="*/ 1094 h 1282"/>
                  <a:gd name="T80" fmla="*/ 949 w 1284"/>
                  <a:gd name="T81" fmla="*/ 1205 h 1282"/>
                  <a:gd name="T82" fmla="*/ 772 w 1284"/>
                  <a:gd name="T83" fmla="*/ 1269 h 1282"/>
                  <a:gd name="T84" fmla="*/ 577 w 1284"/>
                  <a:gd name="T85" fmla="*/ 1279 h 1282"/>
                  <a:gd name="T86" fmla="*/ 392 w 1284"/>
                  <a:gd name="T87" fmla="*/ 1232 h 1282"/>
                  <a:gd name="T88" fmla="*/ 234 w 1284"/>
                  <a:gd name="T89" fmla="*/ 1136 h 1282"/>
                  <a:gd name="T90" fmla="*/ 110 w 1284"/>
                  <a:gd name="T91" fmla="*/ 1000 h 1282"/>
                  <a:gd name="T92" fmla="*/ 29 w 1284"/>
                  <a:gd name="T93" fmla="*/ 831 h 1282"/>
                  <a:gd name="T94" fmla="*/ 0 w 1284"/>
                  <a:gd name="T95" fmla="*/ 641 h 1282"/>
                  <a:gd name="T96" fmla="*/ 29 w 1284"/>
                  <a:gd name="T97" fmla="*/ 450 h 1282"/>
                  <a:gd name="T98" fmla="*/ 110 w 1284"/>
                  <a:gd name="T99" fmla="*/ 282 h 1282"/>
                  <a:gd name="T100" fmla="*/ 234 w 1284"/>
                  <a:gd name="T101" fmla="*/ 146 h 1282"/>
                  <a:gd name="T102" fmla="*/ 392 w 1284"/>
                  <a:gd name="T103" fmla="*/ 50 h 1282"/>
                  <a:gd name="T104" fmla="*/ 577 w 1284"/>
                  <a:gd name="T105" fmla="*/ 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4" h="1282">
                    <a:moveTo>
                      <a:pt x="616" y="132"/>
                    </a:moveTo>
                    <a:lnTo>
                      <a:pt x="616" y="206"/>
                    </a:lnTo>
                    <a:lnTo>
                      <a:pt x="580" y="209"/>
                    </a:lnTo>
                    <a:lnTo>
                      <a:pt x="547" y="214"/>
                    </a:lnTo>
                    <a:lnTo>
                      <a:pt x="517" y="224"/>
                    </a:lnTo>
                    <a:lnTo>
                      <a:pt x="488" y="237"/>
                    </a:lnTo>
                    <a:lnTo>
                      <a:pt x="464" y="255"/>
                    </a:lnTo>
                    <a:lnTo>
                      <a:pt x="442" y="275"/>
                    </a:lnTo>
                    <a:lnTo>
                      <a:pt x="419" y="303"/>
                    </a:lnTo>
                    <a:lnTo>
                      <a:pt x="402" y="332"/>
                    </a:lnTo>
                    <a:lnTo>
                      <a:pt x="389" y="363"/>
                    </a:lnTo>
                    <a:lnTo>
                      <a:pt x="382" y="395"/>
                    </a:lnTo>
                    <a:lnTo>
                      <a:pt x="380" y="429"/>
                    </a:lnTo>
                    <a:lnTo>
                      <a:pt x="382" y="465"/>
                    </a:lnTo>
                    <a:lnTo>
                      <a:pt x="388" y="498"/>
                    </a:lnTo>
                    <a:lnTo>
                      <a:pt x="400" y="527"/>
                    </a:lnTo>
                    <a:lnTo>
                      <a:pt x="417" y="553"/>
                    </a:lnTo>
                    <a:lnTo>
                      <a:pt x="437" y="576"/>
                    </a:lnTo>
                    <a:lnTo>
                      <a:pt x="463" y="597"/>
                    </a:lnTo>
                    <a:lnTo>
                      <a:pt x="494" y="615"/>
                    </a:lnTo>
                    <a:lnTo>
                      <a:pt x="530" y="630"/>
                    </a:lnTo>
                    <a:lnTo>
                      <a:pt x="570" y="643"/>
                    </a:lnTo>
                    <a:lnTo>
                      <a:pt x="616" y="653"/>
                    </a:lnTo>
                    <a:lnTo>
                      <a:pt x="616" y="957"/>
                    </a:lnTo>
                    <a:lnTo>
                      <a:pt x="587" y="953"/>
                    </a:lnTo>
                    <a:lnTo>
                      <a:pt x="561" y="946"/>
                    </a:lnTo>
                    <a:lnTo>
                      <a:pt x="536" y="935"/>
                    </a:lnTo>
                    <a:lnTo>
                      <a:pt x="517" y="922"/>
                    </a:lnTo>
                    <a:lnTo>
                      <a:pt x="500" y="906"/>
                    </a:lnTo>
                    <a:lnTo>
                      <a:pt x="487" y="886"/>
                    </a:lnTo>
                    <a:lnTo>
                      <a:pt x="478" y="866"/>
                    </a:lnTo>
                    <a:lnTo>
                      <a:pt x="471" y="841"/>
                    </a:lnTo>
                    <a:lnTo>
                      <a:pt x="466" y="811"/>
                    </a:lnTo>
                    <a:lnTo>
                      <a:pt x="463" y="774"/>
                    </a:lnTo>
                    <a:lnTo>
                      <a:pt x="364" y="774"/>
                    </a:lnTo>
                    <a:lnTo>
                      <a:pt x="365" y="812"/>
                    </a:lnTo>
                    <a:lnTo>
                      <a:pt x="369" y="845"/>
                    </a:lnTo>
                    <a:lnTo>
                      <a:pt x="375" y="875"/>
                    </a:lnTo>
                    <a:lnTo>
                      <a:pt x="384" y="903"/>
                    </a:lnTo>
                    <a:lnTo>
                      <a:pt x="396" y="927"/>
                    </a:lnTo>
                    <a:lnTo>
                      <a:pt x="415" y="955"/>
                    </a:lnTo>
                    <a:lnTo>
                      <a:pt x="438" y="979"/>
                    </a:lnTo>
                    <a:lnTo>
                      <a:pt x="465" y="999"/>
                    </a:lnTo>
                    <a:lnTo>
                      <a:pt x="497" y="1015"/>
                    </a:lnTo>
                    <a:lnTo>
                      <a:pt x="532" y="1028"/>
                    </a:lnTo>
                    <a:lnTo>
                      <a:pt x="573" y="1037"/>
                    </a:lnTo>
                    <a:lnTo>
                      <a:pt x="616" y="1042"/>
                    </a:lnTo>
                    <a:lnTo>
                      <a:pt x="616" y="1150"/>
                    </a:lnTo>
                    <a:lnTo>
                      <a:pt x="669" y="1150"/>
                    </a:lnTo>
                    <a:lnTo>
                      <a:pt x="669" y="1042"/>
                    </a:lnTo>
                    <a:lnTo>
                      <a:pt x="709" y="1036"/>
                    </a:lnTo>
                    <a:lnTo>
                      <a:pt x="743" y="1029"/>
                    </a:lnTo>
                    <a:lnTo>
                      <a:pt x="773" y="1020"/>
                    </a:lnTo>
                    <a:lnTo>
                      <a:pt x="801" y="1009"/>
                    </a:lnTo>
                    <a:lnTo>
                      <a:pt x="825" y="996"/>
                    </a:lnTo>
                    <a:lnTo>
                      <a:pt x="850" y="976"/>
                    </a:lnTo>
                    <a:lnTo>
                      <a:pt x="872" y="953"/>
                    </a:lnTo>
                    <a:lnTo>
                      <a:pt x="889" y="927"/>
                    </a:lnTo>
                    <a:lnTo>
                      <a:pt x="903" y="897"/>
                    </a:lnTo>
                    <a:lnTo>
                      <a:pt x="913" y="863"/>
                    </a:lnTo>
                    <a:lnTo>
                      <a:pt x="919" y="826"/>
                    </a:lnTo>
                    <a:lnTo>
                      <a:pt x="921" y="785"/>
                    </a:lnTo>
                    <a:lnTo>
                      <a:pt x="919" y="753"/>
                    </a:lnTo>
                    <a:lnTo>
                      <a:pt x="913" y="722"/>
                    </a:lnTo>
                    <a:lnTo>
                      <a:pt x="902" y="695"/>
                    </a:lnTo>
                    <a:lnTo>
                      <a:pt x="887" y="670"/>
                    </a:lnTo>
                    <a:lnTo>
                      <a:pt x="869" y="649"/>
                    </a:lnTo>
                    <a:lnTo>
                      <a:pt x="846" y="630"/>
                    </a:lnTo>
                    <a:lnTo>
                      <a:pt x="824" y="617"/>
                    </a:lnTo>
                    <a:lnTo>
                      <a:pt x="795" y="604"/>
                    </a:lnTo>
                    <a:lnTo>
                      <a:pt x="760" y="591"/>
                    </a:lnTo>
                    <a:lnTo>
                      <a:pt x="718" y="576"/>
                    </a:lnTo>
                    <a:lnTo>
                      <a:pt x="669" y="562"/>
                    </a:lnTo>
                    <a:lnTo>
                      <a:pt x="669" y="291"/>
                    </a:lnTo>
                    <a:lnTo>
                      <a:pt x="699" y="294"/>
                    </a:lnTo>
                    <a:lnTo>
                      <a:pt x="724" y="302"/>
                    </a:lnTo>
                    <a:lnTo>
                      <a:pt x="747" y="314"/>
                    </a:lnTo>
                    <a:lnTo>
                      <a:pt x="766" y="329"/>
                    </a:lnTo>
                    <a:lnTo>
                      <a:pt x="782" y="350"/>
                    </a:lnTo>
                    <a:lnTo>
                      <a:pt x="793" y="372"/>
                    </a:lnTo>
                    <a:lnTo>
                      <a:pt x="801" y="396"/>
                    </a:lnTo>
                    <a:lnTo>
                      <a:pt x="805" y="422"/>
                    </a:lnTo>
                    <a:lnTo>
                      <a:pt x="903" y="422"/>
                    </a:lnTo>
                    <a:lnTo>
                      <a:pt x="899" y="386"/>
                    </a:lnTo>
                    <a:lnTo>
                      <a:pt x="891" y="353"/>
                    </a:lnTo>
                    <a:lnTo>
                      <a:pt x="879" y="322"/>
                    </a:lnTo>
                    <a:lnTo>
                      <a:pt x="861" y="295"/>
                    </a:lnTo>
                    <a:lnTo>
                      <a:pt x="840" y="271"/>
                    </a:lnTo>
                    <a:lnTo>
                      <a:pt x="814" y="249"/>
                    </a:lnTo>
                    <a:lnTo>
                      <a:pt x="784" y="233"/>
                    </a:lnTo>
                    <a:lnTo>
                      <a:pt x="750" y="220"/>
                    </a:lnTo>
                    <a:lnTo>
                      <a:pt x="712" y="211"/>
                    </a:lnTo>
                    <a:lnTo>
                      <a:pt x="669" y="205"/>
                    </a:lnTo>
                    <a:lnTo>
                      <a:pt x="669" y="132"/>
                    </a:lnTo>
                    <a:lnTo>
                      <a:pt x="616" y="132"/>
                    </a:lnTo>
                    <a:close/>
                    <a:moveTo>
                      <a:pt x="643" y="0"/>
                    </a:moveTo>
                    <a:lnTo>
                      <a:pt x="709" y="3"/>
                    </a:lnTo>
                    <a:lnTo>
                      <a:pt x="772" y="13"/>
                    </a:lnTo>
                    <a:lnTo>
                      <a:pt x="834" y="29"/>
                    </a:lnTo>
                    <a:lnTo>
                      <a:pt x="893" y="50"/>
                    </a:lnTo>
                    <a:lnTo>
                      <a:pt x="949" y="77"/>
                    </a:lnTo>
                    <a:lnTo>
                      <a:pt x="1001" y="109"/>
                    </a:lnTo>
                    <a:lnTo>
                      <a:pt x="1051" y="146"/>
                    </a:lnTo>
                    <a:lnTo>
                      <a:pt x="1097" y="188"/>
                    </a:lnTo>
                    <a:lnTo>
                      <a:pt x="1138" y="233"/>
                    </a:lnTo>
                    <a:lnTo>
                      <a:pt x="1175" y="282"/>
                    </a:lnTo>
                    <a:lnTo>
                      <a:pt x="1207" y="336"/>
                    </a:lnTo>
                    <a:lnTo>
                      <a:pt x="1234" y="391"/>
                    </a:lnTo>
                    <a:lnTo>
                      <a:pt x="1256" y="450"/>
                    </a:lnTo>
                    <a:lnTo>
                      <a:pt x="1272" y="512"/>
                    </a:lnTo>
                    <a:lnTo>
                      <a:pt x="1281" y="575"/>
                    </a:lnTo>
                    <a:lnTo>
                      <a:pt x="1284" y="641"/>
                    </a:lnTo>
                    <a:lnTo>
                      <a:pt x="1281" y="707"/>
                    </a:lnTo>
                    <a:lnTo>
                      <a:pt x="1272" y="770"/>
                    </a:lnTo>
                    <a:lnTo>
                      <a:pt x="1256" y="831"/>
                    </a:lnTo>
                    <a:lnTo>
                      <a:pt x="1234" y="890"/>
                    </a:lnTo>
                    <a:lnTo>
                      <a:pt x="1207" y="946"/>
                    </a:lnTo>
                    <a:lnTo>
                      <a:pt x="1175" y="1000"/>
                    </a:lnTo>
                    <a:lnTo>
                      <a:pt x="1138" y="1049"/>
                    </a:lnTo>
                    <a:lnTo>
                      <a:pt x="1097" y="1094"/>
                    </a:lnTo>
                    <a:lnTo>
                      <a:pt x="1051" y="1136"/>
                    </a:lnTo>
                    <a:lnTo>
                      <a:pt x="1001" y="1173"/>
                    </a:lnTo>
                    <a:lnTo>
                      <a:pt x="949" y="1205"/>
                    </a:lnTo>
                    <a:lnTo>
                      <a:pt x="893" y="1232"/>
                    </a:lnTo>
                    <a:lnTo>
                      <a:pt x="834" y="1254"/>
                    </a:lnTo>
                    <a:lnTo>
                      <a:pt x="772" y="1269"/>
                    </a:lnTo>
                    <a:lnTo>
                      <a:pt x="709" y="1279"/>
                    </a:lnTo>
                    <a:lnTo>
                      <a:pt x="643" y="1282"/>
                    </a:lnTo>
                    <a:lnTo>
                      <a:pt x="577" y="1279"/>
                    </a:lnTo>
                    <a:lnTo>
                      <a:pt x="512" y="1269"/>
                    </a:lnTo>
                    <a:lnTo>
                      <a:pt x="451" y="1254"/>
                    </a:lnTo>
                    <a:lnTo>
                      <a:pt x="392" y="1232"/>
                    </a:lnTo>
                    <a:lnTo>
                      <a:pt x="336" y="1205"/>
                    </a:lnTo>
                    <a:lnTo>
                      <a:pt x="283" y="1173"/>
                    </a:lnTo>
                    <a:lnTo>
                      <a:pt x="234" y="1136"/>
                    </a:lnTo>
                    <a:lnTo>
                      <a:pt x="188" y="1094"/>
                    </a:lnTo>
                    <a:lnTo>
                      <a:pt x="146" y="1049"/>
                    </a:lnTo>
                    <a:lnTo>
                      <a:pt x="110" y="1000"/>
                    </a:lnTo>
                    <a:lnTo>
                      <a:pt x="77" y="946"/>
                    </a:lnTo>
                    <a:lnTo>
                      <a:pt x="51" y="890"/>
                    </a:lnTo>
                    <a:lnTo>
                      <a:pt x="29" y="831"/>
                    </a:lnTo>
                    <a:lnTo>
                      <a:pt x="13" y="770"/>
                    </a:lnTo>
                    <a:lnTo>
                      <a:pt x="4" y="707"/>
                    </a:lnTo>
                    <a:lnTo>
                      <a:pt x="0" y="641"/>
                    </a:lnTo>
                    <a:lnTo>
                      <a:pt x="4" y="575"/>
                    </a:lnTo>
                    <a:lnTo>
                      <a:pt x="13" y="512"/>
                    </a:lnTo>
                    <a:lnTo>
                      <a:pt x="29" y="450"/>
                    </a:lnTo>
                    <a:lnTo>
                      <a:pt x="51" y="391"/>
                    </a:lnTo>
                    <a:lnTo>
                      <a:pt x="77" y="336"/>
                    </a:lnTo>
                    <a:lnTo>
                      <a:pt x="110" y="282"/>
                    </a:lnTo>
                    <a:lnTo>
                      <a:pt x="146" y="233"/>
                    </a:lnTo>
                    <a:lnTo>
                      <a:pt x="188" y="188"/>
                    </a:lnTo>
                    <a:lnTo>
                      <a:pt x="234" y="146"/>
                    </a:lnTo>
                    <a:lnTo>
                      <a:pt x="283" y="109"/>
                    </a:lnTo>
                    <a:lnTo>
                      <a:pt x="336" y="77"/>
                    </a:lnTo>
                    <a:lnTo>
                      <a:pt x="392" y="50"/>
                    </a:lnTo>
                    <a:lnTo>
                      <a:pt x="451" y="29"/>
                    </a:lnTo>
                    <a:lnTo>
                      <a:pt x="512" y="13"/>
                    </a:lnTo>
                    <a:lnTo>
                      <a:pt x="577" y="3"/>
                    </a:lnTo>
                    <a:lnTo>
                      <a:pt x="6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40" name="Freeform 9"/>
              <p:cNvSpPr>
                <a:spLocks noEditPoints="1"/>
              </p:cNvSpPr>
              <p:nvPr/>
            </p:nvSpPr>
            <p:spPr bwMode="auto">
              <a:xfrm>
                <a:off x="-1525" y="2096"/>
                <a:ext cx="536" cy="343"/>
              </a:xfrm>
              <a:custGeom>
                <a:avLst/>
                <a:gdLst>
                  <a:gd name="T0" fmla="*/ 2511 w 3215"/>
                  <a:gd name="T1" fmla="*/ 676 h 2057"/>
                  <a:gd name="T2" fmla="*/ 2473 w 3215"/>
                  <a:gd name="T3" fmla="*/ 756 h 2057"/>
                  <a:gd name="T4" fmla="*/ 2511 w 3215"/>
                  <a:gd name="T5" fmla="*/ 837 h 2057"/>
                  <a:gd name="T6" fmla="*/ 2600 w 3215"/>
                  <a:gd name="T7" fmla="*/ 857 h 2057"/>
                  <a:gd name="T8" fmla="*/ 2669 w 3215"/>
                  <a:gd name="T9" fmla="*/ 802 h 2057"/>
                  <a:gd name="T10" fmla="*/ 2669 w 3215"/>
                  <a:gd name="T11" fmla="*/ 711 h 2057"/>
                  <a:gd name="T12" fmla="*/ 2600 w 3215"/>
                  <a:gd name="T13" fmla="*/ 656 h 2057"/>
                  <a:gd name="T14" fmla="*/ 1083 w 3215"/>
                  <a:gd name="T15" fmla="*/ 122 h 2057"/>
                  <a:gd name="T16" fmla="*/ 834 w 3215"/>
                  <a:gd name="T17" fmla="*/ 257 h 2057"/>
                  <a:gd name="T18" fmla="*/ 1185 w 3215"/>
                  <a:gd name="T19" fmla="*/ 185 h 2057"/>
                  <a:gd name="T20" fmla="*/ 1543 w 3215"/>
                  <a:gd name="T21" fmla="*/ 208 h 2057"/>
                  <a:gd name="T22" fmla="*/ 1657 w 3215"/>
                  <a:gd name="T23" fmla="*/ 158 h 2057"/>
                  <a:gd name="T24" fmla="*/ 1275 w 3215"/>
                  <a:gd name="T25" fmla="*/ 109 h 2057"/>
                  <a:gd name="T26" fmla="*/ 1524 w 3215"/>
                  <a:gd name="T27" fmla="*/ 16 h 2057"/>
                  <a:gd name="T28" fmla="*/ 1811 w 3215"/>
                  <a:gd name="T29" fmla="*/ 82 h 2057"/>
                  <a:gd name="T30" fmla="*/ 2052 w 3215"/>
                  <a:gd name="T31" fmla="*/ 191 h 2057"/>
                  <a:gd name="T32" fmla="*/ 2216 w 3215"/>
                  <a:gd name="T33" fmla="*/ 269 h 2057"/>
                  <a:gd name="T34" fmla="*/ 2355 w 3215"/>
                  <a:gd name="T35" fmla="*/ 153 h 2057"/>
                  <a:gd name="T36" fmla="*/ 2527 w 3215"/>
                  <a:gd name="T37" fmla="*/ 82 h 2057"/>
                  <a:gd name="T38" fmla="*/ 2582 w 3215"/>
                  <a:gd name="T39" fmla="*/ 126 h 2057"/>
                  <a:gd name="T40" fmla="*/ 2537 w 3215"/>
                  <a:gd name="T41" fmla="*/ 262 h 2057"/>
                  <a:gd name="T42" fmla="*/ 2584 w 3215"/>
                  <a:gd name="T43" fmla="*/ 418 h 2057"/>
                  <a:gd name="T44" fmla="*/ 2788 w 3215"/>
                  <a:gd name="T45" fmla="*/ 572 h 2057"/>
                  <a:gd name="T46" fmla="*/ 2942 w 3215"/>
                  <a:gd name="T47" fmla="*/ 777 h 2057"/>
                  <a:gd name="T48" fmla="*/ 3036 w 3215"/>
                  <a:gd name="T49" fmla="*/ 838 h 2057"/>
                  <a:gd name="T50" fmla="*/ 3154 w 3215"/>
                  <a:gd name="T51" fmla="*/ 834 h 2057"/>
                  <a:gd name="T52" fmla="*/ 3215 w 3215"/>
                  <a:gd name="T53" fmla="*/ 934 h 2057"/>
                  <a:gd name="T54" fmla="*/ 3203 w 3215"/>
                  <a:gd name="T55" fmla="*/ 1098 h 2057"/>
                  <a:gd name="T56" fmla="*/ 3149 w 3215"/>
                  <a:gd name="T57" fmla="*/ 1209 h 2057"/>
                  <a:gd name="T58" fmla="*/ 2912 w 3215"/>
                  <a:gd name="T59" fmla="*/ 1408 h 2057"/>
                  <a:gd name="T60" fmla="*/ 2664 w 3215"/>
                  <a:gd name="T61" fmla="*/ 1552 h 2057"/>
                  <a:gd name="T62" fmla="*/ 2437 w 3215"/>
                  <a:gd name="T63" fmla="*/ 1648 h 2057"/>
                  <a:gd name="T64" fmla="*/ 2263 w 3215"/>
                  <a:gd name="T65" fmla="*/ 1702 h 2057"/>
                  <a:gd name="T66" fmla="*/ 2177 w 3215"/>
                  <a:gd name="T67" fmla="*/ 1776 h 2057"/>
                  <a:gd name="T68" fmla="*/ 2182 w 3215"/>
                  <a:gd name="T69" fmla="*/ 2002 h 2057"/>
                  <a:gd name="T70" fmla="*/ 1697 w 3215"/>
                  <a:gd name="T71" fmla="*/ 1948 h 2057"/>
                  <a:gd name="T72" fmla="*/ 1400 w 3215"/>
                  <a:gd name="T73" fmla="*/ 1843 h 2057"/>
                  <a:gd name="T74" fmla="*/ 965 w 3215"/>
                  <a:gd name="T75" fmla="*/ 1818 h 2057"/>
                  <a:gd name="T76" fmla="*/ 763 w 3215"/>
                  <a:gd name="T77" fmla="*/ 1898 h 2057"/>
                  <a:gd name="T78" fmla="*/ 359 w 3215"/>
                  <a:gd name="T79" fmla="*/ 2057 h 2057"/>
                  <a:gd name="T80" fmla="*/ 249 w 3215"/>
                  <a:gd name="T81" fmla="*/ 1848 h 2057"/>
                  <a:gd name="T82" fmla="*/ 184 w 3215"/>
                  <a:gd name="T83" fmla="*/ 1593 h 2057"/>
                  <a:gd name="T84" fmla="*/ 123 w 3215"/>
                  <a:gd name="T85" fmla="*/ 1354 h 2057"/>
                  <a:gd name="T86" fmla="*/ 35 w 3215"/>
                  <a:gd name="T87" fmla="*/ 1194 h 2057"/>
                  <a:gd name="T88" fmla="*/ 0 w 3215"/>
                  <a:gd name="T89" fmla="*/ 991 h 2057"/>
                  <a:gd name="T90" fmla="*/ 14 w 3215"/>
                  <a:gd name="T91" fmla="*/ 780 h 2057"/>
                  <a:gd name="T92" fmla="*/ 72 w 3215"/>
                  <a:gd name="T93" fmla="*/ 590 h 2057"/>
                  <a:gd name="T94" fmla="*/ 71 w 3215"/>
                  <a:gd name="T95" fmla="*/ 491 h 2057"/>
                  <a:gd name="T96" fmla="*/ 24 w 3215"/>
                  <a:gd name="T97" fmla="*/ 415 h 2057"/>
                  <a:gd name="T98" fmla="*/ 27 w 3215"/>
                  <a:gd name="T99" fmla="*/ 320 h 2057"/>
                  <a:gd name="T100" fmla="*/ 72 w 3215"/>
                  <a:gd name="T101" fmla="*/ 241 h 2057"/>
                  <a:gd name="T102" fmla="*/ 152 w 3215"/>
                  <a:gd name="T103" fmla="*/ 209 h 2057"/>
                  <a:gd name="T104" fmla="*/ 207 w 3215"/>
                  <a:gd name="T105" fmla="*/ 234 h 2057"/>
                  <a:gd name="T106" fmla="*/ 147 w 3215"/>
                  <a:gd name="T107" fmla="*/ 265 h 2057"/>
                  <a:gd name="T108" fmla="*/ 132 w 3215"/>
                  <a:gd name="T109" fmla="*/ 331 h 2057"/>
                  <a:gd name="T110" fmla="*/ 161 w 3215"/>
                  <a:gd name="T111" fmla="*/ 388 h 2057"/>
                  <a:gd name="T112" fmla="*/ 309 w 3215"/>
                  <a:gd name="T113" fmla="*/ 294 h 2057"/>
                  <a:gd name="T114" fmla="*/ 581 w 3215"/>
                  <a:gd name="T115" fmla="*/ 134 h 2057"/>
                  <a:gd name="T116" fmla="*/ 888 w 3215"/>
                  <a:gd name="T117" fmla="*/ 38 h 2057"/>
                  <a:gd name="T118" fmla="*/ 1209 w 3215"/>
                  <a:gd name="T119" fmla="*/ 1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5" h="2057">
                    <a:moveTo>
                      <a:pt x="2576" y="653"/>
                    </a:moveTo>
                    <a:lnTo>
                      <a:pt x="2553" y="656"/>
                    </a:lnTo>
                    <a:lnTo>
                      <a:pt x="2531" y="664"/>
                    </a:lnTo>
                    <a:lnTo>
                      <a:pt x="2511" y="676"/>
                    </a:lnTo>
                    <a:lnTo>
                      <a:pt x="2496" y="693"/>
                    </a:lnTo>
                    <a:lnTo>
                      <a:pt x="2484" y="711"/>
                    </a:lnTo>
                    <a:lnTo>
                      <a:pt x="2476" y="733"/>
                    </a:lnTo>
                    <a:lnTo>
                      <a:pt x="2473" y="756"/>
                    </a:lnTo>
                    <a:lnTo>
                      <a:pt x="2476" y="780"/>
                    </a:lnTo>
                    <a:lnTo>
                      <a:pt x="2484" y="802"/>
                    </a:lnTo>
                    <a:lnTo>
                      <a:pt x="2496" y="821"/>
                    </a:lnTo>
                    <a:lnTo>
                      <a:pt x="2511" y="837"/>
                    </a:lnTo>
                    <a:lnTo>
                      <a:pt x="2531" y="849"/>
                    </a:lnTo>
                    <a:lnTo>
                      <a:pt x="2553" y="857"/>
                    </a:lnTo>
                    <a:lnTo>
                      <a:pt x="2576" y="860"/>
                    </a:lnTo>
                    <a:lnTo>
                      <a:pt x="2600" y="857"/>
                    </a:lnTo>
                    <a:lnTo>
                      <a:pt x="2621" y="849"/>
                    </a:lnTo>
                    <a:lnTo>
                      <a:pt x="2640" y="837"/>
                    </a:lnTo>
                    <a:lnTo>
                      <a:pt x="2656" y="821"/>
                    </a:lnTo>
                    <a:lnTo>
                      <a:pt x="2669" y="802"/>
                    </a:lnTo>
                    <a:lnTo>
                      <a:pt x="2677" y="780"/>
                    </a:lnTo>
                    <a:lnTo>
                      <a:pt x="2679" y="756"/>
                    </a:lnTo>
                    <a:lnTo>
                      <a:pt x="2677" y="733"/>
                    </a:lnTo>
                    <a:lnTo>
                      <a:pt x="2669" y="711"/>
                    </a:lnTo>
                    <a:lnTo>
                      <a:pt x="2656" y="693"/>
                    </a:lnTo>
                    <a:lnTo>
                      <a:pt x="2640" y="676"/>
                    </a:lnTo>
                    <a:lnTo>
                      <a:pt x="2621" y="664"/>
                    </a:lnTo>
                    <a:lnTo>
                      <a:pt x="2600" y="656"/>
                    </a:lnTo>
                    <a:lnTo>
                      <a:pt x="2576" y="653"/>
                    </a:lnTo>
                    <a:close/>
                    <a:moveTo>
                      <a:pt x="1275" y="109"/>
                    </a:moveTo>
                    <a:lnTo>
                      <a:pt x="1179" y="112"/>
                    </a:lnTo>
                    <a:lnTo>
                      <a:pt x="1083" y="122"/>
                    </a:lnTo>
                    <a:lnTo>
                      <a:pt x="988" y="139"/>
                    </a:lnTo>
                    <a:lnTo>
                      <a:pt x="894" y="162"/>
                    </a:lnTo>
                    <a:lnTo>
                      <a:pt x="802" y="190"/>
                    </a:lnTo>
                    <a:lnTo>
                      <a:pt x="834" y="257"/>
                    </a:lnTo>
                    <a:lnTo>
                      <a:pt x="920" y="230"/>
                    </a:lnTo>
                    <a:lnTo>
                      <a:pt x="1008" y="209"/>
                    </a:lnTo>
                    <a:lnTo>
                      <a:pt x="1096" y="193"/>
                    </a:lnTo>
                    <a:lnTo>
                      <a:pt x="1185" y="185"/>
                    </a:lnTo>
                    <a:lnTo>
                      <a:pt x="1275" y="181"/>
                    </a:lnTo>
                    <a:lnTo>
                      <a:pt x="1365" y="184"/>
                    </a:lnTo>
                    <a:lnTo>
                      <a:pt x="1455" y="192"/>
                    </a:lnTo>
                    <a:lnTo>
                      <a:pt x="1543" y="208"/>
                    </a:lnTo>
                    <a:lnTo>
                      <a:pt x="1630" y="227"/>
                    </a:lnTo>
                    <a:lnTo>
                      <a:pt x="1717" y="255"/>
                    </a:lnTo>
                    <a:lnTo>
                      <a:pt x="1749" y="187"/>
                    </a:lnTo>
                    <a:lnTo>
                      <a:pt x="1657" y="158"/>
                    </a:lnTo>
                    <a:lnTo>
                      <a:pt x="1562" y="137"/>
                    </a:lnTo>
                    <a:lnTo>
                      <a:pt x="1467" y="121"/>
                    </a:lnTo>
                    <a:lnTo>
                      <a:pt x="1372" y="112"/>
                    </a:lnTo>
                    <a:lnTo>
                      <a:pt x="1275" y="109"/>
                    </a:lnTo>
                    <a:close/>
                    <a:moveTo>
                      <a:pt x="1289" y="0"/>
                    </a:moveTo>
                    <a:lnTo>
                      <a:pt x="1368" y="2"/>
                    </a:lnTo>
                    <a:lnTo>
                      <a:pt x="1447" y="7"/>
                    </a:lnTo>
                    <a:lnTo>
                      <a:pt x="1524" y="16"/>
                    </a:lnTo>
                    <a:lnTo>
                      <a:pt x="1599" y="28"/>
                    </a:lnTo>
                    <a:lnTo>
                      <a:pt x="1672" y="44"/>
                    </a:lnTo>
                    <a:lnTo>
                      <a:pt x="1743" y="61"/>
                    </a:lnTo>
                    <a:lnTo>
                      <a:pt x="1811" y="82"/>
                    </a:lnTo>
                    <a:lnTo>
                      <a:pt x="1876" y="106"/>
                    </a:lnTo>
                    <a:lnTo>
                      <a:pt x="1939" y="132"/>
                    </a:lnTo>
                    <a:lnTo>
                      <a:pt x="1997" y="161"/>
                    </a:lnTo>
                    <a:lnTo>
                      <a:pt x="2052" y="191"/>
                    </a:lnTo>
                    <a:lnTo>
                      <a:pt x="2102" y="225"/>
                    </a:lnTo>
                    <a:lnTo>
                      <a:pt x="2147" y="261"/>
                    </a:lnTo>
                    <a:lnTo>
                      <a:pt x="2187" y="301"/>
                    </a:lnTo>
                    <a:lnTo>
                      <a:pt x="2216" y="269"/>
                    </a:lnTo>
                    <a:lnTo>
                      <a:pt x="2248" y="238"/>
                    </a:lnTo>
                    <a:lnTo>
                      <a:pt x="2281" y="209"/>
                    </a:lnTo>
                    <a:lnTo>
                      <a:pt x="2317" y="179"/>
                    </a:lnTo>
                    <a:lnTo>
                      <a:pt x="2355" y="153"/>
                    </a:lnTo>
                    <a:lnTo>
                      <a:pt x="2395" y="130"/>
                    </a:lnTo>
                    <a:lnTo>
                      <a:pt x="2437" y="109"/>
                    </a:lnTo>
                    <a:lnTo>
                      <a:pt x="2481" y="93"/>
                    </a:lnTo>
                    <a:lnTo>
                      <a:pt x="2527" y="82"/>
                    </a:lnTo>
                    <a:lnTo>
                      <a:pt x="2576" y="76"/>
                    </a:lnTo>
                    <a:lnTo>
                      <a:pt x="2625" y="76"/>
                    </a:lnTo>
                    <a:lnTo>
                      <a:pt x="2602" y="98"/>
                    </a:lnTo>
                    <a:lnTo>
                      <a:pt x="2582" y="126"/>
                    </a:lnTo>
                    <a:lnTo>
                      <a:pt x="2567" y="155"/>
                    </a:lnTo>
                    <a:lnTo>
                      <a:pt x="2555" y="188"/>
                    </a:lnTo>
                    <a:lnTo>
                      <a:pt x="2545" y="224"/>
                    </a:lnTo>
                    <a:lnTo>
                      <a:pt x="2537" y="262"/>
                    </a:lnTo>
                    <a:lnTo>
                      <a:pt x="2532" y="303"/>
                    </a:lnTo>
                    <a:lnTo>
                      <a:pt x="2527" y="345"/>
                    </a:lnTo>
                    <a:lnTo>
                      <a:pt x="2524" y="387"/>
                    </a:lnTo>
                    <a:lnTo>
                      <a:pt x="2584" y="418"/>
                    </a:lnTo>
                    <a:lnTo>
                      <a:pt x="2640" y="451"/>
                    </a:lnTo>
                    <a:lnTo>
                      <a:pt x="2693" y="488"/>
                    </a:lnTo>
                    <a:lnTo>
                      <a:pt x="2742" y="528"/>
                    </a:lnTo>
                    <a:lnTo>
                      <a:pt x="2788" y="572"/>
                    </a:lnTo>
                    <a:lnTo>
                      <a:pt x="2831" y="619"/>
                    </a:lnTo>
                    <a:lnTo>
                      <a:pt x="2872" y="668"/>
                    </a:lnTo>
                    <a:lnTo>
                      <a:pt x="2908" y="722"/>
                    </a:lnTo>
                    <a:lnTo>
                      <a:pt x="2942" y="777"/>
                    </a:lnTo>
                    <a:lnTo>
                      <a:pt x="2974" y="836"/>
                    </a:lnTo>
                    <a:lnTo>
                      <a:pt x="2990" y="837"/>
                    </a:lnTo>
                    <a:lnTo>
                      <a:pt x="3011" y="838"/>
                    </a:lnTo>
                    <a:lnTo>
                      <a:pt x="3036" y="838"/>
                    </a:lnTo>
                    <a:lnTo>
                      <a:pt x="3064" y="837"/>
                    </a:lnTo>
                    <a:lnTo>
                      <a:pt x="3093" y="836"/>
                    </a:lnTo>
                    <a:lnTo>
                      <a:pt x="3124" y="835"/>
                    </a:lnTo>
                    <a:lnTo>
                      <a:pt x="3154" y="834"/>
                    </a:lnTo>
                    <a:lnTo>
                      <a:pt x="3183" y="835"/>
                    </a:lnTo>
                    <a:lnTo>
                      <a:pt x="3211" y="836"/>
                    </a:lnTo>
                    <a:lnTo>
                      <a:pt x="3214" y="886"/>
                    </a:lnTo>
                    <a:lnTo>
                      <a:pt x="3215" y="934"/>
                    </a:lnTo>
                    <a:lnTo>
                      <a:pt x="3215" y="979"/>
                    </a:lnTo>
                    <a:lnTo>
                      <a:pt x="3213" y="1022"/>
                    </a:lnTo>
                    <a:lnTo>
                      <a:pt x="3209" y="1061"/>
                    </a:lnTo>
                    <a:lnTo>
                      <a:pt x="3203" y="1098"/>
                    </a:lnTo>
                    <a:lnTo>
                      <a:pt x="3194" y="1130"/>
                    </a:lnTo>
                    <a:lnTo>
                      <a:pt x="3182" y="1161"/>
                    </a:lnTo>
                    <a:lnTo>
                      <a:pt x="3167" y="1187"/>
                    </a:lnTo>
                    <a:lnTo>
                      <a:pt x="3149" y="1209"/>
                    </a:lnTo>
                    <a:lnTo>
                      <a:pt x="3092" y="1265"/>
                    </a:lnTo>
                    <a:lnTo>
                      <a:pt x="3034" y="1316"/>
                    </a:lnTo>
                    <a:lnTo>
                      <a:pt x="2974" y="1364"/>
                    </a:lnTo>
                    <a:lnTo>
                      <a:pt x="2912" y="1408"/>
                    </a:lnTo>
                    <a:lnTo>
                      <a:pt x="2851" y="1449"/>
                    </a:lnTo>
                    <a:lnTo>
                      <a:pt x="2788" y="1486"/>
                    </a:lnTo>
                    <a:lnTo>
                      <a:pt x="2726" y="1521"/>
                    </a:lnTo>
                    <a:lnTo>
                      <a:pt x="2664" y="1552"/>
                    </a:lnTo>
                    <a:lnTo>
                      <a:pt x="2604" y="1580"/>
                    </a:lnTo>
                    <a:lnTo>
                      <a:pt x="2546" y="1605"/>
                    </a:lnTo>
                    <a:lnTo>
                      <a:pt x="2490" y="1627"/>
                    </a:lnTo>
                    <a:lnTo>
                      <a:pt x="2437" y="1648"/>
                    </a:lnTo>
                    <a:lnTo>
                      <a:pt x="2388" y="1665"/>
                    </a:lnTo>
                    <a:lnTo>
                      <a:pt x="2342" y="1680"/>
                    </a:lnTo>
                    <a:lnTo>
                      <a:pt x="2300" y="1692"/>
                    </a:lnTo>
                    <a:lnTo>
                      <a:pt x="2263" y="1702"/>
                    </a:lnTo>
                    <a:lnTo>
                      <a:pt x="2232" y="1710"/>
                    </a:lnTo>
                    <a:lnTo>
                      <a:pt x="2207" y="1716"/>
                    </a:lnTo>
                    <a:lnTo>
                      <a:pt x="2187" y="1720"/>
                    </a:lnTo>
                    <a:lnTo>
                      <a:pt x="2177" y="1776"/>
                    </a:lnTo>
                    <a:lnTo>
                      <a:pt x="2172" y="1833"/>
                    </a:lnTo>
                    <a:lnTo>
                      <a:pt x="2172" y="1890"/>
                    </a:lnTo>
                    <a:lnTo>
                      <a:pt x="2175" y="1946"/>
                    </a:lnTo>
                    <a:lnTo>
                      <a:pt x="2182" y="2002"/>
                    </a:lnTo>
                    <a:lnTo>
                      <a:pt x="2190" y="2057"/>
                    </a:lnTo>
                    <a:lnTo>
                      <a:pt x="1774" y="2057"/>
                    </a:lnTo>
                    <a:lnTo>
                      <a:pt x="1735" y="2004"/>
                    </a:lnTo>
                    <a:lnTo>
                      <a:pt x="1697" y="1948"/>
                    </a:lnTo>
                    <a:lnTo>
                      <a:pt x="1662" y="1890"/>
                    </a:lnTo>
                    <a:lnTo>
                      <a:pt x="1627" y="1832"/>
                    </a:lnTo>
                    <a:lnTo>
                      <a:pt x="1513" y="1840"/>
                    </a:lnTo>
                    <a:lnTo>
                      <a:pt x="1400" y="1843"/>
                    </a:lnTo>
                    <a:lnTo>
                      <a:pt x="1288" y="1842"/>
                    </a:lnTo>
                    <a:lnTo>
                      <a:pt x="1178" y="1837"/>
                    </a:lnTo>
                    <a:lnTo>
                      <a:pt x="1070" y="1830"/>
                    </a:lnTo>
                    <a:lnTo>
                      <a:pt x="965" y="1818"/>
                    </a:lnTo>
                    <a:lnTo>
                      <a:pt x="863" y="1802"/>
                    </a:lnTo>
                    <a:lnTo>
                      <a:pt x="765" y="1783"/>
                    </a:lnTo>
                    <a:lnTo>
                      <a:pt x="762" y="1841"/>
                    </a:lnTo>
                    <a:lnTo>
                      <a:pt x="763" y="1898"/>
                    </a:lnTo>
                    <a:lnTo>
                      <a:pt x="766" y="1952"/>
                    </a:lnTo>
                    <a:lnTo>
                      <a:pt x="772" y="2005"/>
                    </a:lnTo>
                    <a:lnTo>
                      <a:pt x="779" y="2057"/>
                    </a:lnTo>
                    <a:lnTo>
                      <a:pt x="359" y="2057"/>
                    </a:lnTo>
                    <a:lnTo>
                      <a:pt x="326" y="2010"/>
                    </a:lnTo>
                    <a:lnTo>
                      <a:pt x="297" y="1960"/>
                    </a:lnTo>
                    <a:lnTo>
                      <a:pt x="271" y="1905"/>
                    </a:lnTo>
                    <a:lnTo>
                      <a:pt x="249" y="1848"/>
                    </a:lnTo>
                    <a:lnTo>
                      <a:pt x="229" y="1788"/>
                    </a:lnTo>
                    <a:lnTo>
                      <a:pt x="212" y="1725"/>
                    </a:lnTo>
                    <a:lnTo>
                      <a:pt x="197" y="1660"/>
                    </a:lnTo>
                    <a:lnTo>
                      <a:pt x="184" y="1593"/>
                    </a:lnTo>
                    <a:lnTo>
                      <a:pt x="173" y="1524"/>
                    </a:lnTo>
                    <a:lnTo>
                      <a:pt x="163" y="1454"/>
                    </a:lnTo>
                    <a:lnTo>
                      <a:pt x="155" y="1383"/>
                    </a:lnTo>
                    <a:lnTo>
                      <a:pt x="123" y="1354"/>
                    </a:lnTo>
                    <a:lnTo>
                      <a:pt x="96" y="1319"/>
                    </a:lnTo>
                    <a:lnTo>
                      <a:pt x="72" y="1280"/>
                    </a:lnTo>
                    <a:lnTo>
                      <a:pt x="52" y="1239"/>
                    </a:lnTo>
                    <a:lnTo>
                      <a:pt x="35" y="1194"/>
                    </a:lnTo>
                    <a:lnTo>
                      <a:pt x="22" y="1146"/>
                    </a:lnTo>
                    <a:lnTo>
                      <a:pt x="11" y="1095"/>
                    </a:lnTo>
                    <a:lnTo>
                      <a:pt x="4" y="1044"/>
                    </a:lnTo>
                    <a:lnTo>
                      <a:pt x="0" y="991"/>
                    </a:lnTo>
                    <a:lnTo>
                      <a:pt x="0" y="939"/>
                    </a:lnTo>
                    <a:lnTo>
                      <a:pt x="1" y="885"/>
                    </a:lnTo>
                    <a:lnTo>
                      <a:pt x="7" y="833"/>
                    </a:lnTo>
                    <a:lnTo>
                      <a:pt x="14" y="780"/>
                    </a:lnTo>
                    <a:lnTo>
                      <a:pt x="25" y="730"/>
                    </a:lnTo>
                    <a:lnTo>
                      <a:pt x="38" y="681"/>
                    </a:lnTo>
                    <a:lnTo>
                      <a:pt x="54" y="633"/>
                    </a:lnTo>
                    <a:lnTo>
                      <a:pt x="72" y="590"/>
                    </a:lnTo>
                    <a:lnTo>
                      <a:pt x="93" y="549"/>
                    </a:lnTo>
                    <a:lnTo>
                      <a:pt x="117" y="512"/>
                    </a:lnTo>
                    <a:lnTo>
                      <a:pt x="92" y="503"/>
                    </a:lnTo>
                    <a:lnTo>
                      <a:pt x="71" y="491"/>
                    </a:lnTo>
                    <a:lnTo>
                      <a:pt x="55" y="476"/>
                    </a:lnTo>
                    <a:lnTo>
                      <a:pt x="41" y="457"/>
                    </a:lnTo>
                    <a:lnTo>
                      <a:pt x="31" y="436"/>
                    </a:lnTo>
                    <a:lnTo>
                      <a:pt x="24" y="415"/>
                    </a:lnTo>
                    <a:lnTo>
                      <a:pt x="20" y="392"/>
                    </a:lnTo>
                    <a:lnTo>
                      <a:pt x="20" y="367"/>
                    </a:lnTo>
                    <a:lnTo>
                      <a:pt x="22" y="343"/>
                    </a:lnTo>
                    <a:lnTo>
                      <a:pt x="27" y="320"/>
                    </a:lnTo>
                    <a:lnTo>
                      <a:pt x="35" y="297"/>
                    </a:lnTo>
                    <a:lnTo>
                      <a:pt x="45" y="277"/>
                    </a:lnTo>
                    <a:lnTo>
                      <a:pt x="58" y="257"/>
                    </a:lnTo>
                    <a:lnTo>
                      <a:pt x="72" y="241"/>
                    </a:lnTo>
                    <a:lnTo>
                      <a:pt x="90" y="226"/>
                    </a:lnTo>
                    <a:lnTo>
                      <a:pt x="109" y="216"/>
                    </a:lnTo>
                    <a:lnTo>
                      <a:pt x="129" y="211"/>
                    </a:lnTo>
                    <a:lnTo>
                      <a:pt x="152" y="209"/>
                    </a:lnTo>
                    <a:lnTo>
                      <a:pt x="177" y="213"/>
                    </a:lnTo>
                    <a:lnTo>
                      <a:pt x="202" y="222"/>
                    </a:lnTo>
                    <a:lnTo>
                      <a:pt x="229" y="237"/>
                    </a:lnTo>
                    <a:lnTo>
                      <a:pt x="207" y="234"/>
                    </a:lnTo>
                    <a:lnTo>
                      <a:pt x="187" y="236"/>
                    </a:lnTo>
                    <a:lnTo>
                      <a:pt x="171" y="243"/>
                    </a:lnTo>
                    <a:lnTo>
                      <a:pt x="157" y="253"/>
                    </a:lnTo>
                    <a:lnTo>
                      <a:pt x="147" y="265"/>
                    </a:lnTo>
                    <a:lnTo>
                      <a:pt x="138" y="280"/>
                    </a:lnTo>
                    <a:lnTo>
                      <a:pt x="134" y="296"/>
                    </a:lnTo>
                    <a:lnTo>
                      <a:pt x="130" y="314"/>
                    </a:lnTo>
                    <a:lnTo>
                      <a:pt x="132" y="331"/>
                    </a:lnTo>
                    <a:lnTo>
                      <a:pt x="135" y="348"/>
                    </a:lnTo>
                    <a:lnTo>
                      <a:pt x="140" y="364"/>
                    </a:lnTo>
                    <a:lnTo>
                      <a:pt x="149" y="377"/>
                    </a:lnTo>
                    <a:lnTo>
                      <a:pt x="161" y="388"/>
                    </a:lnTo>
                    <a:lnTo>
                      <a:pt x="175" y="396"/>
                    </a:lnTo>
                    <a:lnTo>
                      <a:pt x="192" y="399"/>
                    </a:lnTo>
                    <a:lnTo>
                      <a:pt x="249" y="345"/>
                    </a:lnTo>
                    <a:lnTo>
                      <a:pt x="309" y="294"/>
                    </a:lnTo>
                    <a:lnTo>
                      <a:pt x="373" y="248"/>
                    </a:lnTo>
                    <a:lnTo>
                      <a:pt x="440" y="207"/>
                    </a:lnTo>
                    <a:lnTo>
                      <a:pt x="510" y="168"/>
                    </a:lnTo>
                    <a:lnTo>
                      <a:pt x="581" y="134"/>
                    </a:lnTo>
                    <a:lnTo>
                      <a:pt x="656" y="105"/>
                    </a:lnTo>
                    <a:lnTo>
                      <a:pt x="732" y="79"/>
                    </a:lnTo>
                    <a:lnTo>
                      <a:pt x="809" y="57"/>
                    </a:lnTo>
                    <a:lnTo>
                      <a:pt x="888" y="38"/>
                    </a:lnTo>
                    <a:lnTo>
                      <a:pt x="968" y="24"/>
                    </a:lnTo>
                    <a:lnTo>
                      <a:pt x="1048" y="12"/>
                    </a:lnTo>
                    <a:lnTo>
                      <a:pt x="1129" y="4"/>
                    </a:lnTo>
                    <a:lnTo>
                      <a:pt x="1209" y="1"/>
                    </a:lnTo>
                    <a:lnTo>
                      <a:pt x="12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grpSp>
      </p:grpSp>
      <p:grpSp>
        <p:nvGrpSpPr>
          <p:cNvPr id="73" name="Group 72"/>
          <p:cNvGrpSpPr/>
          <p:nvPr/>
        </p:nvGrpSpPr>
        <p:grpSpPr>
          <a:xfrm>
            <a:off x="4895194" y="2764035"/>
            <a:ext cx="3870379" cy="969580"/>
            <a:chOff x="6526924" y="3685379"/>
            <a:chExt cx="5160505" cy="1292773"/>
          </a:xfrm>
        </p:grpSpPr>
        <p:sp>
          <p:nvSpPr>
            <p:cNvPr id="20" name="Rectangle 19"/>
            <p:cNvSpPr/>
            <p:nvPr/>
          </p:nvSpPr>
          <p:spPr>
            <a:xfrm>
              <a:off x="6526924" y="3685379"/>
              <a:ext cx="1219125" cy="1292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21" name="Rectangle 20"/>
            <p:cNvSpPr/>
            <p:nvPr/>
          </p:nvSpPr>
          <p:spPr>
            <a:xfrm>
              <a:off x="7746049" y="3685379"/>
              <a:ext cx="3941380" cy="129277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27" name="Rectangle 26"/>
            <p:cNvSpPr/>
            <p:nvPr/>
          </p:nvSpPr>
          <p:spPr>
            <a:xfrm>
              <a:off x="7951001" y="4147099"/>
              <a:ext cx="1426032" cy="410369"/>
            </a:xfrm>
            <a:prstGeom prst="rect">
              <a:avLst/>
            </a:prstGeom>
          </p:spPr>
          <p:txBody>
            <a:bodyPr wrap="none">
              <a:spAutoFit/>
            </a:bodyPr>
            <a:lstStyle/>
            <a:p>
              <a:pPr defTabSz="685783"/>
              <a:r>
                <a:rPr lang="en-US" sz="1400" dirty="0">
                  <a:solidFill>
                    <a:prstClr val="white"/>
                  </a:solidFill>
                  <a:latin typeface="Calibri"/>
                </a:rPr>
                <a:t>Earn Money</a:t>
              </a:r>
            </a:p>
          </p:txBody>
        </p:sp>
        <p:sp>
          <p:nvSpPr>
            <p:cNvPr id="30" name="Isosceles Triangle 29"/>
            <p:cNvSpPr/>
            <p:nvPr/>
          </p:nvSpPr>
          <p:spPr>
            <a:xfrm rot="5400000">
              <a:off x="7730283" y="4221407"/>
              <a:ext cx="220718" cy="18918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grpSp>
          <p:nvGrpSpPr>
            <p:cNvPr id="42" name="Group 12"/>
            <p:cNvGrpSpPr>
              <a:grpSpLocks noChangeAspect="1"/>
            </p:cNvGrpSpPr>
            <p:nvPr/>
          </p:nvGrpSpPr>
          <p:grpSpPr bwMode="auto">
            <a:xfrm>
              <a:off x="6862337" y="4069855"/>
              <a:ext cx="548298" cy="523821"/>
              <a:chOff x="-1286" y="1448"/>
              <a:chExt cx="784" cy="749"/>
            </a:xfrm>
            <a:solidFill>
              <a:schemeClr val="tx1">
                <a:lumMod val="85000"/>
                <a:lumOff val="15000"/>
              </a:schemeClr>
            </a:solidFill>
          </p:grpSpPr>
          <p:sp>
            <p:nvSpPr>
              <p:cNvPr id="45" name="Freeform 14"/>
              <p:cNvSpPr>
                <a:spLocks/>
              </p:cNvSpPr>
              <p:nvPr/>
            </p:nvSpPr>
            <p:spPr bwMode="auto">
              <a:xfrm>
                <a:off x="-1187" y="1448"/>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46" name="Freeform 15"/>
              <p:cNvSpPr>
                <a:spLocks/>
              </p:cNvSpPr>
              <p:nvPr/>
            </p:nvSpPr>
            <p:spPr bwMode="auto">
              <a:xfrm>
                <a:off x="-1200" y="1626"/>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47" name="Freeform 16"/>
              <p:cNvSpPr>
                <a:spLocks/>
              </p:cNvSpPr>
              <p:nvPr/>
            </p:nvSpPr>
            <p:spPr bwMode="auto">
              <a:xfrm>
                <a:off x="-1286" y="1665"/>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48" name="Freeform 17"/>
              <p:cNvSpPr>
                <a:spLocks/>
              </p:cNvSpPr>
              <p:nvPr/>
            </p:nvSpPr>
            <p:spPr bwMode="auto">
              <a:xfrm>
                <a:off x="-947" y="1822"/>
                <a:ext cx="445" cy="357"/>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49" name="Freeform 18"/>
              <p:cNvSpPr>
                <a:spLocks noEditPoints="1"/>
              </p:cNvSpPr>
              <p:nvPr/>
            </p:nvSpPr>
            <p:spPr bwMode="auto">
              <a:xfrm>
                <a:off x="-832" y="1570"/>
                <a:ext cx="306" cy="242"/>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50" name="Freeform 19"/>
              <p:cNvSpPr>
                <a:spLocks noEditPoints="1"/>
              </p:cNvSpPr>
              <p:nvPr/>
            </p:nvSpPr>
            <p:spPr bwMode="auto">
              <a:xfrm>
                <a:off x="-618" y="1636"/>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51" name="Freeform 20"/>
              <p:cNvSpPr>
                <a:spLocks noEditPoints="1"/>
              </p:cNvSpPr>
              <p:nvPr/>
            </p:nvSpPr>
            <p:spPr bwMode="auto">
              <a:xfrm>
                <a:off x="-728" y="1511"/>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52" name="Freeform 21"/>
              <p:cNvSpPr>
                <a:spLocks noEditPoints="1"/>
              </p:cNvSpPr>
              <p:nvPr/>
            </p:nvSpPr>
            <p:spPr bwMode="auto">
              <a:xfrm>
                <a:off x="-664" y="1537"/>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53" name="Freeform 22"/>
              <p:cNvSpPr>
                <a:spLocks noEditPoints="1"/>
              </p:cNvSpPr>
              <p:nvPr/>
            </p:nvSpPr>
            <p:spPr bwMode="auto">
              <a:xfrm>
                <a:off x="-839" y="1547"/>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54" name="Freeform 23"/>
              <p:cNvSpPr>
                <a:spLocks noEditPoints="1"/>
              </p:cNvSpPr>
              <p:nvPr/>
            </p:nvSpPr>
            <p:spPr bwMode="auto">
              <a:xfrm>
                <a:off x="-782" y="1610"/>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grpSp>
      </p:grpSp>
      <p:grpSp>
        <p:nvGrpSpPr>
          <p:cNvPr id="75" name="Group 74"/>
          <p:cNvGrpSpPr/>
          <p:nvPr/>
        </p:nvGrpSpPr>
        <p:grpSpPr>
          <a:xfrm>
            <a:off x="4873897" y="3910977"/>
            <a:ext cx="3896129" cy="980485"/>
            <a:chOff x="6419293" y="5429871"/>
            <a:chExt cx="5194839" cy="1307313"/>
          </a:xfrm>
        </p:grpSpPr>
        <p:sp>
          <p:nvSpPr>
            <p:cNvPr id="22" name="Rectangle 21"/>
            <p:cNvSpPr/>
            <p:nvPr/>
          </p:nvSpPr>
          <p:spPr>
            <a:xfrm>
              <a:off x="6419293" y="5429871"/>
              <a:ext cx="1219125" cy="1292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23" name="Rectangle 22"/>
            <p:cNvSpPr/>
            <p:nvPr/>
          </p:nvSpPr>
          <p:spPr>
            <a:xfrm>
              <a:off x="7674450" y="5444411"/>
              <a:ext cx="3939682" cy="129277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r>
                <a:rPr lang="en-US" sz="1400" dirty="0">
                  <a:solidFill>
                    <a:prstClr val="white"/>
                  </a:solidFill>
                  <a:latin typeface="Calibri"/>
                </a:rPr>
                <a:t>    Duplicate the process with your</a:t>
              </a:r>
              <a:br>
                <a:rPr lang="en-US" sz="1400" dirty="0">
                  <a:solidFill>
                    <a:prstClr val="white"/>
                  </a:solidFill>
                  <a:latin typeface="Calibri"/>
                </a:rPr>
              </a:br>
              <a:r>
                <a:rPr lang="en-US" sz="1400" dirty="0">
                  <a:solidFill>
                    <a:prstClr val="white"/>
                  </a:solidFill>
                  <a:latin typeface="Calibri"/>
                </a:rPr>
                <a:t>    </a:t>
              </a:r>
              <a:r>
                <a:rPr lang="en-US" sz="1400" dirty="0" err="1">
                  <a:solidFill>
                    <a:prstClr val="white"/>
                  </a:solidFill>
                  <a:latin typeface="Calibri"/>
                </a:rPr>
                <a:t>organisation</a:t>
              </a:r>
              <a:r>
                <a:rPr lang="en-US" sz="1400" dirty="0">
                  <a:solidFill>
                    <a:prstClr val="white"/>
                  </a:solidFill>
                  <a:latin typeface="Calibri"/>
                </a:rPr>
                <a:t> &amp; customers to</a:t>
              </a:r>
              <a:br>
                <a:rPr lang="en-US" sz="1400" dirty="0">
                  <a:solidFill>
                    <a:prstClr val="white"/>
                  </a:solidFill>
                  <a:latin typeface="Calibri"/>
                </a:rPr>
              </a:br>
              <a:r>
                <a:rPr lang="en-US" sz="1400" dirty="0">
                  <a:solidFill>
                    <a:prstClr val="white"/>
                  </a:solidFill>
                  <a:latin typeface="Calibri"/>
                </a:rPr>
                <a:t>    accelerate and increase </a:t>
              </a:r>
              <a:br>
                <a:rPr lang="en-US" sz="1400" dirty="0">
                  <a:solidFill>
                    <a:prstClr val="white"/>
                  </a:solidFill>
                  <a:latin typeface="Calibri"/>
                </a:rPr>
              </a:br>
              <a:r>
                <a:rPr lang="en-US" sz="1400" dirty="0">
                  <a:solidFill>
                    <a:prstClr val="white"/>
                  </a:solidFill>
                  <a:latin typeface="Calibri"/>
                </a:rPr>
                <a:t>    residual income!</a:t>
              </a:r>
            </a:p>
          </p:txBody>
        </p:sp>
        <p:sp>
          <p:nvSpPr>
            <p:cNvPr id="24" name="Rectangle 23"/>
            <p:cNvSpPr/>
            <p:nvPr/>
          </p:nvSpPr>
          <p:spPr>
            <a:xfrm>
              <a:off x="7886422" y="5627095"/>
              <a:ext cx="3673366" cy="410369"/>
            </a:xfrm>
            <a:prstGeom prst="rect">
              <a:avLst/>
            </a:prstGeom>
          </p:spPr>
          <p:txBody>
            <a:bodyPr wrap="square">
              <a:spAutoFit/>
            </a:bodyPr>
            <a:lstStyle/>
            <a:p>
              <a:pPr defTabSz="685783"/>
              <a:endParaRPr lang="en-US" sz="1400" dirty="0">
                <a:solidFill>
                  <a:prstClr val="white"/>
                </a:solidFill>
                <a:latin typeface="Calibri"/>
              </a:endParaRPr>
            </a:p>
          </p:txBody>
        </p:sp>
        <p:sp>
          <p:nvSpPr>
            <p:cNvPr id="31" name="Isosceles Triangle 30"/>
            <p:cNvSpPr/>
            <p:nvPr/>
          </p:nvSpPr>
          <p:spPr>
            <a:xfrm rot="5400000">
              <a:off x="7645616" y="5953863"/>
              <a:ext cx="220718" cy="18918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61" name="Freeform 30"/>
            <p:cNvSpPr>
              <a:spLocks noEditPoints="1"/>
            </p:cNvSpPr>
            <p:nvPr/>
          </p:nvSpPr>
          <p:spPr bwMode="auto">
            <a:xfrm>
              <a:off x="6770248" y="5765791"/>
              <a:ext cx="624363" cy="625795"/>
            </a:xfrm>
            <a:custGeom>
              <a:avLst/>
              <a:gdLst>
                <a:gd name="T0" fmla="*/ 1414 w 3485"/>
                <a:gd name="T1" fmla="*/ 854 h 3056"/>
                <a:gd name="T2" fmla="*/ 1719 w 3485"/>
                <a:gd name="T3" fmla="*/ 1937 h 3056"/>
                <a:gd name="T4" fmla="*/ 1662 w 3485"/>
                <a:gd name="T5" fmla="*/ 2162 h 3056"/>
                <a:gd name="T6" fmla="*/ 1619 w 3485"/>
                <a:gd name="T7" fmla="*/ 2401 h 3056"/>
                <a:gd name="T8" fmla="*/ 1685 w 3485"/>
                <a:gd name="T9" fmla="*/ 2489 h 3056"/>
                <a:gd name="T10" fmla="*/ 1840 w 3485"/>
                <a:gd name="T11" fmla="*/ 2579 h 3056"/>
                <a:gd name="T12" fmla="*/ 2080 w 3485"/>
                <a:gd name="T13" fmla="*/ 2717 h 3056"/>
                <a:gd name="T14" fmla="*/ 2273 w 3485"/>
                <a:gd name="T15" fmla="*/ 2828 h 3056"/>
                <a:gd name="T16" fmla="*/ 2326 w 3485"/>
                <a:gd name="T17" fmla="*/ 2857 h 3056"/>
                <a:gd name="T18" fmla="*/ 2558 w 3485"/>
                <a:gd name="T19" fmla="*/ 2925 h 3056"/>
                <a:gd name="T20" fmla="*/ 3178 w 3485"/>
                <a:gd name="T21" fmla="*/ 2728 h 3056"/>
                <a:gd name="T22" fmla="*/ 3331 w 3485"/>
                <a:gd name="T23" fmla="*/ 2457 h 3056"/>
                <a:gd name="T24" fmla="*/ 3313 w 3485"/>
                <a:gd name="T25" fmla="*/ 2210 h 3056"/>
                <a:gd name="T26" fmla="*/ 3238 w 3485"/>
                <a:gd name="T27" fmla="*/ 1954 h 3056"/>
                <a:gd name="T28" fmla="*/ 3192 w 3485"/>
                <a:gd name="T29" fmla="*/ 1828 h 3056"/>
                <a:gd name="T30" fmla="*/ 2960 w 3485"/>
                <a:gd name="T31" fmla="*/ 1370 h 3056"/>
                <a:gd name="T32" fmla="*/ 2879 w 3485"/>
                <a:gd name="T33" fmla="*/ 1465 h 3056"/>
                <a:gd name="T34" fmla="*/ 2614 w 3485"/>
                <a:gd name="T35" fmla="*/ 1331 h 3056"/>
                <a:gd name="T36" fmla="*/ 2443 w 3485"/>
                <a:gd name="T37" fmla="*/ 1377 h 3056"/>
                <a:gd name="T38" fmla="*/ 2202 w 3485"/>
                <a:gd name="T39" fmla="*/ 1305 h 3056"/>
                <a:gd name="T40" fmla="*/ 2040 w 3485"/>
                <a:gd name="T41" fmla="*/ 1273 h 3056"/>
                <a:gd name="T42" fmla="*/ 2098 w 3485"/>
                <a:gd name="T43" fmla="*/ 1704 h 3056"/>
                <a:gd name="T44" fmla="*/ 1574 w 3485"/>
                <a:gd name="T45" fmla="*/ 784 h 3056"/>
                <a:gd name="T46" fmla="*/ 714 w 3485"/>
                <a:gd name="T47" fmla="*/ 334 h 3056"/>
                <a:gd name="T48" fmla="*/ 556 w 3485"/>
                <a:gd name="T49" fmla="*/ 518 h 3056"/>
                <a:gd name="T50" fmla="*/ 606 w 3485"/>
                <a:gd name="T51" fmla="*/ 762 h 3056"/>
                <a:gd name="T52" fmla="*/ 875 w 3485"/>
                <a:gd name="T53" fmla="*/ 1307 h 3056"/>
                <a:gd name="T54" fmla="*/ 699 w 3485"/>
                <a:gd name="T55" fmla="*/ 1180 h 3056"/>
                <a:gd name="T56" fmla="*/ 547 w 3485"/>
                <a:gd name="T57" fmla="*/ 1210 h 3056"/>
                <a:gd name="T58" fmla="*/ 735 w 3485"/>
                <a:gd name="T59" fmla="*/ 1388 h 3056"/>
                <a:gd name="T60" fmla="*/ 1011 w 3485"/>
                <a:gd name="T61" fmla="*/ 1411 h 3056"/>
                <a:gd name="T62" fmla="*/ 1263 w 3485"/>
                <a:gd name="T63" fmla="*/ 1253 h 3056"/>
                <a:gd name="T64" fmla="*/ 1284 w 3485"/>
                <a:gd name="T65" fmla="*/ 977 h 3056"/>
                <a:gd name="T66" fmla="*/ 1090 w 3485"/>
                <a:gd name="T67" fmla="*/ 815 h 3056"/>
                <a:gd name="T68" fmla="*/ 1024 w 3485"/>
                <a:gd name="T69" fmla="*/ 428 h 3056"/>
                <a:gd name="T70" fmla="*/ 1276 w 3485"/>
                <a:gd name="T71" fmla="*/ 560 h 3056"/>
                <a:gd name="T72" fmla="*/ 1129 w 3485"/>
                <a:gd name="T73" fmla="*/ 343 h 3056"/>
                <a:gd name="T74" fmla="*/ 362 w 3485"/>
                <a:gd name="T75" fmla="*/ 0 h 3056"/>
                <a:gd name="T76" fmla="*/ 1722 w 3485"/>
                <a:gd name="T77" fmla="*/ 96 h 3056"/>
                <a:gd name="T78" fmla="*/ 1829 w 3485"/>
                <a:gd name="T79" fmla="*/ 972 h 3056"/>
                <a:gd name="T80" fmla="*/ 1958 w 3485"/>
                <a:gd name="T81" fmla="*/ 1166 h 3056"/>
                <a:gd name="T82" fmla="*/ 2204 w 3485"/>
                <a:gd name="T83" fmla="*/ 1133 h 3056"/>
                <a:gd name="T84" fmla="*/ 2343 w 3485"/>
                <a:gd name="T85" fmla="*/ 1268 h 3056"/>
                <a:gd name="T86" fmla="*/ 2364 w 3485"/>
                <a:gd name="T87" fmla="*/ 1263 h 3056"/>
                <a:gd name="T88" fmla="*/ 2589 w 3485"/>
                <a:gd name="T89" fmla="*/ 1191 h 3056"/>
                <a:gd name="T90" fmla="*/ 2786 w 3485"/>
                <a:gd name="T91" fmla="*/ 1327 h 3056"/>
                <a:gd name="T92" fmla="*/ 2954 w 3485"/>
                <a:gd name="T93" fmla="*/ 1237 h 3056"/>
                <a:gd name="T94" fmla="*/ 3168 w 3485"/>
                <a:gd name="T95" fmla="*/ 1324 h 3056"/>
                <a:gd name="T96" fmla="*/ 3360 w 3485"/>
                <a:gd name="T97" fmla="*/ 1861 h 3056"/>
                <a:gd name="T98" fmla="*/ 3449 w 3485"/>
                <a:gd name="T99" fmla="*/ 2156 h 3056"/>
                <a:gd name="T100" fmla="*/ 3484 w 3485"/>
                <a:gd name="T101" fmla="*/ 2418 h 3056"/>
                <a:gd name="T102" fmla="*/ 3356 w 3485"/>
                <a:gd name="T103" fmla="*/ 2736 h 3056"/>
                <a:gd name="T104" fmla="*/ 3062 w 3485"/>
                <a:gd name="T105" fmla="*/ 2943 h 3056"/>
                <a:gd name="T106" fmla="*/ 2370 w 3485"/>
                <a:gd name="T107" fmla="*/ 3023 h 3056"/>
                <a:gd name="T108" fmla="*/ 1563 w 3485"/>
                <a:gd name="T109" fmla="*/ 2572 h 3056"/>
                <a:gd name="T110" fmla="*/ 1474 w 3485"/>
                <a:gd name="T111" fmla="*/ 2412 h 3056"/>
                <a:gd name="T112" fmla="*/ 1494 w 3485"/>
                <a:gd name="T113" fmla="*/ 2247 h 3056"/>
                <a:gd name="T114" fmla="*/ 1560 w 3485"/>
                <a:gd name="T115" fmla="*/ 1968 h 3056"/>
                <a:gd name="T116" fmla="*/ 1568 w 3485"/>
                <a:gd name="T117" fmla="*/ 1827 h 3056"/>
                <a:gd name="T118" fmla="*/ 266 w 3485"/>
                <a:gd name="T119" fmla="*/ 1769 h 3056"/>
                <a:gd name="T120" fmla="*/ 29 w 3485"/>
                <a:gd name="T121" fmla="*/ 1583 h 3056"/>
                <a:gd name="T122" fmla="*/ 29 w 3485"/>
                <a:gd name="T123" fmla="*/ 198 h 3056"/>
                <a:gd name="T124" fmla="*/ 266 w 3485"/>
                <a:gd name="T125" fmla="*/ 12 h 3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5" h="3056">
                  <a:moveTo>
                    <a:pt x="1553" y="782"/>
                  </a:moveTo>
                  <a:lnTo>
                    <a:pt x="1532" y="785"/>
                  </a:lnTo>
                  <a:lnTo>
                    <a:pt x="1468" y="802"/>
                  </a:lnTo>
                  <a:lnTo>
                    <a:pt x="1449" y="810"/>
                  </a:lnTo>
                  <a:lnTo>
                    <a:pt x="1433" y="822"/>
                  </a:lnTo>
                  <a:lnTo>
                    <a:pt x="1422" y="836"/>
                  </a:lnTo>
                  <a:lnTo>
                    <a:pt x="1414" y="854"/>
                  </a:lnTo>
                  <a:lnTo>
                    <a:pt x="1412" y="872"/>
                  </a:lnTo>
                  <a:lnTo>
                    <a:pt x="1414" y="890"/>
                  </a:lnTo>
                  <a:lnTo>
                    <a:pt x="1732" y="1863"/>
                  </a:lnTo>
                  <a:lnTo>
                    <a:pt x="1739" y="1889"/>
                  </a:lnTo>
                  <a:lnTo>
                    <a:pt x="1728" y="1910"/>
                  </a:lnTo>
                  <a:lnTo>
                    <a:pt x="1724" y="1920"/>
                  </a:lnTo>
                  <a:lnTo>
                    <a:pt x="1719" y="1937"/>
                  </a:lnTo>
                  <a:lnTo>
                    <a:pt x="1713" y="1958"/>
                  </a:lnTo>
                  <a:lnTo>
                    <a:pt x="1706" y="1983"/>
                  </a:lnTo>
                  <a:lnTo>
                    <a:pt x="1698" y="2013"/>
                  </a:lnTo>
                  <a:lnTo>
                    <a:pt x="1689" y="2046"/>
                  </a:lnTo>
                  <a:lnTo>
                    <a:pt x="1681" y="2083"/>
                  </a:lnTo>
                  <a:lnTo>
                    <a:pt x="1671" y="2122"/>
                  </a:lnTo>
                  <a:lnTo>
                    <a:pt x="1662" y="2162"/>
                  </a:lnTo>
                  <a:lnTo>
                    <a:pt x="1652" y="2204"/>
                  </a:lnTo>
                  <a:lnTo>
                    <a:pt x="1643" y="2247"/>
                  </a:lnTo>
                  <a:lnTo>
                    <a:pt x="1633" y="2290"/>
                  </a:lnTo>
                  <a:lnTo>
                    <a:pt x="1623" y="2333"/>
                  </a:lnTo>
                  <a:lnTo>
                    <a:pt x="1613" y="2375"/>
                  </a:lnTo>
                  <a:lnTo>
                    <a:pt x="1616" y="2386"/>
                  </a:lnTo>
                  <a:lnTo>
                    <a:pt x="1619" y="2401"/>
                  </a:lnTo>
                  <a:lnTo>
                    <a:pt x="1625" y="2417"/>
                  </a:lnTo>
                  <a:lnTo>
                    <a:pt x="1633" y="2436"/>
                  </a:lnTo>
                  <a:lnTo>
                    <a:pt x="1644" y="2454"/>
                  </a:lnTo>
                  <a:lnTo>
                    <a:pt x="1657" y="2470"/>
                  </a:lnTo>
                  <a:lnTo>
                    <a:pt x="1674" y="2483"/>
                  </a:lnTo>
                  <a:lnTo>
                    <a:pt x="1677" y="2485"/>
                  </a:lnTo>
                  <a:lnTo>
                    <a:pt x="1685" y="2489"/>
                  </a:lnTo>
                  <a:lnTo>
                    <a:pt x="1696" y="2496"/>
                  </a:lnTo>
                  <a:lnTo>
                    <a:pt x="1712" y="2506"/>
                  </a:lnTo>
                  <a:lnTo>
                    <a:pt x="1732" y="2517"/>
                  </a:lnTo>
                  <a:lnTo>
                    <a:pt x="1755" y="2530"/>
                  </a:lnTo>
                  <a:lnTo>
                    <a:pt x="1781" y="2545"/>
                  </a:lnTo>
                  <a:lnTo>
                    <a:pt x="1809" y="2562"/>
                  </a:lnTo>
                  <a:lnTo>
                    <a:pt x="1840" y="2579"/>
                  </a:lnTo>
                  <a:lnTo>
                    <a:pt x="1872" y="2597"/>
                  </a:lnTo>
                  <a:lnTo>
                    <a:pt x="1906" y="2616"/>
                  </a:lnTo>
                  <a:lnTo>
                    <a:pt x="1940" y="2637"/>
                  </a:lnTo>
                  <a:lnTo>
                    <a:pt x="1976" y="2657"/>
                  </a:lnTo>
                  <a:lnTo>
                    <a:pt x="2011" y="2677"/>
                  </a:lnTo>
                  <a:lnTo>
                    <a:pt x="2046" y="2698"/>
                  </a:lnTo>
                  <a:lnTo>
                    <a:pt x="2080" y="2717"/>
                  </a:lnTo>
                  <a:lnTo>
                    <a:pt x="2114" y="2736"/>
                  </a:lnTo>
                  <a:lnTo>
                    <a:pt x="2146" y="2755"/>
                  </a:lnTo>
                  <a:lnTo>
                    <a:pt x="2176" y="2772"/>
                  </a:lnTo>
                  <a:lnTo>
                    <a:pt x="2205" y="2788"/>
                  </a:lnTo>
                  <a:lnTo>
                    <a:pt x="2231" y="2803"/>
                  </a:lnTo>
                  <a:lnTo>
                    <a:pt x="2253" y="2817"/>
                  </a:lnTo>
                  <a:lnTo>
                    <a:pt x="2273" y="2828"/>
                  </a:lnTo>
                  <a:lnTo>
                    <a:pt x="2289" y="2837"/>
                  </a:lnTo>
                  <a:lnTo>
                    <a:pt x="2301" y="2843"/>
                  </a:lnTo>
                  <a:lnTo>
                    <a:pt x="2308" y="2847"/>
                  </a:lnTo>
                  <a:lnTo>
                    <a:pt x="2310" y="2848"/>
                  </a:lnTo>
                  <a:lnTo>
                    <a:pt x="2312" y="2850"/>
                  </a:lnTo>
                  <a:lnTo>
                    <a:pt x="2318" y="2853"/>
                  </a:lnTo>
                  <a:lnTo>
                    <a:pt x="2326" y="2857"/>
                  </a:lnTo>
                  <a:lnTo>
                    <a:pt x="2336" y="2862"/>
                  </a:lnTo>
                  <a:lnTo>
                    <a:pt x="2367" y="2878"/>
                  </a:lnTo>
                  <a:lnTo>
                    <a:pt x="2401" y="2892"/>
                  </a:lnTo>
                  <a:lnTo>
                    <a:pt x="2438" y="2905"/>
                  </a:lnTo>
                  <a:lnTo>
                    <a:pt x="2477" y="2915"/>
                  </a:lnTo>
                  <a:lnTo>
                    <a:pt x="2517" y="2922"/>
                  </a:lnTo>
                  <a:lnTo>
                    <a:pt x="2558" y="2925"/>
                  </a:lnTo>
                  <a:lnTo>
                    <a:pt x="2600" y="2924"/>
                  </a:lnTo>
                  <a:lnTo>
                    <a:pt x="2642" y="2916"/>
                  </a:lnTo>
                  <a:lnTo>
                    <a:pt x="3023" y="2817"/>
                  </a:lnTo>
                  <a:lnTo>
                    <a:pt x="3065" y="2802"/>
                  </a:lnTo>
                  <a:lnTo>
                    <a:pt x="3105" y="2782"/>
                  </a:lnTo>
                  <a:lnTo>
                    <a:pt x="3143" y="2757"/>
                  </a:lnTo>
                  <a:lnTo>
                    <a:pt x="3178" y="2728"/>
                  </a:lnTo>
                  <a:lnTo>
                    <a:pt x="3211" y="2695"/>
                  </a:lnTo>
                  <a:lnTo>
                    <a:pt x="3240" y="2659"/>
                  </a:lnTo>
                  <a:lnTo>
                    <a:pt x="3265" y="2620"/>
                  </a:lnTo>
                  <a:lnTo>
                    <a:pt x="3288" y="2581"/>
                  </a:lnTo>
                  <a:lnTo>
                    <a:pt x="3306" y="2540"/>
                  </a:lnTo>
                  <a:lnTo>
                    <a:pt x="3321" y="2499"/>
                  </a:lnTo>
                  <a:lnTo>
                    <a:pt x="3331" y="2457"/>
                  </a:lnTo>
                  <a:lnTo>
                    <a:pt x="3338" y="2415"/>
                  </a:lnTo>
                  <a:lnTo>
                    <a:pt x="3339" y="2376"/>
                  </a:lnTo>
                  <a:lnTo>
                    <a:pt x="3338" y="2347"/>
                  </a:lnTo>
                  <a:lnTo>
                    <a:pt x="3333" y="2316"/>
                  </a:lnTo>
                  <a:lnTo>
                    <a:pt x="3329" y="2282"/>
                  </a:lnTo>
                  <a:lnTo>
                    <a:pt x="3321" y="2247"/>
                  </a:lnTo>
                  <a:lnTo>
                    <a:pt x="3313" y="2210"/>
                  </a:lnTo>
                  <a:lnTo>
                    <a:pt x="3304" y="2171"/>
                  </a:lnTo>
                  <a:lnTo>
                    <a:pt x="3294" y="2134"/>
                  </a:lnTo>
                  <a:lnTo>
                    <a:pt x="3282" y="2095"/>
                  </a:lnTo>
                  <a:lnTo>
                    <a:pt x="3271" y="2058"/>
                  </a:lnTo>
                  <a:lnTo>
                    <a:pt x="3260" y="2022"/>
                  </a:lnTo>
                  <a:lnTo>
                    <a:pt x="3248" y="1987"/>
                  </a:lnTo>
                  <a:lnTo>
                    <a:pt x="3238" y="1954"/>
                  </a:lnTo>
                  <a:lnTo>
                    <a:pt x="3228" y="1924"/>
                  </a:lnTo>
                  <a:lnTo>
                    <a:pt x="3218" y="1897"/>
                  </a:lnTo>
                  <a:lnTo>
                    <a:pt x="3210" y="1874"/>
                  </a:lnTo>
                  <a:lnTo>
                    <a:pt x="3203" y="1855"/>
                  </a:lnTo>
                  <a:lnTo>
                    <a:pt x="3197" y="1840"/>
                  </a:lnTo>
                  <a:lnTo>
                    <a:pt x="3193" y="1831"/>
                  </a:lnTo>
                  <a:lnTo>
                    <a:pt x="3192" y="1828"/>
                  </a:lnTo>
                  <a:lnTo>
                    <a:pt x="3058" y="1418"/>
                  </a:lnTo>
                  <a:lnTo>
                    <a:pt x="3050" y="1401"/>
                  </a:lnTo>
                  <a:lnTo>
                    <a:pt x="3036" y="1387"/>
                  </a:lnTo>
                  <a:lnTo>
                    <a:pt x="3019" y="1376"/>
                  </a:lnTo>
                  <a:lnTo>
                    <a:pt x="3000" y="1370"/>
                  </a:lnTo>
                  <a:lnTo>
                    <a:pt x="2981" y="1367"/>
                  </a:lnTo>
                  <a:lnTo>
                    <a:pt x="2960" y="1370"/>
                  </a:lnTo>
                  <a:lnTo>
                    <a:pt x="2932" y="1378"/>
                  </a:lnTo>
                  <a:lnTo>
                    <a:pt x="2913" y="1385"/>
                  </a:lnTo>
                  <a:lnTo>
                    <a:pt x="2897" y="1396"/>
                  </a:lnTo>
                  <a:lnTo>
                    <a:pt x="2885" y="1411"/>
                  </a:lnTo>
                  <a:lnTo>
                    <a:pt x="2878" y="1429"/>
                  </a:lnTo>
                  <a:lnTo>
                    <a:pt x="2875" y="1447"/>
                  </a:lnTo>
                  <a:lnTo>
                    <a:pt x="2879" y="1465"/>
                  </a:lnTo>
                  <a:lnTo>
                    <a:pt x="2913" y="1570"/>
                  </a:lnTo>
                  <a:lnTo>
                    <a:pt x="2936" y="1645"/>
                  </a:lnTo>
                  <a:lnTo>
                    <a:pt x="2747" y="1664"/>
                  </a:lnTo>
                  <a:lnTo>
                    <a:pt x="2652" y="1374"/>
                  </a:lnTo>
                  <a:lnTo>
                    <a:pt x="2643" y="1356"/>
                  </a:lnTo>
                  <a:lnTo>
                    <a:pt x="2631" y="1342"/>
                  </a:lnTo>
                  <a:lnTo>
                    <a:pt x="2614" y="1331"/>
                  </a:lnTo>
                  <a:lnTo>
                    <a:pt x="2596" y="1325"/>
                  </a:lnTo>
                  <a:lnTo>
                    <a:pt x="2575" y="1323"/>
                  </a:lnTo>
                  <a:lnTo>
                    <a:pt x="2554" y="1325"/>
                  </a:lnTo>
                  <a:lnTo>
                    <a:pt x="2490" y="1342"/>
                  </a:lnTo>
                  <a:lnTo>
                    <a:pt x="2471" y="1350"/>
                  </a:lnTo>
                  <a:lnTo>
                    <a:pt x="2455" y="1362"/>
                  </a:lnTo>
                  <a:lnTo>
                    <a:pt x="2443" y="1377"/>
                  </a:lnTo>
                  <a:lnTo>
                    <a:pt x="2435" y="1394"/>
                  </a:lnTo>
                  <a:lnTo>
                    <a:pt x="2432" y="1412"/>
                  </a:lnTo>
                  <a:lnTo>
                    <a:pt x="2436" y="1431"/>
                  </a:lnTo>
                  <a:lnTo>
                    <a:pt x="2499" y="1624"/>
                  </a:lnTo>
                  <a:lnTo>
                    <a:pt x="2523" y="1694"/>
                  </a:lnTo>
                  <a:lnTo>
                    <a:pt x="2340" y="1722"/>
                  </a:lnTo>
                  <a:lnTo>
                    <a:pt x="2202" y="1305"/>
                  </a:lnTo>
                  <a:lnTo>
                    <a:pt x="2193" y="1286"/>
                  </a:lnTo>
                  <a:lnTo>
                    <a:pt x="2181" y="1272"/>
                  </a:lnTo>
                  <a:lnTo>
                    <a:pt x="2164" y="1262"/>
                  </a:lnTo>
                  <a:lnTo>
                    <a:pt x="2146" y="1255"/>
                  </a:lnTo>
                  <a:lnTo>
                    <a:pt x="2125" y="1253"/>
                  </a:lnTo>
                  <a:lnTo>
                    <a:pt x="2104" y="1256"/>
                  </a:lnTo>
                  <a:lnTo>
                    <a:pt x="2040" y="1273"/>
                  </a:lnTo>
                  <a:lnTo>
                    <a:pt x="2021" y="1280"/>
                  </a:lnTo>
                  <a:lnTo>
                    <a:pt x="2005" y="1292"/>
                  </a:lnTo>
                  <a:lnTo>
                    <a:pt x="1993" y="1307"/>
                  </a:lnTo>
                  <a:lnTo>
                    <a:pt x="1985" y="1324"/>
                  </a:lnTo>
                  <a:lnTo>
                    <a:pt x="1983" y="1342"/>
                  </a:lnTo>
                  <a:lnTo>
                    <a:pt x="1986" y="1361"/>
                  </a:lnTo>
                  <a:lnTo>
                    <a:pt x="2098" y="1704"/>
                  </a:lnTo>
                  <a:lnTo>
                    <a:pt x="2116" y="1765"/>
                  </a:lnTo>
                  <a:lnTo>
                    <a:pt x="1951" y="1817"/>
                  </a:lnTo>
                  <a:lnTo>
                    <a:pt x="1630" y="834"/>
                  </a:lnTo>
                  <a:lnTo>
                    <a:pt x="1621" y="817"/>
                  </a:lnTo>
                  <a:lnTo>
                    <a:pt x="1609" y="802"/>
                  </a:lnTo>
                  <a:lnTo>
                    <a:pt x="1592" y="792"/>
                  </a:lnTo>
                  <a:lnTo>
                    <a:pt x="1574" y="784"/>
                  </a:lnTo>
                  <a:lnTo>
                    <a:pt x="1553" y="782"/>
                  </a:lnTo>
                  <a:close/>
                  <a:moveTo>
                    <a:pt x="875" y="234"/>
                  </a:moveTo>
                  <a:lnTo>
                    <a:pt x="875" y="297"/>
                  </a:lnTo>
                  <a:lnTo>
                    <a:pt x="828" y="302"/>
                  </a:lnTo>
                  <a:lnTo>
                    <a:pt x="786" y="310"/>
                  </a:lnTo>
                  <a:lnTo>
                    <a:pt x="748" y="321"/>
                  </a:lnTo>
                  <a:lnTo>
                    <a:pt x="714" y="334"/>
                  </a:lnTo>
                  <a:lnTo>
                    <a:pt x="683" y="350"/>
                  </a:lnTo>
                  <a:lnTo>
                    <a:pt x="657" y="368"/>
                  </a:lnTo>
                  <a:lnTo>
                    <a:pt x="628" y="393"/>
                  </a:lnTo>
                  <a:lnTo>
                    <a:pt x="604" y="422"/>
                  </a:lnTo>
                  <a:lnTo>
                    <a:pt x="583" y="451"/>
                  </a:lnTo>
                  <a:lnTo>
                    <a:pt x="568" y="484"/>
                  </a:lnTo>
                  <a:lnTo>
                    <a:pt x="556" y="518"/>
                  </a:lnTo>
                  <a:lnTo>
                    <a:pt x="549" y="555"/>
                  </a:lnTo>
                  <a:lnTo>
                    <a:pt x="547" y="593"/>
                  </a:lnTo>
                  <a:lnTo>
                    <a:pt x="549" y="631"/>
                  </a:lnTo>
                  <a:lnTo>
                    <a:pt x="557" y="667"/>
                  </a:lnTo>
                  <a:lnTo>
                    <a:pt x="569" y="701"/>
                  </a:lnTo>
                  <a:lnTo>
                    <a:pt x="586" y="733"/>
                  </a:lnTo>
                  <a:lnTo>
                    <a:pt x="606" y="762"/>
                  </a:lnTo>
                  <a:lnTo>
                    <a:pt x="631" y="787"/>
                  </a:lnTo>
                  <a:lnTo>
                    <a:pt x="659" y="810"/>
                  </a:lnTo>
                  <a:lnTo>
                    <a:pt x="692" y="829"/>
                  </a:lnTo>
                  <a:lnTo>
                    <a:pt x="754" y="858"/>
                  </a:lnTo>
                  <a:lnTo>
                    <a:pt x="815" y="880"/>
                  </a:lnTo>
                  <a:lnTo>
                    <a:pt x="875" y="896"/>
                  </a:lnTo>
                  <a:lnTo>
                    <a:pt x="875" y="1307"/>
                  </a:lnTo>
                  <a:lnTo>
                    <a:pt x="842" y="1301"/>
                  </a:lnTo>
                  <a:lnTo>
                    <a:pt x="811" y="1290"/>
                  </a:lnTo>
                  <a:lnTo>
                    <a:pt x="782" y="1274"/>
                  </a:lnTo>
                  <a:lnTo>
                    <a:pt x="754" y="1254"/>
                  </a:lnTo>
                  <a:lnTo>
                    <a:pt x="728" y="1228"/>
                  </a:lnTo>
                  <a:lnTo>
                    <a:pt x="713" y="1206"/>
                  </a:lnTo>
                  <a:lnTo>
                    <a:pt x="699" y="1180"/>
                  </a:lnTo>
                  <a:lnTo>
                    <a:pt x="688" y="1149"/>
                  </a:lnTo>
                  <a:lnTo>
                    <a:pt x="677" y="1114"/>
                  </a:lnTo>
                  <a:lnTo>
                    <a:pt x="669" y="1074"/>
                  </a:lnTo>
                  <a:lnTo>
                    <a:pt x="523" y="1099"/>
                  </a:lnTo>
                  <a:lnTo>
                    <a:pt x="528" y="1139"/>
                  </a:lnTo>
                  <a:lnTo>
                    <a:pt x="536" y="1176"/>
                  </a:lnTo>
                  <a:lnTo>
                    <a:pt x="547" y="1210"/>
                  </a:lnTo>
                  <a:lnTo>
                    <a:pt x="562" y="1242"/>
                  </a:lnTo>
                  <a:lnTo>
                    <a:pt x="580" y="1271"/>
                  </a:lnTo>
                  <a:lnTo>
                    <a:pt x="606" y="1304"/>
                  </a:lnTo>
                  <a:lnTo>
                    <a:pt x="634" y="1332"/>
                  </a:lnTo>
                  <a:lnTo>
                    <a:pt x="665" y="1354"/>
                  </a:lnTo>
                  <a:lnTo>
                    <a:pt x="698" y="1373"/>
                  </a:lnTo>
                  <a:lnTo>
                    <a:pt x="735" y="1388"/>
                  </a:lnTo>
                  <a:lnTo>
                    <a:pt x="777" y="1400"/>
                  </a:lnTo>
                  <a:lnTo>
                    <a:pt x="824" y="1409"/>
                  </a:lnTo>
                  <a:lnTo>
                    <a:pt x="876" y="1416"/>
                  </a:lnTo>
                  <a:lnTo>
                    <a:pt x="876" y="1547"/>
                  </a:lnTo>
                  <a:lnTo>
                    <a:pt x="962" y="1547"/>
                  </a:lnTo>
                  <a:lnTo>
                    <a:pt x="962" y="1415"/>
                  </a:lnTo>
                  <a:lnTo>
                    <a:pt x="1011" y="1411"/>
                  </a:lnTo>
                  <a:lnTo>
                    <a:pt x="1057" y="1402"/>
                  </a:lnTo>
                  <a:lnTo>
                    <a:pt x="1100" y="1388"/>
                  </a:lnTo>
                  <a:lnTo>
                    <a:pt x="1140" y="1370"/>
                  </a:lnTo>
                  <a:lnTo>
                    <a:pt x="1176" y="1346"/>
                  </a:lnTo>
                  <a:lnTo>
                    <a:pt x="1210" y="1318"/>
                  </a:lnTo>
                  <a:lnTo>
                    <a:pt x="1239" y="1286"/>
                  </a:lnTo>
                  <a:lnTo>
                    <a:pt x="1263" y="1253"/>
                  </a:lnTo>
                  <a:lnTo>
                    <a:pt x="1282" y="1216"/>
                  </a:lnTo>
                  <a:lnTo>
                    <a:pt x="1296" y="1178"/>
                  </a:lnTo>
                  <a:lnTo>
                    <a:pt x="1304" y="1136"/>
                  </a:lnTo>
                  <a:lnTo>
                    <a:pt x="1306" y="1092"/>
                  </a:lnTo>
                  <a:lnTo>
                    <a:pt x="1304" y="1052"/>
                  </a:lnTo>
                  <a:lnTo>
                    <a:pt x="1296" y="1014"/>
                  </a:lnTo>
                  <a:lnTo>
                    <a:pt x="1284" y="977"/>
                  </a:lnTo>
                  <a:lnTo>
                    <a:pt x="1265" y="944"/>
                  </a:lnTo>
                  <a:lnTo>
                    <a:pt x="1244" y="913"/>
                  </a:lnTo>
                  <a:lnTo>
                    <a:pt x="1218" y="886"/>
                  </a:lnTo>
                  <a:lnTo>
                    <a:pt x="1186" y="862"/>
                  </a:lnTo>
                  <a:lnTo>
                    <a:pt x="1149" y="840"/>
                  </a:lnTo>
                  <a:lnTo>
                    <a:pt x="1107" y="821"/>
                  </a:lnTo>
                  <a:lnTo>
                    <a:pt x="1090" y="815"/>
                  </a:lnTo>
                  <a:lnTo>
                    <a:pt x="1066" y="808"/>
                  </a:lnTo>
                  <a:lnTo>
                    <a:pt x="1038" y="801"/>
                  </a:lnTo>
                  <a:lnTo>
                    <a:pt x="1003" y="792"/>
                  </a:lnTo>
                  <a:lnTo>
                    <a:pt x="962" y="781"/>
                  </a:lnTo>
                  <a:lnTo>
                    <a:pt x="962" y="407"/>
                  </a:lnTo>
                  <a:lnTo>
                    <a:pt x="995" y="416"/>
                  </a:lnTo>
                  <a:lnTo>
                    <a:pt x="1024" y="428"/>
                  </a:lnTo>
                  <a:lnTo>
                    <a:pt x="1050" y="443"/>
                  </a:lnTo>
                  <a:lnTo>
                    <a:pt x="1073" y="462"/>
                  </a:lnTo>
                  <a:lnTo>
                    <a:pt x="1091" y="485"/>
                  </a:lnTo>
                  <a:lnTo>
                    <a:pt x="1107" y="512"/>
                  </a:lnTo>
                  <a:lnTo>
                    <a:pt x="1118" y="544"/>
                  </a:lnTo>
                  <a:lnTo>
                    <a:pt x="1126" y="580"/>
                  </a:lnTo>
                  <a:lnTo>
                    <a:pt x="1276" y="560"/>
                  </a:lnTo>
                  <a:lnTo>
                    <a:pt x="1268" y="519"/>
                  </a:lnTo>
                  <a:lnTo>
                    <a:pt x="1255" y="483"/>
                  </a:lnTo>
                  <a:lnTo>
                    <a:pt x="1238" y="448"/>
                  </a:lnTo>
                  <a:lnTo>
                    <a:pt x="1217" y="417"/>
                  </a:lnTo>
                  <a:lnTo>
                    <a:pt x="1191" y="389"/>
                  </a:lnTo>
                  <a:lnTo>
                    <a:pt x="1161" y="364"/>
                  </a:lnTo>
                  <a:lnTo>
                    <a:pt x="1129" y="343"/>
                  </a:lnTo>
                  <a:lnTo>
                    <a:pt x="1094" y="326"/>
                  </a:lnTo>
                  <a:lnTo>
                    <a:pt x="1054" y="312"/>
                  </a:lnTo>
                  <a:lnTo>
                    <a:pt x="1009" y="303"/>
                  </a:lnTo>
                  <a:lnTo>
                    <a:pt x="961" y="297"/>
                  </a:lnTo>
                  <a:lnTo>
                    <a:pt x="961" y="234"/>
                  </a:lnTo>
                  <a:lnTo>
                    <a:pt x="875" y="234"/>
                  </a:lnTo>
                  <a:close/>
                  <a:moveTo>
                    <a:pt x="362" y="0"/>
                  </a:moveTo>
                  <a:lnTo>
                    <a:pt x="1467" y="0"/>
                  </a:lnTo>
                  <a:lnTo>
                    <a:pt x="1516" y="3"/>
                  </a:lnTo>
                  <a:lnTo>
                    <a:pt x="1563" y="12"/>
                  </a:lnTo>
                  <a:lnTo>
                    <a:pt x="1608" y="25"/>
                  </a:lnTo>
                  <a:lnTo>
                    <a:pt x="1650" y="45"/>
                  </a:lnTo>
                  <a:lnTo>
                    <a:pt x="1687" y="68"/>
                  </a:lnTo>
                  <a:lnTo>
                    <a:pt x="1722" y="96"/>
                  </a:lnTo>
                  <a:lnTo>
                    <a:pt x="1753" y="126"/>
                  </a:lnTo>
                  <a:lnTo>
                    <a:pt x="1779" y="161"/>
                  </a:lnTo>
                  <a:lnTo>
                    <a:pt x="1800" y="198"/>
                  </a:lnTo>
                  <a:lnTo>
                    <a:pt x="1815" y="238"/>
                  </a:lnTo>
                  <a:lnTo>
                    <a:pt x="1825" y="280"/>
                  </a:lnTo>
                  <a:lnTo>
                    <a:pt x="1829" y="324"/>
                  </a:lnTo>
                  <a:lnTo>
                    <a:pt x="1829" y="972"/>
                  </a:lnTo>
                  <a:lnTo>
                    <a:pt x="1847" y="1028"/>
                  </a:lnTo>
                  <a:lnTo>
                    <a:pt x="1866" y="1087"/>
                  </a:lnTo>
                  <a:lnTo>
                    <a:pt x="1886" y="1149"/>
                  </a:lnTo>
                  <a:lnTo>
                    <a:pt x="1907" y="1213"/>
                  </a:lnTo>
                  <a:lnTo>
                    <a:pt x="1924" y="1197"/>
                  </a:lnTo>
                  <a:lnTo>
                    <a:pt x="1940" y="1181"/>
                  </a:lnTo>
                  <a:lnTo>
                    <a:pt x="1958" y="1166"/>
                  </a:lnTo>
                  <a:lnTo>
                    <a:pt x="1977" y="1155"/>
                  </a:lnTo>
                  <a:lnTo>
                    <a:pt x="2000" y="1146"/>
                  </a:lnTo>
                  <a:lnTo>
                    <a:pt x="2063" y="1130"/>
                  </a:lnTo>
                  <a:lnTo>
                    <a:pt x="2098" y="1123"/>
                  </a:lnTo>
                  <a:lnTo>
                    <a:pt x="2134" y="1122"/>
                  </a:lnTo>
                  <a:lnTo>
                    <a:pt x="2170" y="1125"/>
                  </a:lnTo>
                  <a:lnTo>
                    <a:pt x="2204" y="1133"/>
                  </a:lnTo>
                  <a:lnTo>
                    <a:pt x="2234" y="1146"/>
                  </a:lnTo>
                  <a:lnTo>
                    <a:pt x="2264" y="1163"/>
                  </a:lnTo>
                  <a:lnTo>
                    <a:pt x="2290" y="1184"/>
                  </a:lnTo>
                  <a:lnTo>
                    <a:pt x="2312" y="1208"/>
                  </a:lnTo>
                  <a:lnTo>
                    <a:pt x="2330" y="1237"/>
                  </a:lnTo>
                  <a:lnTo>
                    <a:pt x="2343" y="1267"/>
                  </a:lnTo>
                  <a:lnTo>
                    <a:pt x="2343" y="1268"/>
                  </a:lnTo>
                  <a:lnTo>
                    <a:pt x="2344" y="1269"/>
                  </a:lnTo>
                  <a:lnTo>
                    <a:pt x="2344" y="1272"/>
                  </a:lnTo>
                  <a:lnTo>
                    <a:pt x="2345" y="1274"/>
                  </a:lnTo>
                  <a:lnTo>
                    <a:pt x="2346" y="1276"/>
                  </a:lnTo>
                  <a:lnTo>
                    <a:pt x="2347" y="1278"/>
                  </a:lnTo>
                  <a:lnTo>
                    <a:pt x="2347" y="1279"/>
                  </a:lnTo>
                  <a:lnTo>
                    <a:pt x="2364" y="1263"/>
                  </a:lnTo>
                  <a:lnTo>
                    <a:pt x="2383" y="1249"/>
                  </a:lnTo>
                  <a:lnTo>
                    <a:pt x="2403" y="1236"/>
                  </a:lnTo>
                  <a:lnTo>
                    <a:pt x="2425" y="1224"/>
                  </a:lnTo>
                  <a:lnTo>
                    <a:pt x="2449" y="1216"/>
                  </a:lnTo>
                  <a:lnTo>
                    <a:pt x="2513" y="1199"/>
                  </a:lnTo>
                  <a:lnTo>
                    <a:pt x="2551" y="1192"/>
                  </a:lnTo>
                  <a:lnTo>
                    <a:pt x="2589" y="1191"/>
                  </a:lnTo>
                  <a:lnTo>
                    <a:pt x="2625" y="1196"/>
                  </a:lnTo>
                  <a:lnTo>
                    <a:pt x="2660" y="1207"/>
                  </a:lnTo>
                  <a:lnTo>
                    <a:pt x="2693" y="1222"/>
                  </a:lnTo>
                  <a:lnTo>
                    <a:pt x="2723" y="1243"/>
                  </a:lnTo>
                  <a:lnTo>
                    <a:pt x="2747" y="1267"/>
                  </a:lnTo>
                  <a:lnTo>
                    <a:pt x="2769" y="1294"/>
                  </a:lnTo>
                  <a:lnTo>
                    <a:pt x="2786" y="1327"/>
                  </a:lnTo>
                  <a:lnTo>
                    <a:pt x="2803" y="1308"/>
                  </a:lnTo>
                  <a:lnTo>
                    <a:pt x="2822" y="1289"/>
                  </a:lnTo>
                  <a:lnTo>
                    <a:pt x="2843" y="1273"/>
                  </a:lnTo>
                  <a:lnTo>
                    <a:pt x="2865" y="1261"/>
                  </a:lnTo>
                  <a:lnTo>
                    <a:pt x="2891" y="1251"/>
                  </a:lnTo>
                  <a:lnTo>
                    <a:pt x="2919" y="1244"/>
                  </a:lnTo>
                  <a:lnTo>
                    <a:pt x="2954" y="1237"/>
                  </a:lnTo>
                  <a:lnTo>
                    <a:pt x="2988" y="1236"/>
                  </a:lnTo>
                  <a:lnTo>
                    <a:pt x="3023" y="1239"/>
                  </a:lnTo>
                  <a:lnTo>
                    <a:pt x="3057" y="1248"/>
                  </a:lnTo>
                  <a:lnTo>
                    <a:pt x="3090" y="1261"/>
                  </a:lnTo>
                  <a:lnTo>
                    <a:pt x="3120" y="1278"/>
                  </a:lnTo>
                  <a:lnTo>
                    <a:pt x="3146" y="1300"/>
                  </a:lnTo>
                  <a:lnTo>
                    <a:pt x="3168" y="1324"/>
                  </a:lnTo>
                  <a:lnTo>
                    <a:pt x="3186" y="1351"/>
                  </a:lnTo>
                  <a:lnTo>
                    <a:pt x="3198" y="1381"/>
                  </a:lnTo>
                  <a:lnTo>
                    <a:pt x="3331" y="1788"/>
                  </a:lnTo>
                  <a:lnTo>
                    <a:pt x="3325" y="1780"/>
                  </a:lnTo>
                  <a:lnTo>
                    <a:pt x="3337" y="1803"/>
                  </a:lnTo>
                  <a:lnTo>
                    <a:pt x="3348" y="1829"/>
                  </a:lnTo>
                  <a:lnTo>
                    <a:pt x="3360" y="1861"/>
                  </a:lnTo>
                  <a:lnTo>
                    <a:pt x="3374" y="1897"/>
                  </a:lnTo>
                  <a:lnTo>
                    <a:pt x="3386" y="1937"/>
                  </a:lnTo>
                  <a:lnTo>
                    <a:pt x="3400" y="1978"/>
                  </a:lnTo>
                  <a:lnTo>
                    <a:pt x="3413" y="2022"/>
                  </a:lnTo>
                  <a:lnTo>
                    <a:pt x="3426" y="2067"/>
                  </a:lnTo>
                  <a:lnTo>
                    <a:pt x="3437" y="2111"/>
                  </a:lnTo>
                  <a:lnTo>
                    <a:pt x="3449" y="2156"/>
                  </a:lnTo>
                  <a:lnTo>
                    <a:pt x="3459" y="2200"/>
                  </a:lnTo>
                  <a:lnTo>
                    <a:pt x="3467" y="2241"/>
                  </a:lnTo>
                  <a:lnTo>
                    <a:pt x="3475" y="2280"/>
                  </a:lnTo>
                  <a:lnTo>
                    <a:pt x="3480" y="2316"/>
                  </a:lnTo>
                  <a:lnTo>
                    <a:pt x="3484" y="2347"/>
                  </a:lnTo>
                  <a:lnTo>
                    <a:pt x="3485" y="2374"/>
                  </a:lnTo>
                  <a:lnTo>
                    <a:pt x="3484" y="2418"/>
                  </a:lnTo>
                  <a:lnTo>
                    <a:pt x="3478" y="2464"/>
                  </a:lnTo>
                  <a:lnTo>
                    <a:pt x="3467" y="2511"/>
                  </a:lnTo>
                  <a:lnTo>
                    <a:pt x="3453" y="2557"/>
                  </a:lnTo>
                  <a:lnTo>
                    <a:pt x="3434" y="2604"/>
                  </a:lnTo>
                  <a:lnTo>
                    <a:pt x="3413" y="2650"/>
                  </a:lnTo>
                  <a:lnTo>
                    <a:pt x="3386" y="2694"/>
                  </a:lnTo>
                  <a:lnTo>
                    <a:pt x="3356" y="2736"/>
                  </a:lnTo>
                  <a:lnTo>
                    <a:pt x="3323" y="2777"/>
                  </a:lnTo>
                  <a:lnTo>
                    <a:pt x="3287" y="2815"/>
                  </a:lnTo>
                  <a:lnTo>
                    <a:pt x="3248" y="2848"/>
                  </a:lnTo>
                  <a:lnTo>
                    <a:pt x="3205" y="2879"/>
                  </a:lnTo>
                  <a:lnTo>
                    <a:pt x="3160" y="2905"/>
                  </a:lnTo>
                  <a:lnTo>
                    <a:pt x="3112" y="2926"/>
                  </a:lnTo>
                  <a:lnTo>
                    <a:pt x="3062" y="2943"/>
                  </a:lnTo>
                  <a:lnTo>
                    <a:pt x="2683" y="3042"/>
                  </a:lnTo>
                  <a:lnTo>
                    <a:pt x="2634" y="3052"/>
                  </a:lnTo>
                  <a:lnTo>
                    <a:pt x="2584" y="3056"/>
                  </a:lnTo>
                  <a:lnTo>
                    <a:pt x="2532" y="3056"/>
                  </a:lnTo>
                  <a:lnTo>
                    <a:pt x="2480" y="3050"/>
                  </a:lnTo>
                  <a:lnTo>
                    <a:pt x="2426" y="3039"/>
                  </a:lnTo>
                  <a:lnTo>
                    <a:pt x="2370" y="3023"/>
                  </a:lnTo>
                  <a:lnTo>
                    <a:pt x="2315" y="3001"/>
                  </a:lnTo>
                  <a:lnTo>
                    <a:pt x="2258" y="2975"/>
                  </a:lnTo>
                  <a:lnTo>
                    <a:pt x="2255" y="2973"/>
                  </a:lnTo>
                  <a:lnTo>
                    <a:pt x="2247" y="2969"/>
                  </a:lnTo>
                  <a:lnTo>
                    <a:pt x="2234" y="2962"/>
                  </a:lnTo>
                  <a:lnTo>
                    <a:pt x="1591" y="2591"/>
                  </a:lnTo>
                  <a:lnTo>
                    <a:pt x="1563" y="2572"/>
                  </a:lnTo>
                  <a:lnTo>
                    <a:pt x="1541" y="2550"/>
                  </a:lnTo>
                  <a:lnTo>
                    <a:pt x="1523" y="2527"/>
                  </a:lnTo>
                  <a:lnTo>
                    <a:pt x="1507" y="2503"/>
                  </a:lnTo>
                  <a:lnTo>
                    <a:pt x="1494" y="2478"/>
                  </a:lnTo>
                  <a:lnTo>
                    <a:pt x="1485" y="2455"/>
                  </a:lnTo>
                  <a:lnTo>
                    <a:pt x="1478" y="2432"/>
                  </a:lnTo>
                  <a:lnTo>
                    <a:pt x="1474" y="2412"/>
                  </a:lnTo>
                  <a:lnTo>
                    <a:pt x="1471" y="2394"/>
                  </a:lnTo>
                  <a:lnTo>
                    <a:pt x="1469" y="2380"/>
                  </a:lnTo>
                  <a:lnTo>
                    <a:pt x="1468" y="2368"/>
                  </a:lnTo>
                  <a:lnTo>
                    <a:pt x="1473" y="2345"/>
                  </a:lnTo>
                  <a:lnTo>
                    <a:pt x="1480" y="2316"/>
                  </a:lnTo>
                  <a:lnTo>
                    <a:pt x="1486" y="2283"/>
                  </a:lnTo>
                  <a:lnTo>
                    <a:pt x="1494" y="2247"/>
                  </a:lnTo>
                  <a:lnTo>
                    <a:pt x="1503" y="2207"/>
                  </a:lnTo>
                  <a:lnTo>
                    <a:pt x="1512" y="2166"/>
                  </a:lnTo>
                  <a:lnTo>
                    <a:pt x="1522" y="2125"/>
                  </a:lnTo>
                  <a:lnTo>
                    <a:pt x="1532" y="2083"/>
                  </a:lnTo>
                  <a:lnTo>
                    <a:pt x="1542" y="2042"/>
                  </a:lnTo>
                  <a:lnTo>
                    <a:pt x="1551" y="2004"/>
                  </a:lnTo>
                  <a:lnTo>
                    <a:pt x="1560" y="1968"/>
                  </a:lnTo>
                  <a:lnTo>
                    <a:pt x="1569" y="1935"/>
                  </a:lnTo>
                  <a:lnTo>
                    <a:pt x="1578" y="1907"/>
                  </a:lnTo>
                  <a:lnTo>
                    <a:pt x="1586" y="1884"/>
                  </a:lnTo>
                  <a:lnTo>
                    <a:pt x="1584" y="1878"/>
                  </a:lnTo>
                  <a:lnTo>
                    <a:pt x="1580" y="1866"/>
                  </a:lnTo>
                  <a:lnTo>
                    <a:pt x="1575" y="1849"/>
                  </a:lnTo>
                  <a:lnTo>
                    <a:pt x="1568" y="1827"/>
                  </a:lnTo>
                  <a:lnTo>
                    <a:pt x="1559" y="1801"/>
                  </a:lnTo>
                  <a:lnTo>
                    <a:pt x="1550" y="1772"/>
                  </a:lnTo>
                  <a:lnTo>
                    <a:pt x="1509" y="1779"/>
                  </a:lnTo>
                  <a:lnTo>
                    <a:pt x="1467" y="1781"/>
                  </a:lnTo>
                  <a:lnTo>
                    <a:pt x="362" y="1781"/>
                  </a:lnTo>
                  <a:lnTo>
                    <a:pt x="313" y="1778"/>
                  </a:lnTo>
                  <a:lnTo>
                    <a:pt x="266" y="1769"/>
                  </a:lnTo>
                  <a:lnTo>
                    <a:pt x="222" y="1756"/>
                  </a:lnTo>
                  <a:lnTo>
                    <a:pt x="180" y="1736"/>
                  </a:lnTo>
                  <a:lnTo>
                    <a:pt x="141" y="1713"/>
                  </a:lnTo>
                  <a:lnTo>
                    <a:pt x="106" y="1686"/>
                  </a:lnTo>
                  <a:lnTo>
                    <a:pt x="76" y="1655"/>
                  </a:lnTo>
                  <a:lnTo>
                    <a:pt x="50" y="1621"/>
                  </a:lnTo>
                  <a:lnTo>
                    <a:pt x="29" y="1583"/>
                  </a:lnTo>
                  <a:lnTo>
                    <a:pt x="13" y="1543"/>
                  </a:lnTo>
                  <a:lnTo>
                    <a:pt x="3" y="1502"/>
                  </a:lnTo>
                  <a:lnTo>
                    <a:pt x="0" y="1457"/>
                  </a:lnTo>
                  <a:lnTo>
                    <a:pt x="0" y="324"/>
                  </a:lnTo>
                  <a:lnTo>
                    <a:pt x="3" y="280"/>
                  </a:lnTo>
                  <a:lnTo>
                    <a:pt x="13" y="238"/>
                  </a:lnTo>
                  <a:lnTo>
                    <a:pt x="29" y="198"/>
                  </a:lnTo>
                  <a:lnTo>
                    <a:pt x="50" y="161"/>
                  </a:lnTo>
                  <a:lnTo>
                    <a:pt x="76" y="126"/>
                  </a:lnTo>
                  <a:lnTo>
                    <a:pt x="106" y="96"/>
                  </a:lnTo>
                  <a:lnTo>
                    <a:pt x="141" y="68"/>
                  </a:lnTo>
                  <a:lnTo>
                    <a:pt x="180" y="45"/>
                  </a:lnTo>
                  <a:lnTo>
                    <a:pt x="222" y="25"/>
                  </a:lnTo>
                  <a:lnTo>
                    <a:pt x="266" y="12"/>
                  </a:lnTo>
                  <a:lnTo>
                    <a:pt x="313" y="3"/>
                  </a:lnTo>
                  <a:lnTo>
                    <a:pt x="362" y="0"/>
                  </a:lnTo>
                  <a:close/>
                </a:path>
              </a:pathLst>
            </a:custGeom>
            <a:solidFill>
              <a:schemeClr val="tx1">
                <a:lumMod val="85000"/>
                <a:lumOff val="1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grpSp>
      <p:grpSp>
        <p:nvGrpSpPr>
          <p:cNvPr id="71" name="Group 70"/>
          <p:cNvGrpSpPr/>
          <p:nvPr/>
        </p:nvGrpSpPr>
        <p:grpSpPr>
          <a:xfrm>
            <a:off x="4895581" y="508438"/>
            <a:ext cx="3854282" cy="1192830"/>
            <a:chOff x="6527440" y="677917"/>
            <a:chExt cx="5139043" cy="1590441"/>
          </a:xfrm>
        </p:grpSpPr>
        <p:sp>
          <p:nvSpPr>
            <p:cNvPr id="16" name="Rectangle 15"/>
            <p:cNvSpPr/>
            <p:nvPr/>
          </p:nvSpPr>
          <p:spPr>
            <a:xfrm>
              <a:off x="6527440" y="677917"/>
              <a:ext cx="1197663" cy="12927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7" name="Rectangle 16"/>
            <p:cNvSpPr/>
            <p:nvPr/>
          </p:nvSpPr>
          <p:spPr>
            <a:xfrm>
              <a:off x="7725103" y="677917"/>
              <a:ext cx="3941380" cy="129277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25" name="Rectangle 24"/>
            <p:cNvSpPr/>
            <p:nvPr/>
          </p:nvSpPr>
          <p:spPr>
            <a:xfrm>
              <a:off x="7934068" y="708956"/>
              <a:ext cx="3495932" cy="1559402"/>
            </a:xfrm>
            <a:prstGeom prst="rect">
              <a:avLst/>
            </a:prstGeom>
          </p:spPr>
          <p:txBody>
            <a:bodyPr wrap="square">
              <a:spAutoFit/>
            </a:bodyPr>
            <a:lstStyle/>
            <a:p>
              <a:pPr defTabSz="685783"/>
              <a:r>
                <a:rPr lang="en-US" sz="1400" dirty="0">
                  <a:solidFill>
                    <a:prstClr val="white"/>
                  </a:solidFill>
                  <a:latin typeface="Calibri"/>
                </a:rPr>
                <a:t>Create your “Fixed Sum” Payment using your current spending to create a residual income for yourself</a:t>
              </a:r>
            </a:p>
            <a:p>
              <a:pPr defTabSz="685783"/>
              <a:endParaRPr lang="en-US" sz="1400" dirty="0">
                <a:solidFill>
                  <a:prstClr val="white"/>
                </a:solidFill>
                <a:latin typeface="Calibri"/>
              </a:endParaRPr>
            </a:p>
          </p:txBody>
        </p:sp>
        <p:sp>
          <p:nvSpPr>
            <p:cNvPr id="28" name="Isosceles Triangle 27"/>
            <p:cNvSpPr/>
            <p:nvPr/>
          </p:nvSpPr>
          <p:spPr>
            <a:xfrm rot="5400000">
              <a:off x="7709337" y="1229710"/>
              <a:ext cx="220718" cy="18918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grpSp>
          <p:nvGrpSpPr>
            <p:cNvPr id="63" name="Group 33"/>
            <p:cNvGrpSpPr>
              <a:grpSpLocks noChangeAspect="1"/>
            </p:cNvGrpSpPr>
            <p:nvPr/>
          </p:nvGrpSpPr>
          <p:grpSpPr bwMode="auto">
            <a:xfrm>
              <a:off x="6771096" y="1068278"/>
              <a:ext cx="710350" cy="512050"/>
              <a:chOff x="-1540" y="212"/>
              <a:chExt cx="523" cy="377"/>
            </a:xfrm>
            <a:solidFill>
              <a:schemeClr val="tx1">
                <a:lumMod val="85000"/>
                <a:lumOff val="15000"/>
              </a:schemeClr>
            </a:solidFill>
          </p:grpSpPr>
          <p:sp>
            <p:nvSpPr>
              <p:cNvPr id="66" name="Freeform 35"/>
              <p:cNvSpPr>
                <a:spLocks noEditPoints="1"/>
              </p:cNvSpPr>
              <p:nvPr/>
            </p:nvSpPr>
            <p:spPr bwMode="auto">
              <a:xfrm>
                <a:off x="-1540" y="212"/>
                <a:ext cx="523" cy="358"/>
              </a:xfrm>
              <a:custGeom>
                <a:avLst/>
                <a:gdLst>
                  <a:gd name="T0" fmla="*/ 1272 w 3660"/>
                  <a:gd name="T1" fmla="*/ 566 h 2502"/>
                  <a:gd name="T2" fmla="*/ 1102 w 3660"/>
                  <a:gd name="T3" fmla="*/ 543 h 2502"/>
                  <a:gd name="T4" fmla="*/ 1488 w 3660"/>
                  <a:gd name="T5" fmla="*/ 1090 h 2502"/>
                  <a:gd name="T6" fmla="*/ 1536 w 3660"/>
                  <a:gd name="T7" fmla="*/ 987 h 2502"/>
                  <a:gd name="T8" fmla="*/ 1669 w 3660"/>
                  <a:gd name="T9" fmla="*/ 944 h 2502"/>
                  <a:gd name="T10" fmla="*/ 1744 w 3660"/>
                  <a:gd name="T11" fmla="*/ 863 h 2502"/>
                  <a:gd name="T12" fmla="*/ 1835 w 3660"/>
                  <a:gd name="T13" fmla="*/ 911 h 2502"/>
                  <a:gd name="T14" fmla="*/ 1906 w 3660"/>
                  <a:gd name="T15" fmla="*/ 1052 h 2502"/>
                  <a:gd name="T16" fmla="*/ 1862 w 3660"/>
                  <a:gd name="T17" fmla="*/ 1139 h 2502"/>
                  <a:gd name="T18" fmla="*/ 1798 w 3660"/>
                  <a:gd name="T19" fmla="*/ 1115 h 2502"/>
                  <a:gd name="T20" fmla="*/ 1690 w 3660"/>
                  <a:gd name="T21" fmla="*/ 1064 h 2502"/>
                  <a:gd name="T22" fmla="*/ 1637 w 3660"/>
                  <a:gd name="T23" fmla="*/ 1080 h 2502"/>
                  <a:gd name="T24" fmla="*/ 1636 w 3660"/>
                  <a:gd name="T25" fmla="*/ 1116 h 2502"/>
                  <a:gd name="T26" fmla="*/ 2088 w 3660"/>
                  <a:gd name="T27" fmla="*/ 430 h 2502"/>
                  <a:gd name="T28" fmla="*/ 1854 w 3660"/>
                  <a:gd name="T29" fmla="*/ 477 h 2502"/>
                  <a:gd name="T30" fmla="*/ 1696 w 3660"/>
                  <a:gd name="T31" fmla="*/ 443 h 2502"/>
                  <a:gd name="T32" fmla="*/ 2294 w 3660"/>
                  <a:gd name="T33" fmla="*/ 935 h 2502"/>
                  <a:gd name="T34" fmla="*/ 2429 w 3660"/>
                  <a:gd name="T35" fmla="*/ 901 h 2502"/>
                  <a:gd name="T36" fmla="*/ 2545 w 3660"/>
                  <a:gd name="T37" fmla="*/ 852 h 2502"/>
                  <a:gd name="T38" fmla="*/ 2630 w 3660"/>
                  <a:gd name="T39" fmla="*/ 910 h 2502"/>
                  <a:gd name="T40" fmla="*/ 2629 w 3660"/>
                  <a:gd name="T41" fmla="*/ 1026 h 2502"/>
                  <a:gd name="T42" fmla="*/ 2660 w 3660"/>
                  <a:gd name="T43" fmla="*/ 1108 h 2502"/>
                  <a:gd name="T44" fmla="*/ 2563 w 3660"/>
                  <a:gd name="T45" fmla="*/ 1146 h 2502"/>
                  <a:gd name="T46" fmla="*/ 2491 w 3660"/>
                  <a:gd name="T47" fmla="*/ 1054 h 2502"/>
                  <a:gd name="T48" fmla="*/ 2429 w 3660"/>
                  <a:gd name="T49" fmla="*/ 1023 h 2502"/>
                  <a:gd name="T50" fmla="*/ 3001 w 3660"/>
                  <a:gd name="T51" fmla="*/ 1510 h 2502"/>
                  <a:gd name="T52" fmla="*/ 3040 w 3660"/>
                  <a:gd name="T53" fmla="*/ 1583 h 2502"/>
                  <a:gd name="T54" fmla="*/ 2632 w 3660"/>
                  <a:gd name="T55" fmla="*/ 2163 h 2502"/>
                  <a:gd name="T56" fmla="*/ 2861 w 3660"/>
                  <a:gd name="T57" fmla="*/ 2080 h 2502"/>
                  <a:gd name="T58" fmla="*/ 3015 w 3660"/>
                  <a:gd name="T59" fmla="*/ 2075 h 2502"/>
                  <a:gd name="T60" fmla="*/ 3233 w 3660"/>
                  <a:gd name="T61" fmla="*/ 1575 h 2502"/>
                  <a:gd name="T62" fmla="*/ 3270 w 3660"/>
                  <a:gd name="T63" fmla="*/ 1390 h 2502"/>
                  <a:gd name="T64" fmla="*/ 1861 w 3660"/>
                  <a:gd name="T65" fmla="*/ 0 h 2502"/>
                  <a:gd name="T66" fmla="*/ 2593 w 3660"/>
                  <a:gd name="T67" fmla="*/ 583 h 2502"/>
                  <a:gd name="T68" fmla="*/ 3658 w 3660"/>
                  <a:gd name="T69" fmla="*/ 1522 h 2502"/>
                  <a:gd name="T70" fmla="*/ 3634 w 3660"/>
                  <a:gd name="T71" fmla="*/ 1566 h 2502"/>
                  <a:gd name="T72" fmla="*/ 2818 w 3660"/>
                  <a:gd name="T73" fmla="*/ 2502 h 2502"/>
                  <a:gd name="T74" fmla="*/ 2591 w 3660"/>
                  <a:gd name="T75" fmla="*/ 2201 h 2502"/>
                  <a:gd name="T76" fmla="*/ 2592 w 3660"/>
                  <a:gd name="T77" fmla="*/ 2121 h 2502"/>
                  <a:gd name="T78" fmla="*/ 2637 w 3660"/>
                  <a:gd name="T79" fmla="*/ 1716 h 2502"/>
                  <a:gd name="T80" fmla="*/ 2602 w 3660"/>
                  <a:gd name="T81" fmla="*/ 1501 h 2502"/>
                  <a:gd name="T82" fmla="*/ 2546 w 3660"/>
                  <a:gd name="T83" fmla="*/ 1361 h 2502"/>
                  <a:gd name="T84" fmla="*/ 2282 w 3660"/>
                  <a:gd name="T85" fmla="*/ 1687 h 2502"/>
                  <a:gd name="T86" fmla="*/ 2134 w 3660"/>
                  <a:gd name="T87" fmla="*/ 1516 h 2502"/>
                  <a:gd name="T88" fmla="*/ 2085 w 3660"/>
                  <a:gd name="T89" fmla="*/ 1372 h 2502"/>
                  <a:gd name="T90" fmla="*/ 635 w 3660"/>
                  <a:gd name="T91" fmla="*/ 1195 h 2502"/>
                  <a:gd name="T92" fmla="*/ 452 w 3660"/>
                  <a:gd name="T93" fmla="*/ 1316 h 2502"/>
                  <a:gd name="T94" fmla="*/ 308 w 3660"/>
                  <a:gd name="T95" fmla="*/ 1346 h 2502"/>
                  <a:gd name="T96" fmla="*/ 279 w 3660"/>
                  <a:gd name="T97" fmla="*/ 1788 h 2502"/>
                  <a:gd name="T98" fmla="*/ 394 w 3660"/>
                  <a:gd name="T99" fmla="*/ 1907 h 2502"/>
                  <a:gd name="T100" fmla="*/ 481 w 3660"/>
                  <a:gd name="T101" fmla="*/ 2119 h 2502"/>
                  <a:gd name="T102" fmla="*/ 1364 w 3660"/>
                  <a:gd name="T103" fmla="*/ 2419 h 2502"/>
                  <a:gd name="T104" fmla="*/ 37 w 3660"/>
                  <a:gd name="T105" fmla="*/ 2193 h 2502"/>
                  <a:gd name="T106" fmla="*/ 0 w 3660"/>
                  <a:gd name="T107" fmla="*/ 2120 h 2502"/>
                  <a:gd name="T108" fmla="*/ 236 w 3660"/>
                  <a:gd name="T109" fmla="*/ 890 h 2502"/>
                  <a:gd name="T110" fmla="*/ 566 w 3660"/>
                  <a:gd name="T111" fmla="*/ 926 h 2502"/>
                  <a:gd name="T112" fmla="*/ 1176 w 3660"/>
                  <a:gd name="T113" fmla="*/ 148 h 2502"/>
                  <a:gd name="T114" fmla="*/ 1815 w 3660"/>
                  <a:gd name="T115" fmla="*/ 23 h 2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60" h="2502">
                    <a:moveTo>
                      <a:pt x="1454" y="525"/>
                    </a:moveTo>
                    <a:lnTo>
                      <a:pt x="1406" y="542"/>
                    </a:lnTo>
                    <a:lnTo>
                      <a:pt x="1358" y="555"/>
                    </a:lnTo>
                    <a:lnTo>
                      <a:pt x="1314" y="563"/>
                    </a:lnTo>
                    <a:lnTo>
                      <a:pt x="1272" y="566"/>
                    </a:lnTo>
                    <a:lnTo>
                      <a:pt x="1232" y="566"/>
                    </a:lnTo>
                    <a:lnTo>
                      <a:pt x="1195" y="564"/>
                    </a:lnTo>
                    <a:lnTo>
                      <a:pt x="1161" y="558"/>
                    </a:lnTo>
                    <a:lnTo>
                      <a:pt x="1130" y="551"/>
                    </a:lnTo>
                    <a:lnTo>
                      <a:pt x="1102" y="543"/>
                    </a:lnTo>
                    <a:lnTo>
                      <a:pt x="1078" y="535"/>
                    </a:lnTo>
                    <a:lnTo>
                      <a:pt x="1057" y="526"/>
                    </a:lnTo>
                    <a:lnTo>
                      <a:pt x="734" y="955"/>
                    </a:lnTo>
                    <a:lnTo>
                      <a:pt x="1159" y="1032"/>
                    </a:lnTo>
                    <a:lnTo>
                      <a:pt x="1488" y="1090"/>
                    </a:lnTo>
                    <a:lnTo>
                      <a:pt x="1492" y="1067"/>
                    </a:lnTo>
                    <a:lnTo>
                      <a:pt x="1497" y="1044"/>
                    </a:lnTo>
                    <a:lnTo>
                      <a:pt x="1507" y="1023"/>
                    </a:lnTo>
                    <a:lnTo>
                      <a:pt x="1519" y="1003"/>
                    </a:lnTo>
                    <a:lnTo>
                      <a:pt x="1536" y="987"/>
                    </a:lnTo>
                    <a:lnTo>
                      <a:pt x="1560" y="969"/>
                    </a:lnTo>
                    <a:lnTo>
                      <a:pt x="1586" y="957"/>
                    </a:lnTo>
                    <a:lnTo>
                      <a:pt x="1612" y="949"/>
                    </a:lnTo>
                    <a:lnTo>
                      <a:pt x="1640" y="944"/>
                    </a:lnTo>
                    <a:lnTo>
                      <a:pt x="1669" y="944"/>
                    </a:lnTo>
                    <a:lnTo>
                      <a:pt x="1697" y="945"/>
                    </a:lnTo>
                    <a:lnTo>
                      <a:pt x="1721" y="885"/>
                    </a:lnTo>
                    <a:lnTo>
                      <a:pt x="1726" y="876"/>
                    </a:lnTo>
                    <a:lnTo>
                      <a:pt x="1734" y="868"/>
                    </a:lnTo>
                    <a:lnTo>
                      <a:pt x="1744" y="863"/>
                    </a:lnTo>
                    <a:lnTo>
                      <a:pt x="1756" y="864"/>
                    </a:lnTo>
                    <a:lnTo>
                      <a:pt x="1813" y="887"/>
                    </a:lnTo>
                    <a:lnTo>
                      <a:pt x="1824" y="893"/>
                    </a:lnTo>
                    <a:lnTo>
                      <a:pt x="1832" y="901"/>
                    </a:lnTo>
                    <a:lnTo>
                      <a:pt x="1835" y="911"/>
                    </a:lnTo>
                    <a:lnTo>
                      <a:pt x="1834" y="922"/>
                    </a:lnTo>
                    <a:lnTo>
                      <a:pt x="1811" y="983"/>
                    </a:lnTo>
                    <a:lnTo>
                      <a:pt x="1845" y="1002"/>
                    </a:lnTo>
                    <a:lnTo>
                      <a:pt x="1877" y="1025"/>
                    </a:lnTo>
                    <a:lnTo>
                      <a:pt x="1906" y="1052"/>
                    </a:lnTo>
                    <a:lnTo>
                      <a:pt x="1913" y="1062"/>
                    </a:lnTo>
                    <a:lnTo>
                      <a:pt x="1914" y="1073"/>
                    </a:lnTo>
                    <a:lnTo>
                      <a:pt x="1913" y="1083"/>
                    </a:lnTo>
                    <a:lnTo>
                      <a:pt x="1906" y="1094"/>
                    </a:lnTo>
                    <a:lnTo>
                      <a:pt x="1862" y="1139"/>
                    </a:lnTo>
                    <a:lnTo>
                      <a:pt x="1852" y="1145"/>
                    </a:lnTo>
                    <a:lnTo>
                      <a:pt x="1842" y="1147"/>
                    </a:lnTo>
                    <a:lnTo>
                      <a:pt x="1830" y="1146"/>
                    </a:lnTo>
                    <a:lnTo>
                      <a:pt x="1821" y="1139"/>
                    </a:lnTo>
                    <a:lnTo>
                      <a:pt x="1798" y="1115"/>
                    </a:lnTo>
                    <a:lnTo>
                      <a:pt x="1772" y="1095"/>
                    </a:lnTo>
                    <a:lnTo>
                      <a:pt x="1742" y="1078"/>
                    </a:lnTo>
                    <a:lnTo>
                      <a:pt x="1710" y="1066"/>
                    </a:lnTo>
                    <a:lnTo>
                      <a:pt x="1701" y="1065"/>
                    </a:lnTo>
                    <a:lnTo>
                      <a:pt x="1690" y="1064"/>
                    </a:lnTo>
                    <a:lnTo>
                      <a:pt x="1679" y="1065"/>
                    </a:lnTo>
                    <a:lnTo>
                      <a:pt x="1666" y="1066"/>
                    </a:lnTo>
                    <a:lnTo>
                      <a:pt x="1655" y="1068"/>
                    </a:lnTo>
                    <a:lnTo>
                      <a:pt x="1645" y="1073"/>
                    </a:lnTo>
                    <a:lnTo>
                      <a:pt x="1637" y="1080"/>
                    </a:lnTo>
                    <a:lnTo>
                      <a:pt x="1631" y="1088"/>
                    </a:lnTo>
                    <a:lnTo>
                      <a:pt x="1630" y="1099"/>
                    </a:lnTo>
                    <a:lnTo>
                      <a:pt x="1632" y="1112"/>
                    </a:lnTo>
                    <a:lnTo>
                      <a:pt x="1635" y="1114"/>
                    </a:lnTo>
                    <a:lnTo>
                      <a:pt x="1636" y="1116"/>
                    </a:lnTo>
                    <a:lnTo>
                      <a:pt x="2414" y="1256"/>
                    </a:lnTo>
                    <a:lnTo>
                      <a:pt x="2229" y="1115"/>
                    </a:lnTo>
                    <a:lnTo>
                      <a:pt x="1454" y="525"/>
                    </a:lnTo>
                    <a:close/>
                    <a:moveTo>
                      <a:pt x="2141" y="405"/>
                    </a:moveTo>
                    <a:lnTo>
                      <a:pt x="2088" y="430"/>
                    </a:lnTo>
                    <a:lnTo>
                      <a:pt x="2036" y="450"/>
                    </a:lnTo>
                    <a:lnTo>
                      <a:pt x="1987" y="463"/>
                    </a:lnTo>
                    <a:lnTo>
                      <a:pt x="1940" y="473"/>
                    </a:lnTo>
                    <a:lnTo>
                      <a:pt x="1896" y="476"/>
                    </a:lnTo>
                    <a:lnTo>
                      <a:pt x="1854" y="477"/>
                    </a:lnTo>
                    <a:lnTo>
                      <a:pt x="1816" y="474"/>
                    </a:lnTo>
                    <a:lnTo>
                      <a:pt x="1781" y="468"/>
                    </a:lnTo>
                    <a:lnTo>
                      <a:pt x="1749" y="461"/>
                    </a:lnTo>
                    <a:lnTo>
                      <a:pt x="1721" y="452"/>
                    </a:lnTo>
                    <a:lnTo>
                      <a:pt x="1696" y="443"/>
                    </a:lnTo>
                    <a:lnTo>
                      <a:pt x="1674" y="434"/>
                    </a:lnTo>
                    <a:lnTo>
                      <a:pt x="1641" y="474"/>
                    </a:lnTo>
                    <a:lnTo>
                      <a:pt x="1920" y="687"/>
                    </a:lnTo>
                    <a:lnTo>
                      <a:pt x="2273" y="955"/>
                    </a:lnTo>
                    <a:lnTo>
                      <a:pt x="2294" y="935"/>
                    </a:lnTo>
                    <a:lnTo>
                      <a:pt x="2316" y="918"/>
                    </a:lnTo>
                    <a:lnTo>
                      <a:pt x="2342" y="908"/>
                    </a:lnTo>
                    <a:lnTo>
                      <a:pt x="2371" y="901"/>
                    </a:lnTo>
                    <a:lnTo>
                      <a:pt x="2399" y="898"/>
                    </a:lnTo>
                    <a:lnTo>
                      <a:pt x="2429" y="901"/>
                    </a:lnTo>
                    <a:lnTo>
                      <a:pt x="2459" y="906"/>
                    </a:lnTo>
                    <a:lnTo>
                      <a:pt x="2489" y="917"/>
                    </a:lnTo>
                    <a:lnTo>
                      <a:pt x="2527" y="865"/>
                    </a:lnTo>
                    <a:lnTo>
                      <a:pt x="2535" y="857"/>
                    </a:lnTo>
                    <a:lnTo>
                      <a:pt x="2545" y="852"/>
                    </a:lnTo>
                    <a:lnTo>
                      <a:pt x="2557" y="850"/>
                    </a:lnTo>
                    <a:lnTo>
                      <a:pt x="2567" y="855"/>
                    </a:lnTo>
                    <a:lnTo>
                      <a:pt x="2617" y="892"/>
                    </a:lnTo>
                    <a:lnTo>
                      <a:pt x="2625" y="900"/>
                    </a:lnTo>
                    <a:lnTo>
                      <a:pt x="2630" y="910"/>
                    </a:lnTo>
                    <a:lnTo>
                      <a:pt x="2631" y="921"/>
                    </a:lnTo>
                    <a:lnTo>
                      <a:pt x="2627" y="931"/>
                    </a:lnTo>
                    <a:lnTo>
                      <a:pt x="2588" y="984"/>
                    </a:lnTo>
                    <a:lnTo>
                      <a:pt x="2609" y="1005"/>
                    </a:lnTo>
                    <a:lnTo>
                      <a:pt x="2629" y="1026"/>
                    </a:lnTo>
                    <a:lnTo>
                      <a:pt x="2646" y="1050"/>
                    </a:lnTo>
                    <a:lnTo>
                      <a:pt x="2661" y="1076"/>
                    </a:lnTo>
                    <a:lnTo>
                      <a:pt x="2664" y="1087"/>
                    </a:lnTo>
                    <a:lnTo>
                      <a:pt x="2664" y="1098"/>
                    </a:lnTo>
                    <a:lnTo>
                      <a:pt x="2660" y="1108"/>
                    </a:lnTo>
                    <a:lnTo>
                      <a:pt x="2651" y="1115"/>
                    </a:lnTo>
                    <a:lnTo>
                      <a:pt x="2595" y="1148"/>
                    </a:lnTo>
                    <a:lnTo>
                      <a:pt x="2585" y="1152"/>
                    </a:lnTo>
                    <a:lnTo>
                      <a:pt x="2574" y="1151"/>
                    </a:lnTo>
                    <a:lnTo>
                      <a:pt x="2563" y="1146"/>
                    </a:lnTo>
                    <a:lnTo>
                      <a:pt x="2557" y="1137"/>
                    </a:lnTo>
                    <a:lnTo>
                      <a:pt x="2543" y="1114"/>
                    </a:lnTo>
                    <a:lnTo>
                      <a:pt x="2528" y="1091"/>
                    </a:lnTo>
                    <a:lnTo>
                      <a:pt x="2510" y="1071"/>
                    </a:lnTo>
                    <a:lnTo>
                      <a:pt x="2491" y="1054"/>
                    </a:lnTo>
                    <a:lnTo>
                      <a:pt x="2480" y="1046"/>
                    </a:lnTo>
                    <a:lnTo>
                      <a:pt x="2468" y="1038"/>
                    </a:lnTo>
                    <a:lnTo>
                      <a:pt x="2456" y="1031"/>
                    </a:lnTo>
                    <a:lnTo>
                      <a:pt x="2442" y="1026"/>
                    </a:lnTo>
                    <a:lnTo>
                      <a:pt x="2429" y="1023"/>
                    </a:lnTo>
                    <a:lnTo>
                      <a:pt x="2416" y="1023"/>
                    </a:lnTo>
                    <a:lnTo>
                      <a:pt x="2405" y="1026"/>
                    </a:lnTo>
                    <a:lnTo>
                      <a:pt x="2396" y="1032"/>
                    </a:lnTo>
                    <a:lnTo>
                      <a:pt x="2388" y="1043"/>
                    </a:lnTo>
                    <a:lnTo>
                      <a:pt x="3001" y="1510"/>
                    </a:lnTo>
                    <a:lnTo>
                      <a:pt x="3014" y="1520"/>
                    </a:lnTo>
                    <a:lnTo>
                      <a:pt x="3026" y="1534"/>
                    </a:lnTo>
                    <a:lnTo>
                      <a:pt x="3033" y="1549"/>
                    </a:lnTo>
                    <a:lnTo>
                      <a:pt x="3038" y="1566"/>
                    </a:lnTo>
                    <a:lnTo>
                      <a:pt x="3040" y="1583"/>
                    </a:lnTo>
                    <a:lnTo>
                      <a:pt x="3037" y="1600"/>
                    </a:lnTo>
                    <a:lnTo>
                      <a:pt x="3029" y="1616"/>
                    </a:lnTo>
                    <a:lnTo>
                      <a:pt x="2623" y="2156"/>
                    </a:lnTo>
                    <a:lnTo>
                      <a:pt x="2628" y="2160"/>
                    </a:lnTo>
                    <a:lnTo>
                      <a:pt x="2632" y="2163"/>
                    </a:lnTo>
                    <a:lnTo>
                      <a:pt x="2683" y="2138"/>
                    </a:lnTo>
                    <a:lnTo>
                      <a:pt x="2732" y="2116"/>
                    </a:lnTo>
                    <a:lnTo>
                      <a:pt x="2777" y="2100"/>
                    </a:lnTo>
                    <a:lnTo>
                      <a:pt x="2820" y="2088"/>
                    </a:lnTo>
                    <a:lnTo>
                      <a:pt x="2861" y="2080"/>
                    </a:lnTo>
                    <a:lnTo>
                      <a:pt x="2899" y="2074"/>
                    </a:lnTo>
                    <a:lnTo>
                      <a:pt x="2933" y="2072"/>
                    </a:lnTo>
                    <a:lnTo>
                      <a:pt x="2963" y="2071"/>
                    </a:lnTo>
                    <a:lnTo>
                      <a:pt x="2992" y="2073"/>
                    </a:lnTo>
                    <a:lnTo>
                      <a:pt x="3015" y="2075"/>
                    </a:lnTo>
                    <a:lnTo>
                      <a:pt x="3263" y="1775"/>
                    </a:lnTo>
                    <a:lnTo>
                      <a:pt x="3249" y="1721"/>
                    </a:lnTo>
                    <a:lnTo>
                      <a:pt x="3238" y="1670"/>
                    </a:lnTo>
                    <a:lnTo>
                      <a:pt x="3234" y="1621"/>
                    </a:lnTo>
                    <a:lnTo>
                      <a:pt x="3233" y="1575"/>
                    </a:lnTo>
                    <a:lnTo>
                      <a:pt x="3235" y="1533"/>
                    </a:lnTo>
                    <a:lnTo>
                      <a:pt x="3241" y="1493"/>
                    </a:lnTo>
                    <a:lnTo>
                      <a:pt x="3249" y="1455"/>
                    </a:lnTo>
                    <a:lnTo>
                      <a:pt x="3259" y="1421"/>
                    </a:lnTo>
                    <a:lnTo>
                      <a:pt x="3270" y="1390"/>
                    </a:lnTo>
                    <a:lnTo>
                      <a:pt x="3283" y="1362"/>
                    </a:lnTo>
                    <a:lnTo>
                      <a:pt x="2857" y="1005"/>
                    </a:lnTo>
                    <a:lnTo>
                      <a:pt x="2141" y="405"/>
                    </a:lnTo>
                    <a:close/>
                    <a:moveTo>
                      <a:pt x="1860" y="0"/>
                    </a:moveTo>
                    <a:lnTo>
                      <a:pt x="1861" y="0"/>
                    </a:lnTo>
                    <a:lnTo>
                      <a:pt x="1877" y="1"/>
                    </a:lnTo>
                    <a:lnTo>
                      <a:pt x="1894" y="6"/>
                    </a:lnTo>
                    <a:lnTo>
                      <a:pt x="1910" y="13"/>
                    </a:lnTo>
                    <a:lnTo>
                      <a:pt x="1923" y="23"/>
                    </a:lnTo>
                    <a:lnTo>
                      <a:pt x="2593" y="583"/>
                    </a:lnTo>
                    <a:lnTo>
                      <a:pt x="3634" y="1457"/>
                    </a:lnTo>
                    <a:lnTo>
                      <a:pt x="3649" y="1471"/>
                    </a:lnTo>
                    <a:lnTo>
                      <a:pt x="3658" y="1489"/>
                    </a:lnTo>
                    <a:lnTo>
                      <a:pt x="3660" y="1506"/>
                    </a:lnTo>
                    <a:lnTo>
                      <a:pt x="3658" y="1522"/>
                    </a:lnTo>
                    <a:lnTo>
                      <a:pt x="3652" y="1538"/>
                    </a:lnTo>
                    <a:lnTo>
                      <a:pt x="3642" y="1552"/>
                    </a:lnTo>
                    <a:lnTo>
                      <a:pt x="3639" y="1557"/>
                    </a:lnTo>
                    <a:lnTo>
                      <a:pt x="3637" y="1562"/>
                    </a:lnTo>
                    <a:lnTo>
                      <a:pt x="3634" y="1566"/>
                    </a:lnTo>
                    <a:lnTo>
                      <a:pt x="2879" y="2480"/>
                    </a:lnTo>
                    <a:lnTo>
                      <a:pt x="2867" y="2493"/>
                    </a:lnTo>
                    <a:lnTo>
                      <a:pt x="2851" y="2500"/>
                    </a:lnTo>
                    <a:lnTo>
                      <a:pt x="2834" y="2502"/>
                    </a:lnTo>
                    <a:lnTo>
                      <a:pt x="2818" y="2502"/>
                    </a:lnTo>
                    <a:lnTo>
                      <a:pt x="2801" y="2498"/>
                    </a:lnTo>
                    <a:lnTo>
                      <a:pt x="2785" y="2490"/>
                    </a:lnTo>
                    <a:lnTo>
                      <a:pt x="2772" y="2480"/>
                    </a:lnTo>
                    <a:lnTo>
                      <a:pt x="2593" y="2330"/>
                    </a:lnTo>
                    <a:lnTo>
                      <a:pt x="2591" y="2201"/>
                    </a:lnTo>
                    <a:lnTo>
                      <a:pt x="2589" y="2154"/>
                    </a:lnTo>
                    <a:lnTo>
                      <a:pt x="2587" y="2143"/>
                    </a:lnTo>
                    <a:lnTo>
                      <a:pt x="2581" y="2133"/>
                    </a:lnTo>
                    <a:lnTo>
                      <a:pt x="2587" y="2128"/>
                    </a:lnTo>
                    <a:lnTo>
                      <a:pt x="2592" y="2121"/>
                    </a:lnTo>
                    <a:lnTo>
                      <a:pt x="2593" y="2112"/>
                    </a:lnTo>
                    <a:lnTo>
                      <a:pt x="2591" y="1945"/>
                    </a:lnTo>
                    <a:lnTo>
                      <a:pt x="2688" y="1816"/>
                    </a:lnTo>
                    <a:lnTo>
                      <a:pt x="2660" y="1765"/>
                    </a:lnTo>
                    <a:lnTo>
                      <a:pt x="2637" y="1716"/>
                    </a:lnTo>
                    <a:lnTo>
                      <a:pt x="2621" y="1668"/>
                    </a:lnTo>
                    <a:lnTo>
                      <a:pt x="2610" y="1622"/>
                    </a:lnTo>
                    <a:lnTo>
                      <a:pt x="2604" y="1580"/>
                    </a:lnTo>
                    <a:lnTo>
                      <a:pt x="2602" y="1539"/>
                    </a:lnTo>
                    <a:lnTo>
                      <a:pt x="2602" y="1501"/>
                    </a:lnTo>
                    <a:lnTo>
                      <a:pt x="2605" y="1467"/>
                    </a:lnTo>
                    <a:lnTo>
                      <a:pt x="2610" y="1436"/>
                    </a:lnTo>
                    <a:lnTo>
                      <a:pt x="2617" y="1410"/>
                    </a:lnTo>
                    <a:lnTo>
                      <a:pt x="2548" y="1357"/>
                    </a:lnTo>
                    <a:lnTo>
                      <a:pt x="2546" y="1361"/>
                    </a:lnTo>
                    <a:lnTo>
                      <a:pt x="2546" y="1365"/>
                    </a:lnTo>
                    <a:lnTo>
                      <a:pt x="2460" y="1857"/>
                    </a:lnTo>
                    <a:lnTo>
                      <a:pt x="2304" y="1860"/>
                    </a:lnTo>
                    <a:lnTo>
                      <a:pt x="2329" y="1719"/>
                    </a:lnTo>
                    <a:lnTo>
                      <a:pt x="2282" y="1687"/>
                    </a:lnTo>
                    <a:lnTo>
                      <a:pt x="2243" y="1654"/>
                    </a:lnTo>
                    <a:lnTo>
                      <a:pt x="2209" y="1620"/>
                    </a:lnTo>
                    <a:lnTo>
                      <a:pt x="2179" y="1584"/>
                    </a:lnTo>
                    <a:lnTo>
                      <a:pt x="2154" y="1550"/>
                    </a:lnTo>
                    <a:lnTo>
                      <a:pt x="2134" y="1516"/>
                    </a:lnTo>
                    <a:lnTo>
                      <a:pt x="2118" y="1483"/>
                    </a:lnTo>
                    <a:lnTo>
                      <a:pt x="2106" y="1452"/>
                    </a:lnTo>
                    <a:lnTo>
                      <a:pt x="2097" y="1422"/>
                    </a:lnTo>
                    <a:lnTo>
                      <a:pt x="2090" y="1396"/>
                    </a:lnTo>
                    <a:lnTo>
                      <a:pt x="2085" y="1372"/>
                    </a:lnTo>
                    <a:lnTo>
                      <a:pt x="2082" y="1353"/>
                    </a:lnTo>
                    <a:lnTo>
                      <a:pt x="1595" y="1266"/>
                    </a:lnTo>
                    <a:lnTo>
                      <a:pt x="707" y="1107"/>
                    </a:lnTo>
                    <a:lnTo>
                      <a:pt x="672" y="1154"/>
                    </a:lnTo>
                    <a:lnTo>
                      <a:pt x="635" y="1195"/>
                    </a:lnTo>
                    <a:lnTo>
                      <a:pt x="598" y="1229"/>
                    </a:lnTo>
                    <a:lnTo>
                      <a:pt x="561" y="1258"/>
                    </a:lnTo>
                    <a:lnTo>
                      <a:pt x="523" y="1282"/>
                    </a:lnTo>
                    <a:lnTo>
                      <a:pt x="487" y="1301"/>
                    </a:lnTo>
                    <a:lnTo>
                      <a:pt x="452" y="1316"/>
                    </a:lnTo>
                    <a:lnTo>
                      <a:pt x="418" y="1328"/>
                    </a:lnTo>
                    <a:lnTo>
                      <a:pt x="386" y="1336"/>
                    </a:lnTo>
                    <a:lnTo>
                      <a:pt x="357" y="1341"/>
                    </a:lnTo>
                    <a:lnTo>
                      <a:pt x="331" y="1345"/>
                    </a:lnTo>
                    <a:lnTo>
                      <a:pt x="308" y="1346"/>
                    </a:lnTo>
                    <a:lnTo>
                      <a:pt x="290" y="1347"/>
                    </a:lnTo>
                    <a:lnTo>
                      <a:pt x="219" y="1751"/>
                    </a:lnTo>
                    <a:lnTo>
                      <a:pt x="237" y="1761"/>
                    </a:lnTo>
                    <a:lnTo>
                      <a:pt x="257" y="1773"/>
                    </a:lnTo>
                    <a:lnTo>
                      <a:pt x="279" y="1788"/>
                    </a:lnTo>
                    <a:lnTo>
                      <a:pt x="301" y="1806"/>
                    </a:lnTo>
                    <a:lnTo>
                      <a:pt x="325" y="1826"/>
                    </a:lnTo>
                    <a:lnTo>
                      <a:pt x="349" y="1849"/>
                    </a:lnTo>
                    <a:lnTo>
                      <a:pt x="372" y="1877"/>
                    </a:lnTo>
                    <a:lnTo>
                      <a:pt x="394" y="1907"/>
                    </a:lnTo>
                    <a:lnTo>
                      <a:pt x="416" y="1942"/>
                    </a:lnTo>
                    <a:lnTo>
                      <a:pt x="436" y="1979"/>
                    </a:lnTo>
                    <a:lnTo>
                      <a:pt x="453" y="2022"/>
                    </a:lnTo>
                    <a:lnTo>
                      <a:pt x="469" y="2067"/>
                    </a:lnTo>
                    <a:lnTo>
                      <a:pt x="481" y="2119"/>
                    </a:lnTo>
                    <a:lnTo>
                      <a:pt x="953" y="2202"/>
                    </a:lnTo>
                    <a:lnTo>
                      <a:pt x="1354" y="2274"/>
                    </a:lnTo>
                    <a:lnTo>
                      <a:pt x="1356" y="2399"/>
                    </a:lnTo>
                    <a:lnTo>
                      <a:pt x="1358" y="2410"/>
                    </a:lnTo>
                    <a:lnTo>
                      <a:pt x="1364" y="2419"/>
                    </a:lnTo>
                    <a:lnTo>
                      <a:pt x="1360" y="2422"/>
                    </a:lnTo>
                    <a:lnTo>
                      <a:pt x="1357" y="2426"/>
                    </a:lnTo>
                    <a:lnTo>
                      <a:pt x="1355" y="2430"/>
                    </a:lnTo>
                    <a:lnTo>
                      <a:pt x="56" y="2199"/>
                    </a:lnTo>
                    <a:lnTo>
                      <a:pt x="37" y="2193"/>
                    </a:lnTo>
                    <a:lnTo>
                      <a:pt x="24" y="2183"/>
                    </a:lnTo>
                    <a:lnTo>
                      <a:pt x="14" y="2170"/>
                    </a:lnTo>
                    <a:lnTo>
                      <a:pt x="6" y="2154"/>
                    </a:lnTo>
                    <a:lnTo>
                      <a:pt x="1" y="2138"/>
                    </a:lnTo>
                    <a:lnTo>
                      <a:pt x="0" y="2120"/>
                    </a:lnTo>
                    <a:lnTo>
                      <a:pt x="1" y="2104"/>
                    </a:lnTo>
                    <a:lnTo>
                      <a:pt x="207" y="933"/>
                    </a:lnTo>
                    <a:lnTo>
                      <a:pt x="213" y="916"/>
                    </a:lnTo>
                    <a:lnTo>
                      <a:pt x="223" y="901"/>
                    </a:lnTo>
                    <a:lnTo>
                      <a:pt x="236" y="890"/>
                    </a:lnTo>
                    <a:lnTo>
                      <a:pt x="251" y="882"/>
                    </a:lnTo>
                    <a:lnTo>
                      <a:pt x="267" y="878"/>
                    </a:lnTo>
                    <a:lnTo>
                      <a:pt x="285" y="877"/>
                    </a:lnTo>
                    <a:lnTo>
                      <a:pt x="301" y="878"/>
                    </a:lnTo>
                    <a:lnTo>
                      <a:pt x="566" y="926"/>
                    </a:lnTo>
                    <a:lnTo>
                      <a:pt x="1120" y="186"/>
                    </a:lnTo>
                    <a:lnTo>
                      <a:pt x="1132" y="174"/>
                    </a:lnTo>
                    <a:lnTo>
                      <a:pt x="1145" y="162"/>
                    </a:lnTo>
                    <a:lnTo>
                      <a:pt x="1160" y="154"/>
                    </a:lnTo>
                    <a:lnTo>
                      <a:pt x="1176" y="148"/>
                    </a:lnTo>
                    <a:lnTo>
                      <a:pt x="1193" y="146"/>
                    </a:lnTo>
                    <a:lnTo>
                      <a:pt x="1210" y="150"/>
                    </a:lnTo>
                    <a:lnTo>
                      <a:pt x="1226" y="159"/>
                    </a:lnTo>
                    <a:lnTo>
                      <a:pt x="1519" y="382"/>
                    </a:lnTo>
                    <a:lnTo>
                      <a:pt x="1815" y="23"/>
                    </a:lnTo>
                    <a:lnTo>
                      <a:pt x="1828" y="10"/>
                    </a:lnTo>
                    <a:lnTo>
                      <a:pt x="1844" y="3"/>
                    </a:lnTo>
                    <a:lnTo>
                      <a:pt x="18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67" name="Freeform 36"/>
              <p:cNvSpPr>
                <a:spLocks/>
              </p:cNvSpPr>
              <p:nvPr/>
            </p:nvSpPr>
            <p:spPr bwMode="auto">
              <a:xfrm>
                <a:off x="-1339" y="524"/>
                <a:ext cx="161" cy="27"/>
              </a:xfrm>
              <a:custGeom>
                <a:avLst/>
                <a:gdLst>
                  <a:gd name="T0" fmla="*/ 1124 w 1126"/>
                  <a:gd name="T1" fmla="*/ 0 h 187"/>
                  <a:gd name="T2" fmla="*/ 1126 w 1126"/>
                  <a:gd name="T3" fmla="*/ 168 h 187"/>
                  <a:gd name="T4" fmla="*/ 4 w 1126"/>
                  <a:gd name="T5" fmla="*/ 187 h 187"/>
                  <a:gd name="T6" fmla="*/ 0 w 1126"/>
                  <a:gd name="T7" fmla="*/ 18 h 187"/>
                  <a:gd name="T8" fmla="*/ 1124 w 1126"/>
                  <a:gd name="T9" fmla="*/ 0 h 187"/>
                </a:gdLst>
                <a:ahLst/>
                <a:cxnLst>
                  <a:cxn ang="0">
                    <a:pos x="T0" y="T1"/>
                  </a:cxn>
                  <a:cxn ang="0">
                    <a:pos x="T2" y="T3"/>
                  </a:cxn>
                  <a:cxn ang="0">
                    <a:pos x="T4" y="T5"/>
                  </a:cxn>
                  <a:cxn ang="0">
                    <a:pos x="T6" y="T7"/>
                  </a:cxn>
                  <a:cxn ang="0">
                    <a:pos x="T8" y="T9"/>
                  </a:cxn>
                </a:cxnLst>
                <a:rect l="0" t="0" r="r" b="b"/>
                <a:pathLst>
                  <a:path w="1126" h="187">
                    <a:moveTo>
                      <a:pt x="1124" y="0"/>
                    </a:moveTo>
                    <a:lnTo>
                      <a:pt x="1126" y="168"/>
                    </a:lnTo>
                    <a:lnTo>
                      <a:pt x="4" y="187"/>
                    </a:lnTo>
                    <a:lnTo>
                      <a:pt x="0" y="18"/>
                    </a:lnTo>
                    <a:lnTo>
                      <a:pt x="1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68" name="Freeform 37"/>
              <p:cNvSpPr>
                <a:spLocks/>
              </p:cNvSpPr>
              <p:nvPr/>
            </p:nvSpPr>
            <p:spPr bwMode="auto">
              <a:xfrm>
                <a:off x="-1339" y="563"/>
                <a:ext cx="161" cy="26"/>
              </a:xfrm>
              <a:custGeom>
                <a:avLst/>
                <a:gdLst>
                  <a:gd name="T0" fmla="*/ 1124 w 1126"/>
                  <a:gd name="T1" fmla="*/ 0 h 186"/>
                  <a:gd name="T2" fmla="*/ 1126 w 1126"/>
                  <a:gd name="T3" fmla="*/ 169 h 186"/>
                  <a:gd name="T4" fmla="*/ 4 w 1126"/>
                  <a:gd name="T5" fmla="*/ 186 h 186"/>
                  <a:gd name="T6" fmla="*/ 0 w 1126"/>
                  <a:gd name="T7" fmla="*/ 18 h 186"/>
                  <a:gd name="T8" fmla="*/ 1124 w 1126"/>
                  <a:gd name="T9" fmla="*/ 0 h 186"/>
                </a:gdLst>
                <a:ahLst/>
                <a:cxnLst>
                  <a:cxn ang="0">
                    <a:pos x="T0" y="T1"/>
                  </a:cxn>
                  <a:cxn ang="0">
                    <a:pos x="T2" y="T3"/>
                  </a:cxn>
                  <a:cxn ang="0">
                    <a:pos x="T4" y="T5"/>
                  </a:cxn>
                  <a:cxn ang="0">
                    <a:pos x="T6" y="T7"/>
                  </a:cxn>
                  <a:cxn ang="0">
                    <a:pos x="T8" y="T9"/>
                  </a:cxn>
                </a:cxnLst>
                <a:rect l="0" t="0" r="r" b="b"/>
                <a:pathLst>
                  <a:path w="1126" h="186">
                    <a:moveTo>
                      <a:pt x="1124" y="0"/>
                    </a:moveTo>
                    <a:lnTo>
                      <a:pt x="1126" y="169"/>
                    </a:lnTo>
                    <a:lnTo>
                      <a:pt x="4" y="186"/>
                    </a:lnTo>
                    <a:lnTo>
                      <a:pt x="0" y="18"/>
                    </a:lnTo>
                    <a:lnTo>
                      <a:pt x="1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69" name="Freeform 38"/>
              <p:cNvSpPr>
                <a:spLocks/>
              </p:cNvSpPr>
              <p:nvPr/>
            </p:nvSpPr>
            <p:spPr bwMode="auto">
              <a:xfrm>
                <a:off x="-1339" y="486"/>
                <a:ext cx="161" cy="26"/>
              </a:xfrm>
              <a:custGeom>
                <a:avLst/>
                <a:gdLst>
                  <a:gd name="T0" fmla="*/ 1124 w 1126"/>
                  <a:gd name="T1" fmla="*/ 0 h 186"/>
                  <a:gd name="T2" fmla="*/ 1126 w 1126"/>
                  <a:gd name="T3" fmla="*/ 169 h 186"/>
                  <a:gd name="T4" fmla="*/ 4 w 1126"/>
                  <a:gd name="T5" fmla="*/ 186 h 186"/>
                  <a:gd name="T6" fmla="*/ 0 w 1126"/>
                  <a:gd name="T7" fmla="*/ 17 h 186"/>
                  <a:gd name="T8" fmla="*/ 1124 w 1126"/>
                  <a:gd name="T9" fmla="*/ 0 h 186"/>
                </a:gdLst>
                <a:ahLst/>
                <a:cxnLst>
                  <a:cxn ang="0">
                    <a:pos x="T0" y="T1"/>
                  </a:cxn>
                  <a:cxn ang="0">
                    <a:pos x="T2" y="T3"/>
                  </a:cxn>
                  <a:cxn ang="0">
                    <a:pos x="T4" y="T5"/>
                  </a:cxn>
                  <a:cxn ang="0">
                    <a:pos x="T6" y="T7"/>
                  </a:cxn>
                  <a:cxn ang="0">
                    <a:pos x="T8" y="T9"/>
                  </a:cxn>
                </a:cxnLst>
                <a:rect l="0" t="0" r="r" b="b"/>
                <a:pathLst>
                  <a:path w="1126" h="186">
                    <a:moveTo>
                      <a:pt x="1124" y="0"/>
                    </a:moveTo>
                    <a:lnTo>
                      <a:pt x="1126" y="169"/>
                    </a:lnTo>
                    <a:lnTo>
                      <a:pt x="4" y="186"/>
                    </a:lnTo>
                    <a:lnTo>
                      <a:pt x="0" y="17"/>
                    </a:lnTo>
                    <a:lnTo>
                      <a:pt x="1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70" name="Freeform 39"/>
              <p:cNvSpPr>
                <a:spLocks/>
              </p:cNvSpPr>
              <p:nvPr/>
            </p:nvSpPr>
            <p:spPr bwMode="auto">
              <a:xfrm>
                <a:off x="-1408" y="397"/>
                <a:ext cx="73" cy="112"/>
              </a:xfrm>
              <a:custGeom>
                <a:avLst/>
                <a:gdLst>
                  <a:gd name="T0" fmla="*/ 328 w 510"/>
                  <a:gd name="T1" fmla="*/ 1 h 786"/>
                  <a:gd name="T2" fmla="*/ 398 w 510"/>
                  <a:gd name="T3" fmla="*/ 20 h 786"/>
                  <a:gd name="T4" fmla="*/ 408 w 510"/>
                  <a:gd name="T5" fmla="*/ 40 h 786"/>
                  <a:gd name="T6" fmla="*/ 395 w 510"/>
                  <a:gd name="T7" fmla="*/ 108 h 786"/>
                  <a:gd name="T8" fmla="*/ 469 w 510"/>
                  <a:gd name="T9" fmla="*/ 144 h 786"/>
                  <a:gd name="T10" fmla="*/ 507 w 510"/>
                  <a:gd name="T11" fmla="*/ 175 h 786"/>
                  <a:gd name="T12" fmla="*/ 510 w 510"/>
                  <a:gd name="T13" fmla="*/ 194 h 786"/>
                  <a:gd name="T14" fmla="*/ 469 w 510"/>
                  <a:gd name="T15" fmla="*/ 254 h 786"/>
                  <a:gd name="T16" fmla="*/ 447 w 510"/>
                  <a:gd name="T17" fmla="*/ 268 h 786"/>
                  <a:gd name="T18" fmla="*/ 423 w 510"/>
                  <a:gd name="T19" fmla="*/ 260 h 786"/>
                  <a:gd name="T20" fmla="*/ 377 w 510"/>
                  <a:gd name="T21" fmla="*/ 229 h 786"/>
                  <a:gd name="T22" fmla="*/ 322 w 510"/>
                  <a:gd name="T23" fmla="*/ 209 h 786"/>
                  <a:gd name="T24" fmla="*/ 284 w 510"/>
                  <a:gd name="T25" fmla="*/ 207 h 786"/>
                  <a:gd name="T26" fmla="*/ 261 w 510"/>
                  <a:gd name="T27" fmla="*/ 213 h 786"/>
                  <a:gd name="T28" fmla="*/ 242 w 510"/>
                  <a:gd name="T29" fmla="*/ 226 h 786"/>
                  <a:gd name="T30" fmla="*/ 232 w 510"/>
                  <a:gd name="T31" fmla="*/ 244 h 786"/>
                  <a:gd name="T32" fmla="*/ 239 w 510"/>
                  <a:gd name="T33" fmla="*/ 267 h 786"/>
                  <a:gd name="T34" fmla="*/ 278 w 510"/>
                  <a:gd name="T35" fmla="*/ 309 h 786"/>
                  <a:gd name="T36" fmla="*/ 326 w 510"/>
                  <a:gd name="T37" fmla="*/ 343 h 786"/>
                  <a:gd name="T38" fmla="*/ 373 w 510"/>
                  <a:gd name="T39" fmla="*/ 377 h 786"/>
                  <a:gd name="T40" fmla="*/ 415 w 510"/>
                  <a:gd name="T41" fmla="*/ 417 h 786"/>
                  <a:gd name="T42" fmla="*/ 444 w 510"/>
                  <a:gd name="T43" fmla="*/ 470 h 786"/>
                  <a:gd name="T44" fmla="*/ 452 w 510"/>
                  <a:gd name="T45" fmla="*/ 531 h 786"/>
                  <a:gd name="T46" fmla="*/ 437 w 510"/>
                  <a:gd name="T47" fmla="*/ 590 h 786"/>
                  <a:gd name="T48" fmla="*/ 423 w 510"/>
                  <a:gd name="T49" fmla="*/ 616 h 786"/>
                  <a:gd name="T50" fmla="*/ 419 w 510"/>
                  <a:gd name="T51" fmla="*/ 623 h 786"/>
                  <a:gd name="T52" fmla="*/ 372 w 510"/>
                  <a:gd name="T53" fmla="*/ 665 h 786"/>
                  <a:gd name="T54" fmla="*/ 316 w 510"/>
                  <a:gd name="T55" fmla="*/ 688 h 786"/>
                  <a:gd name="T56" fmla="*/ 254 w 510"/>
                  <a:gd name="T57" fmla="*/ 696 h 786"/>
                  <a:gd name="T58" fmla="*/ 233 w 510"/>
                  <a:gd name="T59" fmla="*/ 776 h 786"/>
                  <a:gd name="T60" fmla="*/ 214 w 510"/>
                  <a:gd name="T61" fmla="*/ 786 h 786"/>
                  <a:gd name="T62" fmla="*/ 141 w 510"/>
                  <a:gd name="T63" fmla="*/ 772 h 786"/>
                  <a:gd name="T64" fmla="*/ 123 w 510"/>
                  <a:gd name="T65" fmla="*/ 759 h 786"/>
                  <a:gd name="T66" fmla="*/ 121 w 510"/>
                  <a:gd name="T67" fmla="*/ 746 h 786"/>
                  <a:gd name="T68" fmla="*/ 121 w 510"/>
                  <a:gd name="T69" fmla="*/ 736 h 786"/>
                  <a:gd name="T70" fmla="*/ 100 w 510"/>
                  <a:gd name="T71" fmla="*/ 662 h 786"/>
                  <a:gd name="T72" fmla="*/ 36 w 510"/>
                  <a:gd name="T73" fmla="*/ 627 h 786"/>
                  <a:gd name="T74" fmla="*/ 2 w 510"/>
                  <a:gd name="T75" fmla="*/ 596 h 786"/>
                  <a:gd name="T76" fmla="*/ 0 w 510"/>
                  <a:gd name="T77" fmla="*/ 576 h 786"/>
                  <a:gd name="T78" fmla="*/ 40 w 510"/>
                  <a:gd name="T79" fmla="*/ 515 h 786"/>
                  <a:gd name="T80" fmla="*/ 62 w 510"/>
                  <a:gd name="T81" fmla="*/ 501 h 786"/>
                  <a:gd name="T82" fmla="*/ 86 w 510"/>
                  <a:gd name="T83" fmla="*/ 509 h 786"/>
                  <a:gd name="T84" fmla="*/ 137 w 510"/>
                  <a:gd name="T85" fmla="*/ 547 h 786"/>
                  <a:gd name="T86" fmla="*/ 196 w 510"/>
                  <a:gd name="T87" fmla="*/ 571 h 786"/>
                  <a:gd name="T88" fmla="*/ 239 w 510"/>
                  <a:gd name="T89" fmla="*/ 575 h 786"/>
                  <a:gd name="T90" fmla="*/ 267 w 510"/>
                  <a:gd name="T91" fmla="*/ 570 h 786"/>
                  <a:gd name="T92" fmla="*/ 292 w 510"/>
                  <a:gd name="T93" fmla="*/ 557 h 786"/>
                  <a:gd name="T94" fmla="*/ 307 w 510"/>
                  <a:gd name="T95" fmla="*/ 536 h 786"/>
                  <a:gd name="T96" fmla="*/ 304 w 510"/>
                  <a:gd name="T97" fmla="*/ 507 h 786"/>
                  <a:gd name="T98" fmla="*/ 280 w 510"/>
                  <a:gd name="T99" fmla="*/ 472 h 786"/>
                  <a:gd name="T100" fmla="*/ 245 w 510"/>
                  <a:gd name="T101" fmla="*/ 445 h 786"/>
                  <a:gd name="T102" fmla="*/ 209 w 510"/>
                  <a:gd name="T103" fmla="*/ 421 h 786"/>
                  <a:gd name="T104" fmla="*/ 171 w 510"/>
                  <a:gd name="T105" fmla="*/ 393 h 786"/>
                  <a:gd name="T106" fmla="*/ 130 w 510"/>
                  <a:gd name="T107" fmla="*/ 356 h 786"/>
                  <a:gd name="T108" fmla="*/ 99 w 510"/>
                  <a:gd name="T109" fmla="*/ 305 h 786"/>
                  <a:gd name="T110" fmla="*/ 89 w 510"/>
                  <a:gd name="T111" fmla="*/ 245 h 786"/>
                  <a:gd name="T112" fmla="*/ 103 w 510"/>
                  <a:gd name="T113" fmla="*/ 186 h 786"/>
                  <a:gd name="T114" fmla="*/ 135 w 510"/>
                  <a:gd name="T115" fmla="*/ 138 h 786"/>
                  <a:gd name="T116" fmla="*/ 177 w 510"/>
                  <a:gd name="T117" fmla="*/ 109 h 786"/>
                  <a:gd name="T118" fmla="*/ 226 w 510"/>
                  <a:gd name="T119" fmla="*/ 94 h 786"/>
                  <a:gd name="T120" fmla="*/ 277 w 510"/>
                  <a:gd name="T121" fmla="*/ 89 h 786"/>
                  <a:gd name="T122" fmla="*/ 297 w 510"/>
                  <a:gd name="T123" fmla="*/ 11 h 786"/>
                  <a:gd name="T124" fmla="*/ 317 w 510"/>
                  <a:gd name="T125" fmla="*/ 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0" h="786">
                    <a:moveTo>
                      <a:pt x="317" y="0"/>
                    </a:moveTo>
                    <a:lnTo>
                      <a:pt x="328" y="1"/>
                    </a:lnTo>
                    <a:lnTo>
                      <a:pt x="388" y="15"/>
                    </a:lnTo>
                    <a:lnTo>
                      <a:pt x="398" y="20"/>
                    </a:lnTo>
                    <a:lnTo>
                      <a:pt x="405" y="28"/>
                    </a:lnTo>
                    <a:lnTo>
                      <a:pt x="408" y="40"/>
                    </a:lnTo>
                    <a:lnTo>
                      <a:pt x="408" y="50"/>
                    </a:lnTo>
                    <a:lnTo>
                      <a:pt x="395" y="108"/>
                    </a:lnTo>
                    <a:lnTo>
                      <a:pt x="432" y="124"/>
                    </a:lnTo>
                    <a:lnTo>
                      <a:pt x="469" y="144"/>
                    </a:lnTo>
                    <a:lnTo>
                      <a:pt x="501" y="168"/>
                    </a:lnTo>
                    <a:lnTo>
                      <a:pt x="507" y="175"/>
                    </a:lnTo>
                    <a:lnTo>
                      <a:pt x="510" y="185"/>
                    </a:lnTo>
                    <a:lnTo>
                      <a:pt x="510" y="194"/>
                    </a:lnTo>
                    <a:lnTo>
                      <a:pt x="507" y="203"/>
                    </a:lnTo>
                    <a:lnTo>
                      <a:pt x="469" y="254"/>
                    </a:lnTo>
                    <a:lnTo>
                      <a:pt x="458" y="264"/>
                    </a:lnTo>
                    <a:lnTo>
                      <a:pt x="447" y="268"/>
                    </a:lnTo>
                    <a:lnTo>
                      <a:pt x="436" y="267"/>
                    </a:lnTo>
                    <a:lnTo>
                      <a:pt x="423" y="260"/>
                    </a:lnTo>
                    <a:lnTo>
                      <a:pt x="402" y="244"/>
                    </a:lnTo>
                    <a:lnTo>
                      <a:pt x="377" y="229"/>
                    </a:lnTo>
                    <a:lnTo>
                      <a:pt x="350" y="217"/>
                    </a:lnTo>
                    <a:lnTo>
                      <a:pt x="322" y="209"/>
                    </a:lnTo>
                    <a:lnTo>
                      <a:pt x="295" y="205"/>
                    </a:lnTo>
                    <a:lnTo>
                      <a:pt x="284" y="207"/>
                    </a:lnTo>
                    <a:lnTo>
                      <a:pt x="273" y="209"/>
                    </a:lnTo>
                    <a:lnTo>
                      <a:pt x="261" y="213"/>
                    </a:lnTo>
                    <a:lnTo>
                      <a:pt x="251" y="218"/>
                    </a:lnTo>
                    <a:lnTo>
                      <a:pt x="242" y="226"/>
                    </a:lnTo>
                    <a:lnTo>
                      <a:pt x="235" y="234"/>
                    </a:lnTo>
                    <a:lnTo>
                      <a:pt x="232" y="244"/>
                    </a:lnTo>
                    <a:lnTo>
                      <a:pt x="233" y="254"/>
                    </a:lnTo>
                    <a:lnTo>
                      <a:pt x="239" y="267"/>
                    </a:lnTo>
                    <a:lnTo>
                      <a:pt x="257" y="290"/>
                    </a:lnTo>
                    <a:lnTo>
                      <a:pt x="278" y="309"/>
                    </a:lnTo>
                    <a:lnTo>
                      <a:pt x="301" y="326"/>
                    </a:lnTo>
                    <a:lnTo>
                      <a:pt x="326" y="343"/>
                    </a:lnTo>
                    <a:lnTo>
                      <a:pt x="350" y="359"/>
                    </a:lnTo>
                    <a:lnTo>
                      <a:pt x="373" y="377"/>
                    </a:lnTo>
                    <a:lnTo>
                      <a:pt x="396" y="395"/>
                    </a:lnTo>
                    <a:lnTo>
                      <a:pt x="415" y="417"/>
                    </a:lnTo>
                    <a:lnTo>
                      <a:pt x="431" y="442"/>
                    </a:lnTo>
                    <a:lnTo>
                      <a:pt x="444" y="470"/>
                    </a:lnTo>
                    <a:lnTo>
                      <a:pt x="450" y="501"/>
                    </a:lnTo>
                    <a:lnTo>
                      <a:pt x="452" y="531"/>
                    </a:lnTo>
                    <a:lnTo>
                      <a:pt x="447" y="562"/>
                    </a:lnTo>
                    <a:lnTo>
                      <a:pt x="437" y="590"/>
                    </a:lnTo>
                    <a:lnTo>
                      <a:pt x="425" y="612"/>
                    </a:lnTo>
                    <a:lnTo>
                      <a:pt x="423" y="616"/>
                    </a:lnTo>
                    <a:lnTo>
                      <a:pt x="421" y="620"/>
                    </a:lnTo>
                    <a:lnTo>
                      <a:pt x="419" y="623"/>
                    </a:lnTo>
                    <a:lnTo>
                      <a:pt x="397" y="647"/>
                    </a:lnTo>
                    <a:lnTo>
                      <a:pt x="372" y="665"/>
                    </a:lnTo>
                    <a:lnTo>
                      <a:pt x="345" y="679"/>
                    </a:lnTo>
                    <a:lnTo>
                      <a:pt x="316" y="688"/>
                    </a:lnTo>
                    <a:lnTo>
                      <a:pt x="285" y="694"/>
                    </a:lnTo>
                    <a:lnTo>
                      <a:pt x="254" y="696"/>
                    </a:lnTo>
                    <a:lnTo>
                      <a:pt x="239" y="766"/>
                    </a:lnTo>
                    <a:lnTo>
                      <a:pt x="233" y="776"/>
                    </a:lnTo>
                    <a:lnTo>
                      <a:pt x="225" y="783"/>
                    </a:lnTo>
                    <a:lnTo>
                      <a:pt x="214" y="786"/>
                    </a:lnTo>
                    <a:lnTo>
                      <a:pt x="202" y="786"/>
                    </a:lnTo>
                    <a:lnTo>
                      <a:pt x="141" y="772"/>
                    </a:lnTo>
                    <a:lnTo>
                      <a:pt x="130" y="767"/>
                    </a:lnTo>
                    <a:lnTo>
                      <a:pt x="123" y="759"/>
                    </a:lnTo>
                    <a:lnTo>
                      <a:pt x="121" y="750"/>
                    </a:lnTo>
                    <a:lnTo>
                      <a:pt x="121" y="746"/>
                    </a:lnTo>
                    <a:lnTo>
                      <a:pt x="121" y="742"/>
                    </a:lnTo>
                    <a:lnTo>
                      <a:pt x="121" y="736"/>
                    </a:lnTo>
                    <a:lnTo>
                      <a:pt x="134" y="676"/>
                    </a:lnTo>
                    <a:lnTo>
                      <a:pt x="100" y="662"/>
                    </a:lnTo>
                    <a:lnTo>
                      <a:pt x="68" y="646"/>
                    </a:lnTo>
                    <a:lnTo>
                      <a:pt x="36" y="627"/>
                    </a:lnTo>
                    <a:lnTo>
                      <a:pt x="8" y="603"/>
                    </a:lnTo>
                    <a:lnTo>
                      <a:pt x="2" y="596"/>
                    </a:lnTo>
                    <a:lnTo>
                      <a:pt x="0" y="587"/>
                    </a:lnTo>
                    <a:lnTo>
                      <a:pt x="0" y="576"/>
                    </a:lnTo>
                    <a:lnTo>
                      <a:pt x="3" y="568"/>
                    </a:lnTo>
                    <a:lnTo>
                      <a:pt x="40" y="515"/>
                    </a:lnTo>
                    <a:lnTo>
                      <a:pt x="49" y="506"/>
                    </a:lnTo>
                    <a:lnTo>
                      <a:pt x="62" y="501"/>
                    </a:lnTo>
                    <a:lnTo>
                      <a:pt x="73" y="502"/>
                    </a:lnTo>
                    <a:lnTo>
                      <a:pt x="86" y="509"/>
                    </a:lnTo>
                    <a:lnTo>
                      <a:pt x="109" y="528"/>
                    </a:lnTo>
                    <a:lnTo>
                      <a:pt x="137" y="547"/>
                    </a:lnTo>
                    <a:lnTo>
                      <a:pt x="165" y="562"/>
                    </a:lnTo>
                    <a:lnTo>
                      <a:pt x="196" y="571"/>
                    </a:lnTo>
                    <a:lnTo>
                      <a:pt x="226" y="575"/>
                    </a:lnTo>
                    <a:lnTo>
                      <a:pt x="239" y="575"/>
                    </a:lnTo>
                    <a:lnTo>
                      <a:pt x="253" y="573"/>
                    </a:lnTo>
                    <a:lnTo>
                      <a:pt x="267" y="570"/>
                    </a:lnTo>
                    <a:lnTo>
                      <a:pt x="280" y="565"/>
                    </a:lnTo>
                    <a:lnTo>
                      <a:pt x="292" y="557"/>
                    </a:lnTo>
                    <a:lnTo>
                      <a:pt x="301" y="548"/>
                    </a:lnTo>
                    <a:lnTo>
                      <a:pt x="307" y="536"/>
                    </a:lnTo>
                    <a:lnTo>
                      <a:pt x="308" y="523"/>
                    </a:lnTo>
                    <a:lnTo>
                      <a:pt x="304" y="507"/>
                    </a:lnTo>
                    <a:lnTo>
                      <a:pt x="294" y="488"/>
                    </a:lnTo>
                    <a:lnTo>
                      <a:pt x="280" y="472"/>
                    </a:lnTo>
                    <a:lnTo>
                      <a:pt x="263" y="458"/>
                    </a:lnTo>
                    <a:lnTo>
                      <a:pt x="245" y="445"/>
                    </a:lnTo>
                    <a:lnTo>
                      <a:pt x="227" y="433"/>
                    </a:lnTo>
                    <a:lnTo>
                      <a:pt x="209" y="421"/>
                    </a:lnTo>
                    <a:lnTo>
                      <a:pt x="192" y="410"/>
                    </a:lnTo>
                    <a:lnTo>
                      <a:pt x="171" y="393"/>
                    </a:lnTo>
                    <a:lnTo>
                      <a:pt x="149" y="375"/>
                    </a:lnTo>
                    <a:lnTo>
                      <a:pt x="130" y="356"/>
                    </a:lnTo>
                    <a:lnTo>
                      <a:pt x="114" y="334"/>
                    </a:lnTo>
                    <a:lnTo>
                      <a:pt x="99" y="305"/>
                    </a:lnTo>
                    <a:lnTo>
                      <a:pt x="91" y="275"/>
                    </a:lnTo>
                    <a:lnTo>
                      <a:pt x="89" y="245"/>
                    </a:lnTo>
                    <a:lnTo>
                      <a:pt x="92" y="216"/>
                    </a:lnTo>
                    <a:lnTo>
                      <a:pt x="103" y="186"/>
                    </a:lnTo>
                    <a:lnTo>
                      <a:pt x="119" y="159"/>
                    </a:lnTo>
                    <a:lnTo>
                      <a:pt x="135" y="138"/>
                    </a:lnTo>
                    <a:lnTo>
                      <a:pt x="156" y="122"/>
                    </a:lnTo>
                    <a:lnTo>
                      <a:pt x="177" y="109"/>
                    </a:lnTo>
                    <a:lnTo>
                      <a:pt x="201" y="100"/>
                    </a:lnTo>
                    <a:lnTo>
                      <a:pt x="226" y="94"/>
                    </a:lnTo>
                    <a:lnTo>
                      <a:pt x="251" y="90"/>
                    </a:lnTo>
                    <a:lnTo>
                      <a:pt x="277" y="89"/>
                    </a:lnTo>
                    <a:lnTo>
                      <a:pt x="293" y="22"/>
                    </a:lnTo>
                    <a:lnTo>
                      <a:pt x="297" y="11"/>
                    </a:lnTo>
                    <a:lnTo>
                      <a:pt x="305" y="3"/>
                    </a:lnTo>
                    <a:lnTo>
                      <a:pt x="3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grpSp>
      </p:grpSp>
    </p:spTree>
    <p:extLst>
      <p:ext uri="{BB962C8B-B14F-4D97-AF65-F5344CB8AC3E}">
        <p14:creationId xmlns:p14="http://schemas.microsoft.com/office/powerpoint/2010/main" val="3166442891"/>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additive="base">
                                        <p:cTn id="12" dur="500" fill="hold"/>
                                        <p:tgtEl>
                                          <p:spTgt spid="72"/>
                                        </p:tgtEl>
                                        <p:attrNameLst>
                                          <p:attrName>ppt_x</p:attrName>
                                        </p:attrNameLst>
                                      </p:cBhvr>
                                      <p:tavLst>
                                        <p:tav tm="0">
                                          <p:val>
                                            <p:strVal val="#ppt_x"/>
                                          </p:val>
                                        </p:tav>
                                        <p:tav tm="100000">
                                          <p:val>
                                            <p:strVal val="#ppt_x"/>
                                          </p:val>
                                        </p:tav>
                                      </p:tavLst>
                                    </p:anim>
                                    <p:anim calcmode="lin" valueType="num">
                                      <p:cBhvr additive="base">
                                        <p:cTn id="13" dur="500" fill="hold"/>
                                        <p:tgtEl>
                                          <p:spTgt spid="7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3"/>
                                        </p:tgtEl>
                                        <p:attrNameLst>
                                          <p:attrName>style.visibility</p:attrName>
                                        </p:attrNameLst>
                                      </p:cBhvr>
                                      <p:to>
                                        <p:strVal val="visible"/>
                                      </p:to>
                                    </p:set>
                                    <p:anim calcmode="lin" valueType="num">
                                      <p:cBhvr additive="base">
                                        <p:cTn id="17" dur="500" fill="hold"/>
                                        <p:tgtEl>
                                          <p:spTgt spid="73"/>
                                        </p:tgtEl>
                                        <p:attrNameLst>
                                          <p:attrName>ppt_x</p:attrName>
                                        </p:attrNameLst>
                                      </p:cBhvr>
                                      <p:tavLst>
                                        <p:tav tm="0">
                                          <p:val>
                                            <p:strVal val="#ppt_x"/>
                                          </p:val>
                                        </p:tav>
                                        <p:tav tm="100000">
                                          <p:val>
                                            <p:strVal val="#ppt_x"/>
                                          </p:val>
                                        </p:tav>
                                      </p:tavLst>
                                    </p:anim>
                                    <p:anim calcmode="lin" valueType="num">
                                      <p:cBhvr additive="base">
                                        <p:cTn id="18" dur="500" fill="hold"/>
                                        <p:tgtEl>
                                          <p:spTgt spid="7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 calcmode="lin" valueType="num">
                                      <p:cBhvr additive="base">
                                        <p:cTn id="22" dur="500" fill="hold"/>
                                        <p:tgtEl>
                                          <p:spTgt spid="75"/>
                                        </p:tgtEl>
                                        <p:attrNameLst>
                                          <p:attrName>ppt_x</p:attrName>
                                        </p:attrNameLst>
                                      </p:cBhvr>
                                      <p:tavLst>
                                        <p:tav tm="0">
                                          <p:val>
                                            <p:strVal val="#ppt_x"/>
                                          </p:val>
                                        </p:tav>
                                        <p:tav tm="100000">
                                          <p:val>
                                            <p:strVal val="#ppt_x"/>
                                          </p:val>
                                        </p:tav>
                                      </p:tavLst>
                                    </p:anim>
                                    <p:anim calcmode="lin" valueType="num">
                                      <p:cBhvr additive="base">
                                        <p:cTn id="2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a:stCxn id="2" idx="5"/>
            <a:endCxn id="3" idx="1"/>
          </p:cNvCxnSpPr>
          <p:nvPr/>
        </p:nvCxnSpPr>
        <p:spPr>
          <a:xfrm>
            <a:off x="2005049" y="2856864"/>
            <a:ext cx="735329" cy="635839"/>
          </a:xfrm>
          <a:prstGeom prst="line">
            <a:avLst/>
          </a:prstGeom>
          <a:ln w="3175">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3" idx="7"/>
            <a:endCxn id="4" idx="3"/>
          </p:cNvCxnSpPr>
          <p:nvPr/>
        </p:nvCxnSpPr>
        <p:spPr>
          <a:xfrm flipV="1">
            <a:off x="3459417" y="2856864"/>
            <a:ext cx="747152" cy="635839"/>
          </a:xfrm>
          <a:prstGeom prst="line">
            <a:avLst/>
          </a:prstGeom>
          <a:ln w="3175">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4" idx="5"/>
            <a:endCxn id="5" idx="1"/>
          </p:cNvCxnSpPr>
          <p:nvPr/>
        </p:nvCxnSpPr>
        <p:spPr>
          <a:xfrm>
            <a:off x="4925610" y="2856864"/>
            <a:ext cx="735329" cy="635839"/>
          </a:xfrm>
          <a:prstGeom prst="line">
            <a:avLst/>
          </a:prstGeom>
          <a:ln w="3175">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5" idx="7"/>
            <a:endCxn id="6" idx="3"/>
          </p:cNvCxnSpPr>
          <p:nvPr/>
        </p:nvCxnSpPr>
        <p:spPr>
          <a:xfrm flipV="1">
            <a:off x="6379979" y="2856864"/>
            <a:ext cx="758975" cy="635839"/>
          </a:xfrm>
          <a:prstGeom prst="line">
            <a:avLst/>
          </a:prstGeom>
          <a:ln w="3175">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16" name="Title 1"/>
          <p:cNvSpPr txBox="1">
            <a:spLocks/>
          </p:cNvSpPr>
          <p:nvPr/>
        </p:nvSpPr>
        <p:spPr>
          <a:xfrm>
            <a:off x="728352" y="72603"/>
            <a:ext cx="7707086" cy="857250"/>
          </a:xfrm>
          <a:prstGeom prst="rect">
            <a:avLst/>
          </a:prstGeom>
        </p:spPr>
        <p:txBody>
          <a:bodyPr lIns="68579" tIns="34289" rIns="68579" bIns="34289">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dirty="0">
                <a:solidFill>
                  <a:srgbClr val="AED24F"/>
                </a:solidFill>
                <a:latin typeface="Century Gothic" panose="020B0502020202020204" pitchFamily="34" charset="0"/>
              </a:rPr>
              <a:t>A Forced Multiplier for </a:t>
            </a:r>
            <a:br>
              <a:rPr lang="en-US" dirty="0">
                <a:solidFill>
                  <a:srgbClr val="AED24F"/>
                </a:solidFill>
                <a:latin typeface="Century Gothic" panose="020B0502020202020204" pitchFamily="34" charset="0"/>
              </a:rPr>
            </a:br>
            <a:r>
              <a:rPr lang="en-US" dirty="0">
                <a:solidFill>
                  <a:srgbClr val="AED24F"/>
                </a:solidFill>
                <a:latin typeface="Century Gothic" panose="020B0502020202020204" pitchFamily="34" charset="0"/>
              </a:rPr>
              <a:t>Stronger Results</a:t>
            </a:r>
          </a:p>
        </p:txBody>
      </p:sp>
      <p:grpSp>
        <p:nvGrpSpPr>
          <p:cNvPr id="7" name="Group 6"/>
          <p:cNvGrpSpPr/>
          <p:nvPr/>
        </p:nvGrpSpPr>
        <p:grpSpPr>
          <a:xfrm>
            <a:off x="1137090" y="1968720"/>
            <a:ext cx="2561042" cy="1189676"/>
            <a:chOff x="1516119" y="2624959"/>
            <a:chExt cx="3414722" cy="1586234"/>
          </a:xfrm>
        </p:grpSpPr>
        <p:sp>
          <p:nvSpPr>
            <p:cNvPr id="17" name="Rectangle 16"/>
            <p:cNvSpPr/>
            <p:nvPr/>
          </p:nvSpPr>
          <p:spPr>
            <a:xfrm>
              <a:off x="3009503" y="2733866"/>
              <a:ext cx="1921338" cy="1477327"/>
            </a:xfrm>
            <a:prstGeom prst="rect">
              <a:avLst/>
            </a:prstGeom>
          </p:spPr>
          <p:txBody>
            <a:bodyPr wrap="square">
              <a:spAutoFit/>
            </a:bodyPr>
            <a:lstStyle/>
            <a:p>
              <a:pPr defTabSz="685783">
                <a:spcAft>
                  <a:spcPts val="900"/>
                </a:spcAft>
                <a:buClr>
                  <a:srgbClr val="404040"/>
                </a:buClr>
                <a:buSzPct val="100000"/>
              </a:pPr>
              <a:r>
                <a:rPr lang="en-US" sz="1100" dirty="0">
                  <a:solidFill>
                    <a:prstClr val="white"/>
                  </a:solidFill>
                  <a:latin typeface="Calibri"/>
                  <a:ea typeface="Century Gothic"/>
                  <a:cs typeface="Calibri"/>
                  <a:sym typeface="Century Gothic"/>
                </a:rPr>
                <a:t>The Shopping Annuity</a:t>
              </a:r>
              <a:r>
                <a:rPr lang="en-US" sz="1100" dirty="0">
                  <a:solidFill>
                    <a:prstClr val="white"/>
                  </a:solidFill>
                  <a:latin typeface="Corbel" panose="020B0503020204020204" pitchFamily="34" charset="0"/>
                  <a:ea typeface="Century Gothic"/>
                  <a:cs typeface="Calibri"/>
                  <a:sym typeface="Century Gothic"/>
                </a:rPr>
                <a:t>®</a:t>
              </a:r>
              <a:r>
                <a:rPr lang="en-US" sz="1100" dirty="0">
                  <a:solidFill>
                    <a:prstClr val="white"/>
                  </a:solidFill>
                  <a:latin typeface="Calibri"/>
                  <a:ea typeface="Century Gothic"/>
                  <a:cs typeface="Calibri"/>
                  <a:sym typeface="Century Gothic"/>
                </a:rPr>
                <a:t> acts as a forced multiplier to accelerate a residual income generated by the MPCP.</a:t>
              </a:r>
            </a:p>
          </p:txBody>
        </p:sp>
        <p:grpSp>
          <p:nvGrpSpPr>
            <p:cNvPr id="57" name="Group 56"/>
            <p:cNvGrpSpPr/>
            <p:nvPr/>
          </p:nvGrpSpPr>
          <p:grpSpPr>
            <a:xfrm>
              <a:off x="1516119" y="2624959"/>
              <a:ext cx="1355834" cy="1387366"/>
              <a:chOff x="1516119" y="2624959"/>
              <a:chExt cx="1355834" cy="1387366"/>
            </a:xfrm>
          </p:grpSpPr>
          <p:sp>
            <p:nvSpPr>
              <p:cNvPr id="2" name="Oval 1"/>
              <p:cNvSpPr/>
              <p:nvPr/>
            </p:nvSpPr>
            <p:spPr>
              <a:xfrm>
                <a:off x="1516119" y="2624959"/>
                <a:ext cx="1355834" cy="13873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grpSp>
            <p:nvGrpSpPr>
              <p:cNvPr id="8" name="Group 4"/>
              <p:cNvGrpSpPr>
                <a:grpSpLocks noChangeAspect="1"/>
              </p:cNvGrpSpPr>
              <p:nvPr/>
            </p:nvGrpSpPr>
            <p:grpSpPr bwMode="auto">
              <a:xfrm>
                <a:off x="1938689" y="2953927"/>
                <a:ext cx="510694" cy="729430"/>
                <a:chOff x="287" y="1326"/>
                <a:chExt cx="551" cy="787"/>
              </a:xfrm>
              <a:solidFill>
                <a:schemeClr val="accent6">
                  <a:lumMod val="50000"/>
                </a:schemeClr>
              </a:solidFill>
            </p:grpSpPr>
            <p:sp>
              <p:nvSpPr>
                <p:cNvPr id="14" name="Freeform 6"/>
                <p:cNvSpPr>
                  <a:spLocks/>
                </p:cNvSpPr>
                <p:nvPr/>
              </p:nvSpPr>
              <p:spPr bwMode="auto">
                <a:xfrm>
                  <a:off x="377" y="1991"/>
                  <a:ext cx="8" cy="17"/>
                </a:xfrm>
                <a:custGeom>
                  <a:avLst/>
                  <a:gdLst>
                    <a:gd name="T0" fmla="*/ 39 w 39"/>
                    <a:gd name="T1" fmla="*/ 0 h 85"/>
                    <a:gd name="T2" fmla="*/ 39 w 39"/>
                    <a:gd name="T3" fmla="*/ 85 h 85"/>
                    <a:gd name="T4" fmla="*/ 21 w 39"/>
                    <a:gd name="T5" fmla="*/ 75 h 85"/>
                    <a:gd name="T6" fmla="*/ 9 w 39"/>
                    <a:gd name="T7" fmla="*/ 66 h 85"/>
                    <a:gd name="T8" fmla="*/ 2 w 39"/>
                    <a:gd name="T9" fmla="*/ 54 h 85"/>
                    <a:gd name="T10" fmla="*/ 0 w 39"/>
                    <a:gd name="T11" fmla="*/ 39 h 85"/>
                    <a:gd name="T12" fmla="*/ 3 w 39"/>
                    <a:gd name="T13" fmla="*/ 24 h 85"/>
                    <a:gd name="T14" fmla="*/ 12 w 39"/>
                    <a:gd name="T15" fmla="*/ 14 h 85"/>
                    <a:gd name="T16" fmla="*/ 24 w 39"/>
                    <a:gd name="T17" fmla="*/ 5 h 85"/>
                    <a:gd name="T18" fmla="*/ 39 w 39"/>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5">
                      <a:moveTo>
                        <a:pt x="39" y="0"/>
                      </a:moveTo>
                      <a:lnTo>
                        <a:pt x="39" y="85"/>
                      </a:lnTo>
                      <a:lnTo>
                        <a:pt x="21" y="75"/>
                      </a:lnTo>
                      <a:lnTo>
                        <a:pt x="9" y="66"/>
                      </a:lnTo>
                      <a:lnTo>
                        <a:pt x="2" y="54"/>
                      </a:lnTo>
                      <a:lnTo>
                        <a:pt x="0" y="39"/>
                      </a:lnTo>
                      <a:lnTo>
                        <a:pt x="3" y="24"/>
                      </a:lnTo>
                      <a:lnTo>
                        <a:pt x="12" y="14"/>
                      </a:lnTo>
                      <a:lnTo>
                        <a:pt x="24" y="5"/>
                      </a:lnTo>
                      <a:lnTo>
                        <a:pt x="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18" name="Freeform 7"/>
                <p:cNvSpPr>
                  <a:spLocks/>
                </p:cNvSpPr>
                <p:nvPr/>
              </p:nvSpPr>
              <p:spPr bwMode="auto">
                <a:xfrm>
                  <a:off x="398" y="2032"/>
                  <a:ext cx="8" cy="18"/>
                </a:xfrm>
                <a:custGeom>
                  <a:avLst/>
                  <a:gdLst>
                    <a:gd name="T0" fmla="*/ 0 w 44"/>
                    <a:gd name="T1" fmla="*/ 0 h 88"/>
                    <a:gd name="T2" fmla="*/ 19 w 44"/>
                    <a:gd name="T3" fmla="*/ 10 h 88"/>
                    <a:gd name="T4" fmla="*/ 33 w 44"/>
                    <a:gd name="T5" fmla="*/ 19 h 88"/>
                    <a:gd name="T6" fmla="*/ 41 w 44"/>
                    <a:gd name="T7" fmla="*/ 31 h 88"/>
                    <a:gd name="T8" fmla="*/ 44 w 44"/>
                    <a:gd name="T9" fmla="*/ 46 h 88"/>
                    <a:gd name="T10" fmla="*/ 44 w 44"/>
                    <a:gd name="T11" fmla="*/ 51 h 88"/>
                    <a:gd name="T12" fmla="*/ 42 w 44"/>
                    <a:gd name="T13" fmla="*/ 58 h 88"/>
                    <a:gd name="T14" fmla="*/ 39 w 44"/>
                    <a:gd name="T15" fmla="*/ 67 h 88"/>
                    <a:gd name="T16" fmla="*/ 30 w 44"/>
                    <a:gd name="T17" fmla="*/ 75 h 88"/>
                    <a:gd name="T18" fmla="*/ 18 w 44"/>
                    <a:gd name="T19" fmla="*/ 82 h 88"/>
                    <a:gd name="T20" fmla="*/ 0 w 44"/>
                    <a:gd name="T21" fmla="*/ 88 h 88"/>
                    <a:gd name="T22" fmla="*/ 0 w 44"/>
                    <a:gd name="T2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88">
                      <a:moveTo>
                        <a:pt x="0" y="0"/>
                      </a:moveTo>
                      <a:lnTo>
                        <a:pt x="19" y="10"/>
                      </a:lnTo>
                      <a:lnTo>
                        <a:pt x="33" y="19"/>
                      </a:lnTo>
                      <a:lnTo>
                        <a:pt x="41" y="31"/>
                      </a:lnTo>
                      <a:lnTo>
                        <a:pt x="44" y="46"/>
                      </a:lnTo>
                      <a:lnTo>
                        <a:pt x="44" y="51"/>
                      </a:lnTo>
                      <a:lnTo>
                        <a:pt x="42" y="58"/>
                      </a:lnTo>
                      <a:lnTo>
                        <a:pt x="39" y="67"/>
                      </a:lnTo>
                      <a:lnTo>
                        <a:pt x="30" y="75"/>
                      </a:lnTo>
                      <a:lnTo>
                        <a:pt x="18" y="82"/>
                      </a:lnTo>
                      <a:lnTo>
                        <a:pt x="0" y="8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23" name="Freeform 8"/>
                <p:cNvSpPr>
                  <a:spLocks noEditPoints="1"/>
                </p:cNvSpPr>
                <p:nvPr/>
              </p:nvSpPr>
              <p:spPr bwMode="auto">
                <a:xfrm>
                  <a:off x="287" y="1326"/>
                  <a:ext cx="203" cy="787"/>
                </a:xfrm>
                <a:custGeom>
                  <a:avLst/>
                  <a:gdLst>
                    <a:gd name="T0" fmla="*/ 490 w 1015"/>
                    <a:gd name="T1" fmla="*/ 3235 h 3933"/>
                    <a:gd name="T2" fmla="*/ 436 w 1015"/>
                    <a:gd name="T3" fmla="*/ 3250 h 3933"/>
                    <a:gd name="T4" fmla="*/ 393 w 1015"/>
                    <a:gd name="T5" fmla="*/ 3274 h 3933"/>
                    <a:gd name="T6" fmla="*/ 362 w 1015"/>
                    <a:gd name="T7" fmla="*/ 3313 h 3933"/>
                    <a:gd name="T8" fmla="*/ 351 w 1015"/>
                    <a:gd name="T9" fmla="*/ 3360 h 3933"/>
                    <a:gd name="T10" fmla="*/ 359 w 1015"/>
                    <a:gd name="T11" fmla="*/ 3405 h 3933"/>
                    <a:gd name="T12" fmla="*/ 380 w 1015"/>
                    <a:gd name="T13" fmla="*/ 3441 h 3933"/>
                    <a:gd name="T14" fmla="*/ 431 w 1015"/>
                    <a:gd name="T15" fmla="*/ 3480 h 3933"/>
                    <a:gd name="T16" fmla="*/ 490 w 1015"/>
                    <a:gd name="T17" fmla="*/ 3505 h 3933"/>
                    <a:gd name="T18" fmla="*/ 460 w 1015"/>
                    <a:gd name="T19" fmla="*/ 3616 h 3933"/>
                    <a:gd name="T20" fmla="*/ 393 w 1015"/>
                    <a:gd name="T21" fmla="*/ 3599 h 3933"/>
                    <a:gd name="T22" fmla="*/ 348 w 1015"/>
                    <a:gd name="T23" fmla="*/ 3580 h 3933"/>
                    <a:gd name="T24" fmla="*/ 353 w 1015"/>
                    <a:gd name="T25" fmla="*/ 3674 h 3933"/>
                    <a:gd name="T26" fmla="*/ 414 w 1015"/>
                    <a:gd name="T27" fmla="*/ 3694 h 3933"/>
                    <a:gd name="T28" fmla="*/ 489 w 1015"/>
                    <a:gd name="T29" fmla="*/ 3702 h 3933"/>
                    <a:gd name="T30" fmla="*/ 552 w 1015"/>
                    <a:gd name="T31" fmla="*/ 3776 h 3933"/>
                    <a:gd name="T32" fmla="*/ 585 w 1015"/>
                    <a:gd name="T33" fmla="*/ 3694 h 3933"/>
                    <a:gd name="T34" fmla="*/ 637 w 1015"/>
                    <a:gd name="T35" fmla="*/ 3673 h 3933"/>
                    <a:gd name="T36" fmla="*/ 674 w 1015"/>
                    <a:gd name="T37" fmla="*/ 3639 h 3933"/>
                    <a:gd name="T38" fmla="*/ 693 w 1015"/>
                    <a:gd name="T39" fmla="*/ 3595 h 3933"/>
                    <a:gd name="T40" fmla="*/ 693 w 1015"/>
                    <a:gd name="T41" fmla="*/ 3541 h 3933"/>
                    <a:gd name="T42" fmla="*/ 669 w 1015"/>
                    <a:gd name="T43" fmla="*/ 3494 h 3933"/>
                    <a:gd name="T44" fmla="*/ 632 w 1015"/>
                    <a:gd name="T45" fmla="*/ 3465 h 3933"/>
                    <a:gd name="T46" fmla="*/ 575 w 1015"/>
                    <a:gd name="T47" fmla="*/ 3439 h 3933"/>
                    <a:gd name="T48" fmla="*/ 554 w 1015"/>
                    <a:gd name="T49" fmla="*/ 3319 h 3933"/>
                    <a:gd name="T50" fmla="*/ 651 w 1015"/>
                    <a:gd name="T51" fmla="*/ 3343 h 3933"/>
                    <a:gd name="T52" fmla="*/ 691 w 1015"/>
                    <a:gd name="T53" fmla="*/ 3267 h 3933"/>
                    <a:gd name="T54" fmla="*/ 641 w 1015"/>
                    <a:gd name="T55" fmla="*/ 3250 h 3933"/>
                    <a:gd name="T56" fmla="*/ 554 w 1015"/>
                    <a:gd name="T57" fmla="*/ 3235 h 3933"/>
                    <a:gd name="T58" fmla="*/ 492 w 1015"/>
                    <a:gd name="T59" fmla="*/ 3176 h 3933"/>
                    <a:gd name="T60" fmla="*/ 1015 w 1015"/>
                    <a:gd name="T61" fmla="*/ 418 h 3933"/>
                    <a:gd name="T62" fmla="*/ 661 w 1015"/>
                    <a:gd name="T63" fmla="*/ 249 h 3933"/>
                    <a:gd name="T64" fmla="*/ 360 w 1015"/>
                    <a:gd name="T65" fmla="*/ 1985 h 3933"/>
                    <a:gd name="T66" fmla="*/ 350 w 1015"/>
                    <a:gd name="T67" fmla="*/ 2924 h 3933"/>
                    <a:gd name="T68" fmla="*/ 487 w 1015"/>
                    <a:gd name="T69" fmla="*/ 3034 h 3933"/>
                    <a:gd name="T70" fmla="*/ 579 w 1015"/>
                    <a:gd name="T71" fmla="*/ 3036 h 3933"/>
                    <a:gd name="T72" fmla="*/ 685 w 1015"/>
                    <a:gd name="T73" fmla="*/ 3063 h 3933"/>
                    <a:gd name="T74" fmla="*/ 779 w 1015"/>
                    <a:gd name="T75" fmla="*/ 3112 h 3933"/>
                    <a:gd name="T76" fmla="*/ 859 w 1015"/>
                    <a:gd name="T77" fmla="*/ 3183 h 3933"/>
                    <a:gd name="T78" fmla="*/ 919 w 1015"/>
                    <a:gd name="T79" fmla="*/ 3271 h 3933"/>
                    <a:gd name="T80" fmla="*/ 958 w 1015"/>
                    <a:gd name="T81" fmla="*/ 3372 h 3933"/>
                    <a:gd name="T82" fmla="*/ 972 w 1015"/>
                    <a:gd name="T83" fmla="*/ 3482 h 3933"/>
                    <a:gd name="T84" fmla="*/ 958 w 1015"/>
                    <a:gd name="T85" fmla="*/ 3593 h 3933"/>
                    <a:gd name="T86" fmla="*/ 919 w 1015"/>
                    <a:gd name="T87" fmla="*/ 3695 h 3933"/>
                    <a:gd name="T88" fmla="*/ 859 w 1015"/>
                    <a:gd name="T89" fmla="*/ 3782 h 3933"/>
                    <a:gd name="T90" fmla="*/ 779 w 1015"/>
                    <a:gd name="T91" fmla="*/ 3852 h 3933"/>
                    <a:gd name="T92" fmla="*/ 685 w 1015"/>
                    <a:gd name="T93" fmla="*/ 3903 h 3933"/>
                    <a:gd name="T94" fmla="*/ 579 w 1015"/>
                    <a:gd name="T95" fmla="*/ 3929 h 3933"/>
                    <a:gd name="T96" fmla="*/ 465 w 1015"/>
                    <a:gd name="T97" fmla="*/ 3929 h 3933"/>
                    <a:gd name="T98" fmla="*/ 359 w 1015"/>
                    <a:gd name="T99" fmla="*/ 3903 h 3933"/>
                    <a:gd name="T100" fmla="*/ 265 w 1015"/>
                    <a:gd name="T101" fmla="*/ 3852 h 3933"/>
                    <a:gd name="T102" fmla="*/ 185 w 1015"/>
                    <a:gd name="T103" fmla="*/ 3782 h 3933"/>
                    <a:gd name="T104" fmla="*/ 124 w 1015"/>
                    <a:gd name="T105" fmla="*/ 3695 h 3933"/>
                    <a:gd name="T106" fmla="*/ 86 w 1015"/>
                    <a:gd name="T107" fmla="*/ 3593 h 3933"/>
                    <a:gd name="T108" fmla="*/ 71 w 1015"/>
                    <a:gd name="T109" fmla="*/ 3482 h 3933"/>
                    <a:gd name="T110" fmla="*/ 86 w 1015"/>
                    <a:gd name="T111" fmla="*/ 3370 h 3933"/>
                    <a:gd name="T112" fmla="*/ 126 w 1015"/>
                    <a:gd name="T113" fmla="*/ 3268 h 3933"/>
                    <a:gd name="T114" fmla="*/ 188 w 1015"/>
                    <a:gd name="T115" fmla="*/ 3180 h 3933"/>
                    <a:gd name="T116" fmla="*/ 269 w 1015"/>
                    <a:gd name="T117" fmla="*/ 3110 h 3933"/>
                    <a:gd name="T118" fmla="*/ 164 w 1015"/>
                    <a:gd name="T119" fmla="*/ 2911 h 3933"/>
                    <a:gd name="T120" fmla="*/ 0 w 1015"/>
                    <a:gd name="T121" fmla="*/ 1913 h 3933"/>
                    <a:gd name="T122" fmla="*/ 530 w 1015"/>
                    <a:gd name="T123" fmla="*/ 253 h 3933"/>
                    <a:gd name="T124" fmla="*/ 181 w 1015"/>
                    <a:gd name="T125" fmla="*/ 418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5" h="3933">
                      <a:moveTo>
                        <a:pt x="492" y="3176"/>
                      </a:moveTo>
                      <a:lnTo>
                        <a:pt x="490" y="3235"/>
                      </a:lnTo>
                      <a:lnTo>
                        <a:pt x="461" y="3242"/>
                      </a:lnTo>
                      <a:lnTo>
                        <a:pt x="436" y="3250"/>
                      </a:lnTo>
                      <a:lnTo>
                        <a:pt x="413" y="3261"/>
                      </a:lnTo>
                      <a:lnTo>
                        <a:pt x="393" y="3274"/>
                      </a:lnTo>
                      <a:lnTo>
                        <a:pt x="374" y="3292"/>
                      </a:lnTo>
                      <a:lnTo>
                        <a:pt x="362" y="3313"/>
                      </a:lnTo>
                      <a:lnTo>
                        <a:pt x="354" y="3335"/>
                      </a:lnTo>
                      <a:lnTo>
                        <a:pt x="351" y="3360"/>
                      </a:lnTo>
                      <a:lnTo>
                        <a:pt x="354" y="3383"/>
                      </a:lnTo>
                      <a:lnTo>
                        <a:pt x="359" y="3405"/>
                      </a:lnTo>
                      <a:lnTo>
                        <a:pt x="367" y="3424"/>
                      </a:lnTo>
                      <a:lnTo>
                        <a:pt x="380" y="3441"/>
                      </a:lnTo>
                      <a:lnTo>
                        <a:pt x="402" y="3462"/>
                      </a:lnTo>
                      <a:lnTo>
                        <a:pt x="431" y="3480"/>
                      </a:lnTo>
                      <a:lnTo>
                        <a:pt x="466" y="3495"/>
                      </a:lnTo>
                      <a:lnTo>
                        <a:pt x="490" y="3505"/>
                      </a:lnTo>
                      <a:lnTo>
                        <a:pt x="489" y="3620"/>
                      </a:lnTo>
                      <a:lnTo>
                        <a:pt x="460" y="3616"/>
                      </a:lnTo>
                      <a:lnTo>
                        <a:pt x="429" y="3610"/>
                      </a:lnTo>
                      <a:lnTo>
                        <a:pt x="393" y="3599"/>
                      </a:lnTo>
                      <a:lnTo>
                        <a:pt x="361" y="3586"/>
                      </a:lnTo>
                      <a:lnTo>
                        <a:pt x="348" y="3580"/>
                      </a:lnTo>
                      <a:lnTo>
                        <a:pt x="348" y="3673"/>
                      </a:lnTo>
                      <a:lnTo>
                        <a:pt x="353" y="3674"/>
                      </a:lnTo>
                      <a:lnTo>
                        <a:pt x="382" y="3685"/>
                      </a:lnTo>
                      <a:lnTo>
                        <a:pt x="414" y="3694"/>
                      </a:lnTo>
                      <a:lnTo>
                        <a:pt x="451" y="3700"/>
                      </a:lnTo>
                      <a:lnTo>
                        <a:pt x="489" y="3702"/>
                      </a:lnTo>
                      <a:lnTo>
                        <a:pt x="489" y="3776"/>
                      </a:lnTo>
                      <a:lnTo>
                        <a:pt x="552" y="3776"/>
                      </a:lnTo>
                      <a:lnTo>
                        <a:pt x="553" y="3700"/>
                      </a:lnTo>
                      <a:lnTo>
                        <a:pt x="585" y="3694"/>
                      </a:lnTo>
                      <a:lnTo>
                        <a:pt x="612" y="3685"/>
                      </a:lnTo>
                      <a:lnTo>
                        <a:pt x="637" y="3673"/>
                      </a:lnTo>
                      <a:lnTo>
                        <a:pt x="656" y="3659"/>
                      </a:lnTo>
                      <a:lnTo>
                        <a:pt x="674" y="3639"/>
                      </a:lnTo>
                      <a:lnTo>
                        <a:pt x="686" y="3619"/>
                      </a:lnTo>
                      <a:lnTo>
                        <a:pt x="693" y="3595"/>
                      </a:lnTo>
                      <a:lnTo>
                        <a:pt x="696" y="3569"/>
                      </a:lnTo>
                      <a:lnTo>
                        <a:pt x="693" y="3541"/>
                      </a:lnTo>
                      <a:lnTo>
                        <a:pt x="684" y="3516"/>
                      </a:lnTo>
                      <a:lnTo>
                        <a:pt x="669" y="3494"/>
                      </a:lnTo>
                      <a:lnTo>
                        <a:pt x="653" y="3480"/>
                      </a:lnTo>
                      <a:lnTo>
                        <a:pt x="632" y="3465"/>
                      </a:lnTo>
                      <a:lnTo>
                        <a:pt x="606" y="3452"/>
                      </a:lnTo>
                      <a:lnTo>
                        <a:pt x="575" y="3439"/>
                      </a:lnTo>
                      <a:lnTo>
                        <a:pt x="553" y="3430"/>
                      </a:lnTo>
                      <a:lnTo>
                        <a:pt x="554" y="3319"/>
                      </a:lnTo>
                      <a:lnTo>
                        <a:pt x="603" y="3327"/>
                      </a:lnTo>
                      <a:lnTo>
                        <a:pt x="651" y="3343"/>
                      </a:lnTo>
                      <a:lnTo>
                        <a:pt x="658" y="3347"/>
                      </a:lnTo>
                      <a:lnTo>
                        <a:pt x="691" y="3267"/>
                      </a:lnTo>
                      <a:lnTo>
                        <a:pt x="682" y="3264"/>
                      </a:lnTo>
                      <a:lnTo>
                        <a:pt x="641" y="3250"/>
                      </a:lnTo>
                      <a:lnTo>
                        <a:pt x="599" y="3240"/>
                      </a:lnTo>
                      <a:lnTo>
                        <a:pt x="554" y="3235"/>
                      </a:lnTo>
                      <a:lnTo>
                        <a:pt x="554" y="3177"/>
                      </a:lnTo>
                      <a:lnTo>
                        <a:pt x="492" y="3176"/>
                      </a:lnTo>
                      <a:close/>
                      <a:moveTo>
                        <a:pt x="598" y="0"/>
                      </a:moveTo>
                      <a:lnTo>
                        <a:pt x="1015" y="418"/>
                      </a:lnTo>
                      <a:lnTo>
                        <a:pt x="923" y="510"/>
                      </a:lnTo>
                      <a:lnTo>
                        <a:pt x="661" y="249"/>
                      </a:lnTo>
                      <a:lnTo>
                        <a:pt x="662" y="1934"/>
                      </a:lnTo>
                      <a:lnTo>
                        <a:pt x="360" y="1985"/>
                      </a:lnTo>
                      <a:lnTo>
                        <a:pt x="987" y="2381"/>
                      </a:lnTo>
                      <a:lnTo>
                        <a:pt x="350" y="2924"/>
                      </a:lnTo>
                      <a:lnTo>
                        <a:pt x="452" y="3038"/>
                      </a:lnTo>
                      <a:lnTo>
                        <a:pt x="487" y="3034"/>
                      </a:lnTo>
                      <a:lnTo>
                        <a:pt x="522" y="3032"/>
                      </a:lnTo>
                      <a:lnTo>
                        <a:pt x="579" y="3036"/>
                      </a:lnTo>
                      <a:lnTo>
                        <a:pt x="633" y="3046"/>
                      </a:lnTo>
                      <a:lnTo>
                        <a:pt x="685" y="3063"/>
                      </a:lnTo>
                      <a:lnTo>
                        <a:pt x="733" y="3084"/>
                      </a:lnTo>
                      <a:lnTo>
                        <a:pt x="779" y="3112"/>
                      </a:lnTo>
                      <a:lnTo>
                        <a:pt x="821" y="3146"/>
                      </a:lnTo>
                      <a:lnTo>
                        <a:pt x="859" y="3183"/>
                      </a:lnTo>
                      <a:lnTo>
                        <a:pt x="891" y="3225"/>
                      </a:lnTo>
                      <a:lnTo>
                        <a:pt x="919" y="3271"/>
                      </a:lnTo>
                      <a:lnTo>
                        <a:pt x="942" y="3320"/>
                      </a:lnTo>
                      <a:lnTo>
                        <a:pt x="958" y="3372"/>
                      </a:lnTo>
                      <a:lnTo>
                        <a:pt x="969" y="3426"/>
                      </a:lnTo>
                      <a:lnTo>
                        <a:pt x="972" y="3482"/>
                      </a:lnTo>
                      <a:lnTo>
                        <a:pt x="969" y="3539"/>
                      </a:lnTo>
                      <a:lnTo>
                        <a:pt x="958" y="3593"/>
                      </a:lnTo>
                      <a:lnTo>
                        <a:pt x="942" y="3645"/>
                      </a:lnTo>
                      <a:lnTo>
                        <a:pt x="919" y="3695"/>
                      </a:lnTo>
                      <a:lnTo>
                        <a:pt x="891" y="3740"/>
                      </a:lnTo>
                      <a:lnTo>
                        <a:pt x="859" y="3782"/>
                      </a:lnTo>
                      <a:lnTo>
                        <a:pt x="821" y="3819"/>
                      </a:lnTo>
                      <a:lnTo>
                        <a:pt x="779" y="3852"/>
                      </a:lnTo>
                      <a:lnTo>
                        <a:pt x="733" y="3880"/>
                      </a:lnTo>
                      <a:lnTo>
                        <a:pt x="685" y="3903"/>
                      </a:lnTo>
                      <a:lnTo>
                        <a:pt x="633" y="3920"/>
                      </a:lnTo>
                      <a:lnTo>
                        <a:pt x="579" y="3929"/>
                      </a:lnTo>
                      <a:lnTo>
                        <a:pt x="522" y="3933"/>
                      </a:lnTo>
                      <a:lnTo>
                        <a:pt x="465" y="3929"/>
                      </a:lnTo>
                      <a:lnTo>
                        <a:pt x="411" y="3920"/>
                      </a:lnTo>
                      <a:lnTo>
                        <a:pt x="359" y="3903"/>
                      </a:lnTo>
                      <a:lnTo>
                        <a:pt x="310" y="3880"/>
                      </a:lnTo>
                      <a:lnTo>
                        <a:pt x="265" y="3852"/>
                      </a:lnTo>
                      <a:lnTo>
                        <a:pt x="223" y="3819"/>
                      </a:lnTo>
                      <a:lnTo>
                        <a:pt x="185" y="3782"/>
                      </a:lnTo>
                      <a:lnTo>
                        <a:pt x="152" y="3740"/>
                      </a:lnTo>
                      <a:lnTo>
                        <a:pt x="124" y="3695"/>
                      </a:lnTo>
                      <a:lnTo>
                        <a:pt x="103" y="3645"/>
                      </a:lnTo>
                      <a:lnTo>
                        <a:pt x="86" y="3593"/>
                      </a:lnTo>
                      <a:lnTo>
                        <a:pt x="75" y="3539"/>
                      </a:lnTo>
                      <a:lnTo>
                        <a:pt x="71" y="3482"/>
                      </a:lnTo>
                      <a:lnTo>
                        <a:pt x="75" y="3425"/>
                      </a:lnTo>
                      <a:lnTo>
                        <a:pt x="86" y="3370"/>
                      </a:lnTo>
                      <a:lnTo>
                        <a:pt x="103" y="3318"/>
                      </a:lnTo>
                      <a:lnTo>
                        <a:pt x="126" y="3268"/>
                      </a:lnTo>
                      <a:lnTo>
                        <a:pt x="155" y="3222"/>
                      </a:lnTo>
                      <a:lnTo>
                        <a:pt x="188" y="3180"/>
                      </a:lnTo>
                      <a:lnTo>
                        <a:pt x="227" y="3142"/>
                      </a:lnTo>
                      <a:lnTo>
                        <a:pt x="269" y="3110"/>
                      </a:lnTo>
                      <a:lnTo>
                        <a:pt x="316" y="3082"/>
                      </a:lnTo>
                      <a:lnTo>
                        <a:pt x="164" y="2911"/>
                      </a:lnTo>
                      <a:lnTo>
                        <a:pt x="767" y="2396"/>
                      </a:lnTo>
                      <a:lnTo>
                        <a:pt x="0" y="1913"/>
                      </a:lnTo>
                      <a:lnTo>
                        <a:pt x="531" y="1824"/>
                      </a:lnTo>
                      <a:lnTo>
                        <a:pt x="530" y="253"/>
                      </a:lnTo>
                      <a:lnTo>
                        <a:pt x="273" y="510"/>
                      </a:lnTo>
                      <a:lnTo>
                        <a:pt x="181" y="418"/>
                      </a:lnTo>
                      <a:lnTo>
                        <a:pt x="5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24" name="Freeform 9"/>
                <p:cNvSpPr>
                  <a:spLocks noEditPoints="1"/>
                </p:cNvSpPr>
                <p:nvPr/>
              </p:nvSpPr>
              <p:spPr bwMode="auto">
                <a:xfrm>
                  <a:off x="459" y="1436"/>
                  <a:ext cx="379" cy="676"/>
                </a:xfrm>
                <a:custGeom>
                  <a:avLst/>
                  <a:gdLst>
                    <a:gd name="T0" fmla="*/ 1566 w 1891"/>
                    <a:gd name="T1" fmla="*/ 1441 h 3378"/>
                    <a:gd name="T2" fmla="*/ 1593 w 1891"/>
                    <a:gd name="T3" fmla="*/ 1284 h 3378"/>
                    <a:gd name="T4" fmla="*/ 1577 w 1891"/>
                    <a:gd name="T5" fmla="*/ 1152 h 3378"/>
                    <a:gd name="T6" fmla="*/ 1156 w 1891"/>
                    <a:gd name="T7" fmla="*/ 592 h 3378"/>
                    <a:gd name="T8" fmla="*/ 1157 w 1891"/>
                    <a:gd name="T9" fmla="*/ 1332 h 3378"/>
                    <a:gd name="T10" fmla="*/ 1156 w 1891"/>
                    <a:gd name="T11" fmla="*/ 592 h 3378"/>
                    <a:gd name="T12" fmla="*/ 196 w 1891"/>
                    <a:gd name="T13" fmla="*/ 8 h 3378"/>
                    <a:gd name="T14" fmla="*/ 265 w 1891"/>
                    <a:gd name="T15" fmla="*/ 58 h 3378"/>
                    <a:gd name="T16" fmla="*/ 310 w 1891"/>
                    <a:gd name="T17" fmla="*/ 138 h 3378"/>
                    <a:gd name="T18" fmla="*/ 376 w 1891"/>
                    <a:gd name="T19" fmla="*/ 247 h 3378"/>
                    <a:gd name="T20" fmla="*/ 465 w 1891"/>
                    <a:gd name="T21" fmla="*/ 365 h 3378"/>
                    <a:gd name="T22" fmla="*/ 570 w 1891"/>
                    <a:gd name="T23" fmla="*/ 475 h 3378"/>
                    <a:gd name="T24" fmla="*/ 688 w 1891"/>
                    <a:gd name="T25" fmla="*/ 555 h 3378"/>
                    <a:gd name="T26" fmla="*/ 800 w 1891"/>
                    <a:gd name="T27" fmla="*/ 581 h 3378"/>
                    <a:gd name="T28" fmla="*/ 904 w 1891"/>
                    <a:gd name="T29" fmla="*/ 550 h 3378"/>
                    <a:gd name="T30" fmla="*/ 975 w 1891"/>
                    <a:gd name="T31" fmla="*/ 514 h 3378"/>
                    <a:gd name="T32" fmla="*/ 1066 w 1891"/>
                    <a:gd name="T33" fmla="*/ 482 h 3378"/>
                    <a:gd name="T34" fmla="*/ 1299 w 1891"/>
                    <a:gd name="T35" fmla="*/ 498 h 3378"/>
                    <a:gd name="T36" fmla="*/ 1395 w 1891"/>
                    <a:gd name="T37" fmla="*/ 545 h 3378"/>
                    <a:gd name="T38" fmla="*/ 1445 w 1891"/>
                    <a:gd name="T39" fmla="*/ 575 h 3378"/>
                    <a:gd name="T40" fmla="*/ 1522 w 1891"/>
                    <a:gd name="T41" fmla="*/ 627 h 3378"/>
                    <a:gd name="T42" fmla="*/ 1608 w 1891"/>
                    <a:gd name="T43" fmla="*/ 695 h 3378"/>
                    <a:gd name="T44" fmla="*/ 1695 w 1891"/>
                    <a:gd name="T45" fmla="*/ 780 h 3378"/>
                    <a:gd name="T46" fmla="*/ 1775 w 1891"/>
                    <a:gd name="T47" fmla="*/ 881 h 3378"/>
                    <a:gd name="T48" fmla="*/ 1839 w 1891"/>
                    <a:gd name="T49" fmla="*/ 1003 h 3378"/>
                    <a:gd name="T50" fmla="*/ 1880 w 1891"/>
                    <a:gd name="T51" fmla="*/ 1145 h 3378"/>
                    <a:gd name="T52" fmla="*/ 1889 w 1891"/>
                    <a:gd name="T53" fmla="*/ 1309 h 3378"/>
                    <a:gd name="T54" fmla="*/ 1858 w 1891"/>
                    <a:gd name="T55" fmla="*/ 1494 h 3378"/>
                    <a:gd name="T56" fmla="*/ 1779 w 1891"/>
                    <a:gd name="T57" fmla="*/ 1703 h 3378"/>
                    <a:gd name="T58" fmla="*/ 1707 w 1891"/>
                    <a:gd name="T59" fmla="*/ 1821 h 3378"/>
                    <a:gd name="T60" fmla="*/ 1637 w 1891"/>
                    <a:gd name="T61" fmla="*/ 1855 h 3378"/>
                    <a:gd name="T62" fmla="*/ 1563 w 1891"/>
                    <a:gd name="T63" fmla="*/ 1849 h 3378"/>
                    <a:gd name="T64" fmla="*/ 1510 w 1891"/>
                    <a:gd name="T65" fmla="*/ 1815 h 3378"/>
                    <a:gd name="T66" fmla="*/ 1498 w 1891"/>
                    <a:gd name="T67" fmla="*/ 3272 h 3378"/>
                    <a:gd name="T68" fmla="*/ 1434 w 1891"/>
                    <a:gd name="T69" fmla="*/ 3348 h 3378"/>
                    <a:gd name="T70" fmla="*/ 1337 w 1891"/>
                    <a:gd name="T71" fmla="*/ 3378 h 3378"/>
                    <a:gd name="T72" fmla="*/ 1269 w 1891"/>
                    <a:gd name="T73" fmla="*/ 3365 h 3378"/>
                    <a:gd name="T74" fmla="*/ 1192 w 1891"/>
                    <a:gd name="T75" fmla="*/ 3301 h 3378"/>
                    <a:gd name="T76" fmla="*/ 1162 w 1891"/>
                    <a:gd name="T77" fmla="*/ 3204 h 3378"/>
                    <a:gd name="T78" fmla="*/ 1157 w 1891"/>
                    <a:gd name="T79" fmla="*/ 1990 h 3378"/>
                    <a:gd name="T80" fmla="*/ 1134 w 1891"/>
                    <a:gd name="T81" fmla="*/ 3239 h 3378"/>
                    <a:gd name="T82" fmla="*/ 1086 w 1891"/>
                    <a:gd name="T83" fmla="*/ 3327 h 3378"/>
                    <a:gd name="T84" fmla="*/ 999 w 1891"/>
                    <a:gd name="T85" fmla="*/ 3374 h 3378"/>
                    <a:gd name="T86" fmla="*/ 928 w 1891"/>
                    <a:gd name="T87" fmla="*/ 3374 h 3378"/>
                    <a:gd name="T88" fmla="*/ 840 w 1891"/>
                    <a:gd name="T89" fmla="*/ 3327 h 3378"/>
                    <a:gd name="T90" fmla="*/ 793 w 1891"/>
                    <a:gd name="T91" fmla="*/ 3239 h 3378"/>
                    <a:gd name="T92" fmla="*/ 788 w 1891"/>
                    <a:gd name="T93" fmla="*/ 1777 h 3378"/>
                    <a:gd name="T94" fmla="*/ 771 w 1891"/>
                    <a:gd name="T95" fmla="*/ 1694 h 3378"/>
                    <a:gd name="T96" fmla="*/ 703 w 1891"/>
                    <a:gd name="T97" fmla="*/ 868 h 3378"/>
                    <a:gd name="T98" fmla="*/ 535 w 1891"/>
                    <a:gd name="T99" fmla="*/ 809 h 3378"/>
                    <a:gd name="T100" fmla="*/ 393 w 1891"/>
                    <a:gd name="T101" fmla="*/ 712 h 3378"/>
                    <a:gd name="T102" fmla="*/ 271 w 1891"/>
                    <a:gd name="T103" fmla="*/ 594 h 3378"/>
                    <a:gd name="T104" fmla="*/ 171 w 1891"/>
                    <a:gd name="T105" fmla="*/ 469 h 3378"/>
                    <a:gd name="T106" fmla="*/ 93 w 1891"/>
                    <a:gd name="T107" fmla="*/ 353 h 3378"/>
                    <a:gd name="T108" fmla="*/ 40 w 1891"/>
                    <a:gd name="T109" fmla="*/ 262 h 3378"/>
                    <a:gd name="T110" fmla="*/ 15 w 1891"/>
                    <a:gd name="T111" fmla="*/ 213 h 3378"/>
                    <a:gd name="T112" fmla="*/ 2 w 1891"/>
                    <a:gd name="T113" fmla="*/ 127 h 3378"/>
                    <a:gd name="T114" fmla="*/ 37 w 1891"/>
                    <a:gd name="T115" fmla="*/ 51 h 3378"/>
                    <a:gd name="T116" fmla="*/ 110 w 1891"/>
                    <a:gd name="T117" fmla="*/ 5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91" h="3378">
                      <a:moveTo>
                        <a:pt x="1546" y="1077"/>
                      </a:moveTo>
                      <a:lnTo>
                        <a:pt x="1546" y="1499"/>
                      </a:lnTo>
                      <a:lnTo>
                        <a:pt x="1566" y="1441"/>
                      </a:lnTo>
                      <a:lnTo>
                        <a:pt x="1580" y="1385"/>
                      </a:lnTo>
                      <a:lnTo>
                        <a:pt x="1590" y="1333"/>
                      </a:lnTo>
                      <a:lnTo>
                        <a:pt x="1593" y="1284"/>
                      </a:lnTo>
                      <a:lnTo>
                        <a:pt x="1592" y="1238"/>
                      </a:lnTo>
                      <a:lnTo>
                        <a:pt x="1586" y="1193"/>
                      </a:lnTo>
                      <a:lnTo>
                        <a:pt x="1577" y="1152"/>
                      </a:lnTo>
                      <a:lnTo>
                        <a:pt x="1563" y="1113"/>
                      </a:lnTo>
                      <a:lnTo>
                        <a:pt x="1546" y="1077"/>
                      </a:lnTo>
                      <a:close/>
                      <a:moveTo>
                        <a:pt x="1156" y="592"/>
                      </a:moveTo>
                      <a:lnTo>
                        <a:pt x="1064" y="1207"/>
                      </a:lnTo>
                      <a:lnTo>
                        <a:pt x="1156" y="1332"/>
                      </a:lnTo>
                      <a:lnTo>
                        <a:pt x="1157" y="1332"/>
                      </a:lnTo>
                      <a:lnTo>
                        <a:pt x="1249" y="1207"/>
                      </a:lnTo>
                      <a:lnTo>
                        <a:pt x="1157" y="592"/>
                      </a:lnTo>
                      <a:lnTo>
                        <a:pt x="1156" y="592"/>
                      </a:lnTo>
                      <a:close/>
                      <a:moveTo>
                        <a:pt x="139" y="0"/>
                      </a:moveTo>
                      <a:lnTo>
                        <a:pt x="168" y="1"/>
                      </a:lnTo>
                      <a:lnTo>
                        <a:pt x="196" y="8"/>
                      </a:lnTo>
                      <a:lnTo>
                        <a:pt x="221" y="19"/>
                      </a:lnTo>
                      <a:lnTo>
                        <a:pt x="244" y="36"/>
                      </a:lnTo>
                      <a:lnTo>
                        <a:pt x="265" y="58"/>
                      </a:lnTo>
                      <a:lnTo>
                        <a:pt x="281" y="83"/>
                      </a:lnTo>
                      <a:lnTo>
                        <a:pt x="293" y="109"/>
                      </a:lnTo>
                      <a:lnTo>
                        <a:pt x="310" y="138"/>
                      </a:lnTo>
                      <a:lnTo>
                        <a:pt x="329" y="172"/>
                      </a:lnTo>
                      <a:lnTo>
                        <a:pt x="351" y="208"/>
                      </a:lnTo>
                      <a:lnTo>
                        <a:pt x="376" y="247"/>
                      </a:lnTo>
                      <a:lnTo>
                        <a:pt x="404" y="285"/>
                      </a:lnTo>
                      <a:lnTo>
                        <a:pt x="433" y="326"/>
                      </a:lnTo>
                      <a:lnTo>
                        <a:pt x="465" y="365"/>
                      </a:lnTo>
                      <a:lnTo>
                        <a:pt x="499" y="405"/>
                      </a:lnTo>
                      <a:lnTo>
                        <a:pt x="534" y="441"/>
                      </a:lnTo>
                      <a:lnTo>
                        <a:pt x="570" y="475"/>
                      </a:lnTo>
                      <a:lnTo>
                        <a:pt x="609" y="506"/>
                      </a:lnTo>
                      <a:lnTo>
                        <a:pt x="648" y="533"/>
                      </a:lnTo>
                      <a:lnTo>
                        <a:pt x="688" y="555"/>
                      </a:lnTo>
                      <a:lnTo>
                        <a:pt x="727" y="571"/>
                      </a:lnTo>
                      <a:lnTo>
                        <a:pt x="764" y="579"/>
                      </a:lnTo>
                      <a:lnTo>
                        <a:pt x="800" y="581"/>
                      </a:lnTo>
                      <a:lnTo>
                        <a:pt x="834" y="577"/>
                      </a:lnTo>
                      <a:lnTo>
                        <a:pt x="869" y="567"/>
                      </a:lnTo>
                      <a:lnTo>
                        <a:pt x="904" y="550"/>
                      </a:lnTo>
                      <a:lnTo>
                        <a:pt x="918" y="543"/>
                      </a:lnTo>
                      <a:lnTo>
                        <a:pt x="934" y="538"/>
                      </a:lnTo>
                      <a:lnTo>
                        <a:pt x="975" y="514"/>
                      </a:lnTo>
                      <a:lnTo>
                        <a:pt x="1019" y="496"/>
                      </a:lnTo>
                      <a:lnTo>
                        <a:pt x="1064" y="482"/>
                      </a:lnTo>
                      <a:lnTo>
                        <a:pt x="1066" y="482"/>
                      </a:lnTo>
                      <a:lnTo>
                        <a:pt x="1157" y="579"/>
                      </a:lnTo>
                      <a:lnTo>
                        <a:pt x="1252" y="483"/>
                      </a:lnTo>
                      <a:lnTo>
                        <a:pt x="1299" y="498"/>
                      </a:lnTo>
                      <a:lnTo>
                        <a:pt x="1345" y="517"/>
                      </a:lnTo>
                      <a:lnTo>
                        <a:pt x="1387" y="543"/>
                      </a:lnTo>
                      <a:lnTo>
                        <a:pt x="1395" y="545"/>
                      </a:lnTo>
                      <a:lnTo>
                        <a:pt x="1403" y="550"/>
                      </a:lnTo>
                      <a:lnTo>
                        <a:pt x="1423" y="562"/>
                      </a:lnTo>
                      <a:lnTo>
                        <a:pt x="1445" y="575"/>
                      </a:lnTo>
                      <a:lnTo>
                        <a:pt x="1469" y="591"/>
                      </a:lnTo>
                      <a:lnTo>
                        <a:pt x="1494" y="608"/>
                      </a:lnTo>
                      <a:lnTo>
                        <a:pt x="1522" y="627"/>
                      </a:lnTo>
                      <a:lnTo>
                        <a:pt x="1550" y="648"/>
                      </a:lnTo>
                      <a:lnTo>
                        <a:pt x="1579" y="671"/>
                      </a:lnTo>
                      <a:lnTo>
                        <a:pt x="1608" y="695"/>
                      </a:lnTo>
                      <a:lnTo>
                        <a:pt x="1637" y="720"/>
                      </a:lnTo>
                      <a:lnTo>
                        <a:pt x="1666" y="749"/>
                      </a:lnTo>
                      <a:lnTo>
                        <a:pt x="1695" y="780"/>
                      </a:lnTo>
                      <a:lnTo>
                        <a:pt x="1723" y="811"/>
                      </a:lnTo>
                      <a:lnTo>
                        <a:pt x="1749" y="845"/>
                      </a:lnTo>
                      <a:lnTo>
                        <a:pt x="1775" y="881"/>
                      </a:lnTo>
                      <a:lnTo>
                        <a:pt x="1798" y="920"/>
                      </a:lnTo>
                      <a:lnTo>
                        <a:pt x="1819" y="961"/>
                      </a:lnTo>
                      <a:lnTo>
                        <a:pt x="1839" y="1003"/>
                      </a:lnTo>
                      <a:lnTo>
                        <a:pt x="1856" y="1048"/>
                      </a:lnTo>
                      <a:lnTo>
                        <a:pt x="1869" y="1095"/>
                      </a:lnTo>
                      <a:lnTo>
                        <a:pt x="1880" y="1145"/>
                      </a:lnTo>
                      <a:lnTo>
                        <a:pt x="1887" y="1197"/>
                      </a:lnTo>
                      <a:lnTo>
                        <a:pt x="1891" y="1252"/>
                      </a:lnTo>
                      <a:lnTo>
                        <a:pt x="1889" y="1309"/>
                      </a:lnTo>
                      <a:lnTo>
                        <a:pt x="1883" y="1369"/>
                      </a:lnTo>
                      <a:lnTo>
                        <a:pt x="1874" y="1430"/>
                      </a:lnTo>
                      <a:lnTo>
                        <a:pt x="1858" y="1494"/>
                      </a:lnTo>
                      <a:lnTo>
                        <a:pt x="1837" y="1562"/>
                      </a:lnTo>
                      <a:lnTo>
                        <a:pt x="1812" y="1632"/>
                      </a:lnTo>
                      <a:lnTo>
                        <a:pt x="1779" y="1703"/>
                      </a:lnTo>
                      <a:lnTo>
                        <a:pt x="1741" y="1780"/>
                      </a:lnTo>
                      <a:lnTo>
                        <a:pt x="1726" y="1803"/>
                      </a:lnTo>
                      <a:lnTo>
                        <a:pt x="1707" y="1821"/>
                      </a:lnTo>
                      <a:lnTo>
                        <a:pt x="1685" y="1836"/>
                      </a:lnTo>
                      <a:lnTo>
                        <a:pt x="1662" y="1847"/>
                      </a:lnTo>
                      <a:lnTo>
                        <a:pt x="1637" y="1855"/>
                      </a:lnTo>
                      <a:lnTo>
                        <a:pt x="1612" y="1857"/>
                      </a:lnTo>
                      <a:lnTo>
                        <a:pt x="1587" y="1855"/>
                      </a:lnTo>
                      <a:lnTo>
                        <a:pt x="1563" y="1849"/>
                      </a:lnTo>
                      <a:lnTo>
                        <a:pt x="1542" y="1839"/>
                      </a:lnTo>
                      <a:lnTo>
                        <a:pt x="1525" y="1828"/>
                      </a:lnTo>
                      <a:lnTo>
                        <a:pt x="1510" y="1815"/>
                      </a:lnTo>
                      <a:lnTo>
                        <a:pt x="1511" y="3203"/>
                      </a:lnTo>
                      <a:lnTo>
                        <a:pt x="1508" y="3239"/>
                      </a:lnTo>
                      <a:lnTo>
                        <a:pt x="1498" y="3272"/>
                      </a:lnTo>
                      <a:lnTo>
                        <a:pt x="1481" y="3301"/>
                      </a:lnTo>
                      <a:lnTo>
                        <a:pt x="1461" y="3327"/>
                      </a:lnTo>
                      <a:lnTo>
                        <a:pt x="1434" y="3348"/>
                      </a:lnTo>
                      <a:lnTo>
                        <a:pt x="1405" y="3365"/>
                      </a:lnTo>
                      <a:lnTo>
                        <a:pt x="1372" y="3374"/>
                      </a:lnTo>
                      <a:lnTo>
                        <a:pt x="1337" y="3378"/>
                      </a:lnTo>
                      <a:lnTo>
                        <a:pt x="1337" y="3378"/>
                      </a:lnTo>
                      <a:lnTo>
                        <a:pt x="1301" y="3374"/>
                      </a:lnTo>
                      <a:lnTo>
                        <a:pt x="1269" y="3365"/>
                      </a:lnTo>
                      <a:lnTo>
                        <a:pt x="1240" y="3348"/>
                      </a:lnTo>
                      <a:lnTo>
                        <a:pt x="1213" y="3327"/>
                      </a:lnTo>
                      <a:lnTo>
                        <a:pt x="1192" y="3301"/>
                      </a:lnTo>
                      <a:lnTo>
                        <a:pt x="1177" y="3272"/>
                      </a:lnTo>
                      <a:lnTo>
                        <a:pt x="1166" y="3239"/>
                      </a:lnTo>
                      <a:lnTo>
                        <a:pt x="1162" y="3204"/>
                      </a:lnTo>
                      <a:lnTo>
                        <a:pt x="1161" y="1990"/>
                      </a:lnTo>
                      <a:lnTo>
                        <a:pt x="1159" y="1990"/>
                      </a:lnTo>
                      <a:lnTo>
                        <a:pt x="1157" y="1990"/>
                      </a:lnTo>
                      <a:lnTo>
                        <a:pt x="1137" y="1989"/>
                      </a:lnTo>
                      <a:lnTo>
                        <a:pt x="1138" y="3203"/>
                      </a:lnTo>
                      <a:lnTo>
                        <a:pt x="1134" y="3239"/>
                      </a:lnTo>
                      <a:lnTo>
                        <a:pt x="1124" y="3272"/>
                      </a:lnTo>
                      <a:lnTo>
                        <a:pt x="1108" y="3301"/>
                      </a:lnTo>
                      <a:lnTo>
                        <a:pt x="1086" y="3327"/>
                      </a:lnTo>
                      <a:lnTo>
                        <a:pt x="1061" y="3348"/>
                      </a:lnTo>
                      <a:lnTo>
                        <a:pt x="1032" y="3365"/>
                      </a:lnTo>
                      <a:lnTo>
                        <a:pt x="999" y="3374"/>
                      </a:lnTo>
                      <a:lnTo>
                        <a:pt x="963" y="3378"/>
                      </a:lnTo>
                      <a:lnTo>
                        <a:pt x="963" y="3378"/>
                      </a:lnTo>
                      <a:lnTo>
                        <a:pt x="928" y="3374"/>
                      </a:lnTo>
                      <a:lnTo>
                        <a:pt x="895" y="3365"/>
                      </a:lnTo>
                      <a:lnTo>
                        <a:pt x="866" y="3348"/>
                      </a:lnTo>
                      <a:lnTo>
                        <a:pt x="840" y="3327"/>
                      </a:lnTo>
                      <a:lnTo>
                        <a:pt x="819" y="3301"/>
                      </a:lnTo>
                      <a:lnTo>
                        <a:pt x="802" y="3272"/>
                      </a:lnTo>
                      <a:lnTo>
                        <a:pt x="793" y="3239"/>
                      </a:lnTo>
                      <a:lnTo>
                        <a:pt x="789" y="3204"/>
                      </a:lnTo>
                      <a:lnTo>
                        <a:pt x="788" y="1788"/>
                      </a:lnTo>
                      <a:lnTo>
                        <a:pt x="788" y="1777"/>
                      </a:lnTo>
                      <a:lnTo>
                        <a:pt x="789" y="1766"/>
                      </a:lnTo>
                      <a:lnTo>
                        <a:pt x="778" y="1731"/>
                      </a:lnTo>
                      <a:lnTo>
                        <a:pt x="771" y="1694"/>
                      </a:lnTo>
                      <a:lnTo>
                        <a:pt x="769" y="1654"/>
                      </a:lnTo>
                      <a:lnTo>
                        <a:pt x="769" y="875"/>
                      </a:lnTo>
                      <a:lnTo>
                        <a:pt x="703" y="868"/>
                      </a:lnTo>
                      <a:lnTo>
                        <a:pt x="639" y="852"/>
                      </a:lnTo>
                      <a:lnTo>
                        <a:pt x="586" y="833"/>
                      </a:lnTo>
                      <a:lnTo>
                        <a:pt x="535" y="809"/>
                      </a:lnTo>
                      <a:lnTo>
                        <a:pt x="486" y="780"/>
                      </a:lnTo>
                      <a:lnTo>
                        <a:pt x="439" y="747"/>
                      </a:lnTo>
                      <a:lnTo>
                        <a:pt x="393" y="712"/>
                      </a:lnTo>
                      <a:lnTo>
                        <a:pt x="351" y="675"/>
                      </a:lnTo>
                      <a:lnTo>
                        <a:pt x="310" y="635"/>
                      </a:lnTo>
                      <a:lnTo>
                        <a:pt x="271" y="594"/>
                      </a:lnTo>
                      <a:lnTo>
                        <a:pt x="235" y="552"/>
                      </a:lnTo>
                      <a:lnTo>
                        <a:pt x="202" y="510"/>
                      </a:lnTo>
                      <a:lnTo>
                        <a:pt x="171" y="469"/>
                      </a:lnTo>
                      <a:lnTo>
                        <a:pt x="142" y="428"/>
                      </a:lnTo>
                      <a:lnTo>
                        <a:pt x="116" y="389"/>
                      </a:lnTo>
                      <a:lnTo>
                        <a:pt x="93" y="353"/>
                      </a:lnTo>
                      <a:lnTo>
                        <a:pt x="73" y="319"/>
                      </a:lnTo>
                      <a:lnTo>
                        <a:pt x="55" y="289"/>
                      </a:lnTo>
                      <a:lnTo>
                        <a:pt x="40" y="262"/>
                      </a:lnTo>
                      <a:lnTo>
                        <a:pt x="28" y="240"/>
                      </a:lnTo>
                      <a:lnTo>
                        <a:pt x="20" y="224"/>
                      </a:lnTo>
                      <a:lnTo>
                        <a:pt x="15" y="213"/>
                      </a:lnTo>
                      <a:lnTo>
                        <a:pt x="4" y="184"/>
                      </a:lnTo>
                      <a:lnTo>
                        <a:pt x="0" y="156"/>
                      </a:lnTo>
                      <a:lnTo>
                        <a:pt x="2" y="127"/>
                      </a:lnTo>
                      <a:lnTo>
                        <a:pt x="8" y="99"/>
                      </a:lnTo>
                      <a:lnTo>
                        <a:pt x="20" y="74"/>
                      </a:lnTo>
                      <a:lnTo>
                        <a:pt x="37" y="51"/>
                      </a:lnTo>
                      <a:lnTo>
                        <a:pt x="57" y="30"/>
                      </a:lnTo>
                      <a:lnTo>
                        <a:pt x="82" y="14"/>
                      </a:lnTo>
                      <a:lnTo>
                        <a:pt x="110" y="5"/>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25" name="Freeform 10"/>
                <p:cNvSpPr>
                  <a:spLocks/>
                </p:cNvSpPr>
                <p:nvPr/>
              </p:nvSpPr>
              <p:spPr bwMode="auto">
                <a:xfrm>
                  <a:off x="615" y="1376"/>
                  <a:ext cx="152" cy="152"/>
                </a:xfrm>
                <a:custGeom>
                  <a:avLst/>
                  <a:gdLst>
                    <a:gd name="T0" fmla="*/ 380 w 760"/>
                    <a:gd name="T1" fmla="*/ 0 h 761"/>
                    <a:gd name="T2" fmla="*/ 431 w 760"/>
                    <a:gd name="T3" fmla="*/ 4 h 761"/>
                    <a:gd name="T4" fmla="*/ 481 w 760"/>
                    <a:gd name="T5" fmla="*/ 13 h 761"/>
                    <a:gd name="T6" fmla="*/ 528 w 760"/>
                    <a:gd name="T7" fmla="*/ 30 h 761"/>
                    <a:gd name="T8" fmla="*/ 571 w 760"/>
                    <a:gd name="T9" fmla="*/ 52 h 761"/>
                    <a:gd name="T10" fmla="*/ 612 w 760"/>
                    <a:gd name="T11" fmla="*/ 79 h 761"/>
                    <a:gd name="T12" fmla="*/ 649 w 760"/>
                    <a:gd name="T13" fmla="*/ 111 h 761"/>
                    <a:gd name="T14" fmla="*/ 681 w 760"/>
                    <a:gd name="T15" fmla="*/ 148 h 761"/>
                    <a:gd name="T16" fmla="*/ 708 w 760"/>
                    <a:gd name="T17" fmla="*/ 189 h 761"/>
                    <a:gd name="T18" fmla="*/ 731 w 760"/>
                    <a:gd name="T19" fmla="*/ 232 h 761"/>
                    <a:gd name="T20" fmla="*/ 746 w 760"/>
                    <a:gd name="T21" fmla="*/ 279 h 761"/>
                    <a:gd name="T22" fmla="*/ 757 w 760"/>
                    <a:gd name="T23" fmla="*/ 329 h 761"/>
                    <a:gd name="T24" fmla="*/ 760 w 760"/>
                    <a:gd name="T25" fmla="*/ 381 h 761"/>
                    <a:gd name="T26" fmla="*/ 757 w 760"/>
                    <a:gd name="T27" fmla="*/ 432 h 761"/>
                    <a:gd name="T28" fmla="*/ 746 w 760"/>
                    <a:gd name="T29" fmla="*/ 481 h 761"/>
                    <a:gd name="T30" fmla="*/ 731 w 760"/>
                    <a:gd name="T31" fmla="*/ 528 h 761"/>
                    <a:gd name="T32" fmla="*/ 708 w 760"/>
                    <a:gd name="T33" fmla="*/ 573 h 761"/>
                    <a:gd name="T34" fmla="*/ 681 w 760"/>
                    <a:gd name="T35" fmla="*/ 613 h 761"/>
                    <a:gd name="T36" fmla="*/ 649 w 760"/>
                    <a:gd name="T37" fmla="*/ 649 h 761"/>
                    <a:gd name="T38" fmla="*/ 612 w 760"/>
                    <a:gd name="T39" fmla="*/ 682 h 761"/>
                    <a:gd name="T40" fmla="*/ 571 w 760"/>
                    <a:gd name="T41" fmla="*/ 709 h 761"/>
                    <a:gd name="T42" fmla="*/ 528 w 760"/>
                    <a:gd name="T43" fmla="*/ 732 h 761"/>
                    <a:gd name="T44" fmla="*/ 481 w 760"/>
                    <a:gd name="T45" fmla="*/ 747 h 761"/>
                    <a:gd name="T46" fmla="*/ 431 w 760"/>
                    <a:gd name="T47" fmla="*/ 758 h 761"/>
                    <a:gd name="T48" fmla="*/ 380 w 760"/>
                    <a:gd name="T49" fmla="*/ 761 h 761"/>
                    <a:gd name="T50" fmla="*/ 328 w 760"/>
                    <a:gd name="T51" fmla="*/ 758 h 761"/>
                    <a:gd name="T52" fmla="*/ 279 w 760"/>
                    <a:gd name="T53" fmla="*/ 747 h 761"/>
                    <a:gd name="T54" fmla="*/ 232 w 760"/>
                    <a:gd name="T55" fmla="*/ 732 h 761"/>
                    <a:gd name="T56" fmla="*/ 188 w 760"/>
                    <a:gd name="T57" fmla="*/ 709 h 761"/>
                    <a:gd name="T58" fmla="*/ 147 w 760"/>
                    <a:gd name="T59" fmla="*/ 682 h 761"/>
                    <a:gd name="T60" fmla="*/ 111 w 760"/>
                    <a:gd name="T61" fmla="*/ 649 h 761"/>
                    <a:gd name="T62" fmla="*/ 78 w 760"/>
                    <a:gd name="T63" fmla="*/ 613 h 761"/>
                    <a:gd name="T64" fmla="*/ 52 w 760"/>
                    <a:gd name="T65" fmla="*/ 573 h 761"/>
                    <a:gd name="T66" fmla="*/ 30 w 760"/>
                    <a:gd name="T67" fmla="*/ 528 h 761"/>
                    <a:gd name="T68" fmla="*/ 13 w 760"/>
                    <a:gd name="T69" fmla="*/ 481 h 761"/>
                    <a:gd name="T70" fmla="*/ 4 w 760"/>
                    <a:gd name="T71" fmla="*/ 432 h 761"/>
                    <a:gd name="T72" fmla="*/ 0 w 760"/>
                    <a:gd name="T73" fmla="*/ 381 h 761"/>
                    <a:gd name="T74" fmla="*/ 4 w 760"/>
                    <a:gd name="T75" fmla="*/ 329 h 761"/>
                    <a:gd name="T76" fmla="*/ 13 w 760"/>
                    <a:gd name="T77" fmla="*/ 279 h 761"/>
                    <a:gd name="T78" fmla="*/ 30 w 760"/>
                    <a:gd name="T79" fmla="*/ 232 h 761"/>
                    <a:gd name="T80" fmla="*/ 52 w 760"/>
                    <a:gd name="T81" fmla="*/ 189 h 761"/>
                    <a:gd name="T82" fmla="*/ 78 w 760"/>
                    <a:gd name="T83" fmla="*/ 148 h 761"/>
                    <a:gd name="T84" fmla="*/ 111 w 760"/>
                    <a:gd name="T85" fmla="*/ 111 h 761"/>
                    <a:gd name="T86" fmla="*/ 147 w 760"/>
                    <a:gd name="T87" fmla="*/ 79 h 761"/>
                    <a:gd name="T88" fmla="*/ 188 w 760"/>
                    <a:gd name="T89" fmla="*/ 52 h 761"/>
                    <a:gd name="T90" fmla="*/ 232 w 760"/>
                    <a:gd name="T91" fmla="*/ 30 h 761"/>
                    <a:gd name="T92" fmla="*/ 279 w 760"/>
                    <a:gd name="T93" fmla="*/ 13 h 761"/>
                    <a:gd name="T94" fmla="*/ 328 w 760"/>
                    <a:gd name="T95" fmla="*/ 4 h 761"/>
                    <a:gd name="T96" fmla="*/ 380 w 760"/>
                    <a:gd name="T97"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0" h="761">
                      <a:moveTo>
                        <a:pt x="380" y="0"/>
                      </a:moveTo>
                      <a:lnTo>
                        <a:pt x="431" y="4"/>
                      </a:lnTo>
                      <a:lnTo>
                        <a:pt x="481" y="13"/>
                      </a:lnTo>
                      <a:lnTo>
                        <a:pt x="528" y="30"/>
                      </a:lnTo>
                      <a:lnTo>
                        <a:pt x="571" y="52"/>
                      </a:lnTo>
                      <a:lnTo>
                        <a:pt x="612" y="79"/>
                      </a:lnTo>
                      <a:lnTo>
                        <a:pt x="649" y="111"/>
                      </a:lnTo>
                      <a:lnTo>
                        <a:pt x="681" y="148"/>
                      </a:lnTo>
                      <a:lnTo>
                        <a:pt x="708" y="189"/>
                      </a:lnTo>
                      <a:lnTo>
                        <a:pt x="731" y="232"/>
                      </a:lnTo>
                      <a:lnTo>
                        <a:pt x="746" y="279"/>
                      </a:lnTo>
                      <a:lnTo>
                        <a:pt x="757" y="329"/>
                      </a:lnTo>
                      <a:lnTo>
                        <a:pt x="760" y="381"/>
                      </a:lnTo>
                      <a:lnTo>
                        <a:pt x="757" y="432"/>
                      </a:lnTo>
                      <a:lnTo>
                        <a:pt x="746" y="481"/>
                      </a:lnTo>
                      <a:lnTo>
                        <a:pt x="731" y="528"/>
                      </a:lnTo>
                      <a:lnTo>
                        <a:pt x="708" y="573"/>
                      </a:lnTo>
                      <a:lnTo>
                        <a:pt x="681" y="613"/>
                      </a:lnTo>
                      <a:lnTo>
                        <a:pt x="649" y="649"/>
                      </a:lnTo>
                      <a:lnTo>
                        <a:pt x="612" y="682"/>
                      </a:lnTo>
                      <a:lnTo>
                        <a:pt x="571" y="709"/>
                      </a:lnTo>
                      <a:lnTo>
                        <a:pt x="528" y="732"/>
                      </a:lnTo>
                      <a:lnTo>
                        <a:pt x="481" y="747"/>
                      </a:lnTo>
                      <a:lnTo>
                        <a:pt x="431" y="758"/>
                      </a:lnTo>
                      <a:lnTo>
                        <a:pt x="380" y="761"/>
                      </a:lnTo>
                      <a:lnTo>
                        <a:pt x="328" y="758"/>
                      </a:lnTo>
                      <a:lnTo>
                        <a:pt x="279" y="747"/>
                      </a:lnTo>
                      <a:lnTo>
                        <a:pt x="232" y="732"/>
                      </a:lnTo>
                      <a:lnTo>
                        <a:pt x="188" y="709"/>
                      </a:lnTo>
                      <a:lnTo>
                        <a:pt x="147" y="682"/>
                      </a:lnTo>
                      <a:lnTo>
                        <a:pt x="111" y="649"/>
                      </a:lnTo>
                      <a:lnTo>
                        <a:pt x="78" y="613"/>
                      </a:lnTo>
                      <a:lnTo>
                        <a:pt x="52" y="573"/>
                      </a:lnTo>
                      <a:lnTo>
                        <a:pt x="30" y="528"/>
                      </a:lnTo>
                      <a:lnTo>
                        <a:pt x="13" y="481"/>
                      </a:lnTo>
                      <a:lnTo>
                        <a:pt x="4" y="432"/>
                      </a:lnTo>
                      <a:lnTo>
                        <a:pt x="0" y="381"/>
                      </a:lnTo>
                      <a:lnTo>
                        <a:pt x="4" y="329"/>
                      </a:lnTo>
                      <a:lnTo>
                        <a:pt x="13" y="279"/>
                      </a:lnTo>
                      <a:lnTo>
                        <a:pt x="30" y="232"/>
                      </a:lnTo>
                      <a:lnTo>
                        <a:pt x="52" y="189"/>
                      </a:lnTo>
                      <a:lnTo>
                        <a:pt x="78" y="148"/>
                      </a:lnTo>
                      <a:lnTo>
                        <a:pt x="111" y="111"/>
                      </a:lnTo>
                      <a:lnTo>
                        <a:pt x="147" y="79"/>
                      </a:lnTo>
                      <a:lnTo>
                        <a:pt x="188" y="52"/>
                      </a:lnTo>
                      <a:lnTo>
                        <a:pt x="232" y="30"/>
                      </a:lnTo>
                      <a:lnTo>
                        <a:pt x="279" y="13"/>
                      </a:lnTo>
                      <a:lnTo>
                        <a:pt x="328" y="4"/>
                      </a:lnTo>
                      <a:lnTo>
                        <a:pt x="3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grpSp>
        </p:grpSp>
      </p:grpSp>
      <p:grpSp>
        <p:nvGrpSpPr>
          <p:cNvPr id="10" name="Group 9"/>
          <p:cNvGrpSpPr/>
          <p:nvPr/>
        </p:nvGrpSpPr>
        <p:grpSpPr>
          <a:xfrm>
            <a:off x="723902" y="3340321"/>
            <a:ext cx="2884433" cy="1040525"/>
            <a:chOff x="965201" y="4453760"/>
            <a:chExt cx="3845911" cy="1387366"/>
          </a:xfrm>
        </p:grpSpPr>
        <p:sp>
          <p:nvSpPr>
            <p:cNvPr id="19" name="Rectangle 18"/>
            <p:cNvSpPr/>
            <p:nvPr/>
          </p:nvSpPr>
          <p:spPr>
            <a:xfrm>
              <a:off x="965201" y="4670389"/>
              <a:ext cx="2315174" cy="1025921"/>
            </a:xfrm>
            <a:prstGeom prst="rect">
              <a:avLst/>
            </a:prstGeom>
          </p:spPr>
          <p:txBody>
            <a:bodyPr wrap="square">
              <a:spAutoFit/>
            </a:bodyPr>
            <a:lstStyle/>
            <a:p>
              <a:pPr algn="r" defTabSz="685783">
                <a:spcAft>
                  <a:spcPts val="900"/>
                </a:spcAft>
                <a:buClr>
                  <a:srgbClr val="404040"/>
                </a:buClr>
                <a:buSzPct val="100000"/>
              </a:pPr>
              <a:r>
                <a:rPr lang="en-US" sz="1100" dirty="0">
                  <a:solidFill>
                    <a:prstClr val="white"/>
                  </a:solidFill>
                  <a:latin typeface="Calibri"/>
                  <a:ea typeface="Century Gothic"/>
                  <a:cs typeface="Calibri"/>
                  <a:sym typeface="Century Gothic"/>
                </a:rPr>
                <a:t>The Shopping Annuity</a:t>
              </a:r>
              <a:r>
                <a:rPr lang="en-US" sz="1100" b="1" cap="all" baseline="30000" dirty="0">
                  <a:solidFill>
                    <a:prstClr val="white"/>
                  </a:solidFill>
                  <a:latin typeface="Corbel" panose="020B0503020204020204" pitchFamily="34" charset="0"/>
                  <a:cs typeface="Calibri"/>
                  <a:sym typeface="Century Gothic"/>
                </a:rPr>
                <a:t>®</a:t>
              </a:r>
              <a:r>
                <a:rPr lang="en-US" sz="1100" dirty="0">
                  <a:solidFill>
                    <a:prstClr val="white"/>
                  </a:solidFill>
                  <a:latin typeface="Calibri"/>
                  <a:ea typeface="Century Gothic"/>
                  <a:cs typeface="Calibri"/>
                  <a:sym typeface="Century Gothic"/>
                </a:rPr>
                <a:t> takes 75% fewer people to earn the same amount of commissions.  </a:t>
              </a:r>
            </a:p>
          </p:txBody>
        </p:sp>
        <p:grpSp>
          <p:nvGrpSpPr>
            <p:cNvPr id="56" name="Group 55"/>
            <p:cNvGrpSpPr/>
            <p:nvPr/>
          </p:nvGrpSpPr>
          <p:grpSpPr>
            <a:xfrm>
              <a:off x="3455278" y="4453760"/>
              <a:ext cx="1355834" cy="1387366"/>
              <a:chOff x="3455278" y="4453760"/>
              <a:chExt cx="1355834" cy="1387366"/>
            </a:xfrm>
          </p:grpSpPr>
          <p:sp>
            <p:nvSpPr>
              <p:cNvPr id="3" name="Oval 2"/>
              <p:cNvSpPr/>
              <p:nvPr/>
            </p:nvSpPr>
            <p:spPr>
              <a:xfrm>
                <a:off x="3455278" y="4453760"/>
                <a:ext cx="1355834" cy="13873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grpSp>
            <p:nvGrpSpPr>
              <p:cNvPr id="27" name="Group 13"/>
              <p:cNvGrpSpPr>
                <a:grpSpLocks noChangeAspect="1"/>
              </p:cNvGrpSpPr>
              <p:nvPr/>
            </p:nvGrpSpPr>
            <p:grpSpPr bwMode="auto">
              <a:xfrm>
                <a:off x="3880060" y="4751475"/>
                <a:ext cx="506271" cy="791937"/>
                <a:chOff x="-425" y="387"/>
                <a:chExt cx="2031" cy="3177"/>
              </a:xfrm>
              <a:solidFill>
                <a:schemeClr val="accent6">
                  <a:lumMod val="50000"/>
                </a:schemeClr>
              </a:solidFill>
            </p:grpSpPr>
            <p:sp>
              <p:nvSpPr>
                <p:cNvPr id="30" name="Freeform 15"/>
                <p:cNvSpPr>
                  <a:spLocks noEditPoints="1"/>
                </p:cNvSpPr>
                <p:nvPr/>
              </p:nvSpPr>
              <p:spPr bwMode="auto">
                <a:xfrm>
                  <a:off x="-425" y="807"/>
                  <a:ext cx="536" cy="704"/>
                </a:xfrm>
                <a:custGeom>
                  <a:avLst/>
                  <a:gdLst>
                    <a:gd name="T0" fmla="*/ 460 w 1071"/>
                    <a:gd name="T1" fmla="*/ 606 h 1408"/>
                    <a:gd name="T2" fmla="*/ 371 w 1071"/>
                    <a:gd name="T3" fmla="*/ 668 h 1408"/>
                    <a:gd name="T4" fmla="*/ 357 w 1071"/>
                    <a:gd name="T5" fmla="*/ 759 h 1408"/>
                    <a:gd name="T6" fmla="*/ 411 w 1071"/>
                    <a:gd name="T7" fmla="*/ 824 h 1408"/>
                    <a:gd name="T8" fmla="*/ 514 w 1071"/>
                    <a:gd name="T9" fmla="*/ 869 h 1408"/>
                    <a:gd name="T10" fmla="*/ 604 w 1071"/>
                    <a:gd name="T11" fmla="*/ 913 h 1408"/>
                    <a:gd name="T12" fmla="*/ 595 w 1071"/>
                    <a:gd name="T13" fmla="*/ 963 h 1408"/>
                    <a:gd name="T14" fmla="*/ 523 w 1071"/>
                    <a:gd name="T15" fmla="*/ 981 h 1408"/>
                    <a:gd name="T16" fmla="*/ 375 w 1071"/>
                    <a:gd name="T17" fmla="*/ 948 h 1408"/>
                    <a:gd name="T18" fmla="*/ 413 w 1071"/>
                    <a:gd name="T19" fmla="*/ 1058 h 1408"/>
                    <a:gd name="T20" fmla="*/ 500 w 1071"/>
                    <a:gd name="T21" fmla="*/ 1141 h 1408"/>
                    <a:gd name="T22" fmla="*/ 635 w 1071"/>
                    <a:gd name="T23" fmla="*/ 1052 h 1408"/>
                    <a:gd name="T24" fmla="*/ 730 w 1071"/>
                    <a:gd name="T25" fmla="*/ 987 h 1408"/>
                    <a:gd name="T26" fmla="*/ 745 w 1071"/>
                    <a:gd name="T27" fmla="*/ 892 h 1408"/>
                    <a:gd name="T28" fmla="*/ 683 w 1071"/>
                    <a:gd name="T29" fmla="*/ 817 h 1408"/>
                    <a:gd name="T30" fmla="*/ 558 w 1071"/>
                    <a:gd name="T31" fmla="*/ 768 h 1408"/>
                    <a:gd name="T32" fmla="*/ 494 w 1071"/>
                    <a:gd name="T33" fmla="*/ 730 h 1408"/>
                    <a:gd name="T34" fmla="*/ 500 w 1071"/>
                    <a:gd name="T35" fmla="*/ 693 h 1408"/>
                    <a:gd name="T36" fmla="*/ 568 w 1071"/>
                    <a:gd name="T37" fmla="*/ 674 h 1408"/>
                    <a:gd name="T38" fmla="*/ 676 w 1071"/>
                    <a:gd name="T39" fmla="*/ 693 h 1408"/>
                    <a:gd name="T40" fmla="*/ 699 w 1071"/>
                    <a:gd name="T41" fmla="*/ 606 h 1408"/>
                    <a:gd name="T42" fmla="*/ 593 w 1071"/>
                    <a:gd name="T43" fmla="*/ 589 h 1408"/>
                    <a:gd name="T44" fmla="*/ 158 w 1071"/>
                    <a:gd name="T45" fmla="*/ 0 h 1408"/>
                    <a:gd name="T46" fmla="*/ 210 w 1071"/>
                    <a:gd name="T47" fmla="*/ 21 h 1408"/>
                    <a:gd name="T48" fmla="*/ 301 w 1071"/>
                    <a:gd name="T49" fmla="*/ 77 h 1408"/>
                    <a:gd name="T50" fmla="*/ 417 w 1071"/>
                    <a:gd name="T51" fmla="*/ 137 h 1408"/>
                    <a:gd name="T52" fmla="*/ 546 w 1071"/>
                    <a:gd name="T53" fmla="*/ 176 h 1408"/>
                    <a:gd name="T54" fmla="*/ 674 w 1071"/>
                    <a:gd name="T55" fmla="*/ 166 h 1408"/>
                    <a:gd name="T56" fmla="*/ 788 w 1071"/>
                    <a:gd name="T57" fmla="*/ 89 h 1408"/>
                    <a:gd name="T58" fmla="*/ 869 w 1071"/>
                    <a:gd name="T59" fmla="*/ 33 h 1408"/>
                    <a:gd name="T60" fmla="*/ 913 w 1071"/>
                    <a:gd name="T61" fmla="*/ 23 h 1408"/>
                    <a:gd name="T62" fmla="*/ 927 w 1071"/>
                    <a:gd name="T63" fmla="*/ 44 h 1408"/>
                    <a:gd name="T64" fmla="*/ 923 w 1071"/>
                    <a:gd name="T65" fmla="*/ 77 h 1408"/>
                    <a:gd name="T66" fmla="*/ 911 w 1071"/>
                    <a:gd name="T67" fmla="*/ 102 h 1408"/>
                    <a:gd name="T68" fmla="*/ 886 w 1071"/>
                    <a:gd name="T69" fmla="*/ 141 h 1408"/>
                    <a:gd name="T70" fmla="*/ 838 w 1071"/>
                    <a:gd name="T71" fmla="*/ 208 h 1408"/>
                    <a:gd name="T72" fmla="*/ 792 w 1071"/>
                    <a:gd name="T73" fmla="*/ 276 h 1408"/>
                    <a:gd name="T74" fmla="*/ 772 w 1071"/>
                    <a:gd name="T75" fmla="*/ 305 h 1408"/>
                    <a:gd name="T76" fmla="*/ 859 w 1071"/>
                    <a:gd name="T77" fmla="*/ 421 h 1408"/>
                    <a:gd name="T78" fmla="*/ 996 w 1071"/>
                    <a:gd name="T79" fmla="*/ 579 h 1408"/>
                    <a:gd name="T80" fmla="*/ 1068 w 1071"/>
                    <a:gd name="T81" fmla="*/ 784 h 1408"/>
                    <a:gd name="T82" fmla="*/ 1048 w 1071"/>
                    <a:gd name="T83" fmla="*/ 1017 h 1408"/>
                    <a:gd name="T84" fmla="*/ 940 w 1071"/>
                    <a:gd name="T85" fmla="*/ 1218 h 1408"/>
                    <a:gd name="T86" fmla="*/ 763 w 1071"/>
                    <a:gd name="T87" fmla="*/ 1355 h 1408"/>
                    <a:gd name="T88" fmla="*/ 537 w 1071"/>
                    <a:gd name="T89" fmla="*/ 1408 h 1408"/>
                    <a:gd name="T90" fmla="*/ 311 w 1071"/>
                    <a:gd name="T91" fmla="*/ 1355 h 1408"/>
                    <a:gd name="T92" fmla="*/ 131 w 1071"/>
                    <a:gd name="T93" fmla="*/ 1218 h 1408"/>
                    <a:gd name="T94" fmla="*/ 23 w 1071"/>
                    <a:gd name="T95" fmla="*/ 1017 h 1408"/>
                    <a:gd name="T96" fmla="*/ 6 w 1071"/>
                    <a:gd name="T97" fmla="*/ 776 h 1408"/>
                    <a:gd name="T98" fmla="*/ 89 w 1071"/>
                    <a:gd name="T99" fmla="*/ 556 h 1408"/>
                    <a:gd name="T100" fmla="*/ 249 w 1071"/>
                    <a:gd name="T101" fmla="*/ 396 h 1408"/>
                    <a:gd name="T102" fmla="*/ 365 w 1071"/>
                    <a:gd name="T103" fmla="*/ 305 h 1408"/>
                    <a:gd name="T104" fmla="*/ 338 w 1071"/>
                    <a:gd name="T105" fmla="*/ 274 h 1408"/>
                    <a:gd name="T106" fmla="*/ 276 w 1071"/>
                    <a:gd name="T107" fmla="*/ 201 h 1408"/>
                    <a:gd name="T108" fmla="*/ 209 w 1071"/>
                    <a:gd name="T109" fmla="*/ 112 h 1408"/>
                    <a:gd name="T110" fmla="*/ 160 w 1071"/>
                    <a:gd name="T111" fmla="*/ 35 h 1408"/>
                    <a:gd name="T112" fmla="*/ 158 w 1071"/>
                    <a:gd name="T113" fmla="*/ 0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1" h="1408">
                      <a:moveTo>
                        <a:pt x="504" y="523"/>
                      </a:moveTo>
                      <a:lnTo>
                        <a:pt x="504" y="595"/>
                      </a:lnTo>
                      <a:lnTo>
                        <a:pt x="460" y="606"/>
                      </a:lnTo>
                      <a:lnTo>
                        <a:pt x="423" y="622"/>
                      </a:lnTo>
                      <a:lnTo>
                        <a:pt x="392" y="643"/>
                      </a:lnTo>
                      <a:lnTo>
                        <a:pt x="371" y="668"/>
                      </a:lnTo>
                      <a:lnTo>
                        <a:pt x="357" y="697"/>
                      </a:lnTo>
                      <a:lnTo>
                        <a:pt x="353" y="730"/>
                      </a:lnTo>
                      <a:lnTo>
                        <a:pt x="357" y="759"/>
                      </a:lnTo>
                      <a:lnTo>
                        <a:pt x="369" y="784"/>
                      </a:lnTo>
                      <a:lnTo>
                        <a:pt x="386" y="807"/>
                      </a:lnTo>
                      <a:lnTo>
                        <a:pt x="411" y="824"/>
                      </a:lnTo>
                      <a:lnTo>
                        <a:pt x="440" y="842"/>
                      </a:lnTo>
                      <a:lnTo>
                        <a:pt x="475" y="855"/>
                      </a:lnTo>
                      <a:lnTo>
                        <a:pt x="514" y="869"/>
                      </a:lnTo>
                      <a:lnTo>
                        <a:pt x="558" y="882"/>
                      </a:lnTo>
                      <a:lnTo>
                        <a:pt x="587" y="898"/>
                      </a:lnTo>
                      <a:lnTo>
                        <a:pt x="604" y="913"/>
                      </a:lnTo>
                      <a:lnTo>
                        <a:pt x="610" y="934"/>
                      </a:lnTo>
                      <a:lnTo>
                        <a:pt x="606" y="950"/>
                      </a:lnTo>
                      <a:lnTo>
                        <a:pt x="595" y="963"/>
                      </a:lnTo>
                      <a:lnTo>
                        <a:pt x="575" y="973"/>
                      </a:lnTo>
                      <a:lnTo>
                        <a:pt x="552" y="979"/>
                      </a:lnTo>
                      <a:lnTo>
                        <a:pt x="523" y="981"/>
                      </a:lnTo>
                      <a:lnTo>
                        <a:pt x="467" y="975"/>
                      </a:lnTo>
                      <a:lnTo>
                        <a:pt x="417" y="963"/>
                      </a:lnTo>
                      <a:lnTo>
                        <a:pt x="375" y="948"/>
                      </a:lnTo>
                      <a:lnTo>
                        <a:pt x="348" y="1037"/>
                      </a:lnTo>
                      <a:lnTo>
                        <a:pt x="376" y="1048"/>
                      </a:lnTo>
                      <a:lnTo>
                        <a:pt x="413" y="1058"/>
                      </a:lnTo>
                      <a:lnTo>
                        <a:pt x="456" y="1066"/>
                      </a:lnTo>
                      <a:lnTo>
                        <a:pt x="500" y="1068"/>
                      </a:lnTo>
                      <a:lnTo>
                        <a:pt x="500" y="1141"/>
                      </a:lnTo>
                      <a:lnTo>
                        <a:pt x="589" y="1141"/>
                      </a:lnTo>
                      <a:lnTo>
                        <a:pt x="589" y="1064"/>
                      </a:lnTo>
                      <a:lnTo>
                        <a:pt x="635" y="1052"/>
                      </a:lnTo>
                      <a:lnTo>
                        <a:pt x="676" y="1035"/>
                      </a:lnTo>
                      <a:lnTo>
                        <a:pt x="707" y="1014"/>
                      </a:lnTo>
                      <a:lnTo>
                        <a:pt x="730" y="987"/>
                      </a:lnTo>
                      <a:lnTo>
                        <a:pt x="743" y="956"/>
                      </a:lnTo>
                      <a:lnTo>
                        <a:pt x="747" y="923"/>
                      </a:lnTo>
                      <a:lnTo>
                        <a:pt x="745" y="892"/>
                      </a:lnTo>
                      <a:lnTo>
                        <a:pt x="734" y="863"/>
                      </a:lnTo>
                      <a:lnTo>
                        <a:pt x="712" y="838"/>
                      </a:lnTo>
                      <a:lnTo>
                        <a:pt x="683" y="817"/>
                      </a:lnTo>
                      <a:lnTo>
                        <a:pt x="647" y="797"/>
                      </a:lnTo>
                      <a:lnTo>
                        <a:pt x="598" y="782"/>
                      </a:lnTo>
                      <a:lnTo>
                        <a:pt x="558" y="768"/>
                      </a:lnTo>
                      <a:lnTo>
                        <a:pt x="527" y="755"/>
                      </a:lnTo>
                      <a:lnTo>
                        <a:pt x="506" y="743"/>
                      </a:lnTo>
                      <a:lnTo>
                        <a:pt x="494" y="730"/>
                      </a:lnTo>
                      <a:lnTo>
                        <a:pt x="490" y="716"/>
                      </a:lnTo>
                      <a:lnTo>
                        <a:pt x="492" y="705"/>
                      </a:lnTo>
                      <a:lnTo>
                        <a:pt x="500" y="693"/>
                      </a:lnTo>
                      <a:lnTo>
                        <a:pt x="515" y="683"/>
                      </a:lnTo>
                      <a:lnTo>
                        <a:pt x="537" y="676"/>
                      </a:lnTo>
                      <a:lnTo>
                        <a:pt x="568" y="674"/>
                      </a:lnTo>
                      <a:lnTo>
                        <a:pt x="612" y="678"/>
                      </a:lnTo>
                      <a:lnTo>
                        <a:pt x="649" y="683"/>
                      </a:lnTo>
                      <a:lnTo>
                        <a:pt x="676" y="693"/>
                      </a:lnTo>
                      <a:lnTo>
                        <a:pt x="697" y="699"/>
                      </a:lnTo>
                      <a:lnTo>
                        <a:pt x="722" y="614"/>
                      </a:lnTo>
                      <a:lnTo>
                        <a:pt x="699" y="606"/>
                      </a:lnTo>
                      <a:lnTo>
                        <a:pt x="670" y="598"/>
                      </a:lnTo>
                      <a:lnTo>
                        <a:pt x="635" y="593"/>
                      </a:lnTo>
                      <a:lnTo>
                        <a:pt x="593" y="589"/>
                      </a:lnTo>
                      <a:lnTo>
                        <a:pt x="593" y="523"/>
                      </a:lnTo>
                      <a:lnTo>
                        <a:pt x="504" y="523"/>
                      </a:lnTo>
                      <a:close/>
                      <a:moveTo>
                        <a:pt x="158" y="0"/>
                      </a:moveTo>
                      <a:lnTo>
                        <a:pt x="170" y="2"/>
                      </a:lnTo>
                      <a:lnTo>
                        <a:pt x="187" y="10"/>
                      </a:lnTo>
                      <a:lnTo>
                        <a:pt x="210" y="21"/>
                      </a:lnTo>
                      <a:lnTo>
                        <a:pt x="236" y="38"/>
                      </a:lnTo>
                      <a:lnTo>
                        <a:pt x="266" y="56"/>
                      </a:lnTo>
                      <a:lnTo>
                        <a:pt x="301" y="77"/>
                      </a:lnTo>
                      <a:lnTo>
                        <a:pt x="338" y="96"/>
                      </a:lnTo>
                      <a:lnTo>
                        <a:pt x="376" y="118"/>
                      </a:lnTo>
                      <a:lnTo>
                        <a:pt x="417" y="137"/>
                      </a:lnTo>
                      <a:lnTo>
                        <a:pt x="460" y="152"/>
                      </a:lnTo>
                      <a:lnTo>
                        <a:pt x="504" y="166"/>
                      </a:lnTo>
                      <a:lnTo>
                        <a:pt x="546" y="176"/>
                      </a:lnTo>
                      <a:lnTo>
                        <a:pt x="591" y="179"/>
                      </a:lnTo>
                      <a:lnTo>
                        <a:pt x="633" y="178"/>
                      </a:lnTo>
                      <a:lnTo>
                        <a:pt x="674" y="166"/>
                      </a:lnTo>
                      <a:lnTo>
                        <a:pt x="712" y="149"/>
                      </a:lnTo>
                      <a:lnTo>
                        <a:pt x="751" y="122"/>
                      </a:lnTo>
                      <a:lnTo>
                        <a:pt x="788" y="89"/>
                      </a:lnTo>
                      <a:lnTo>
                        <a:pt x="820" y="64"/>
                      </a:lnTo>
                      <a:lnTo>
                        <a:pt x="848" y="44"/>
                      </a:lnTo>
                      <a:lnTo>
                        <a:pt x="869" y="33"/>
                      </a:lnTo>
                      <a:lnTo>
                        <a:pt x="888" y="25"/>
                      </a:lnTo>
                      <a:lnTo>
                        <a:pt x="902" y="21"/>
                      </a:lnTo>
                      <a:lnTo>
                        <a:pt x="913" y="23"/>
                      </a:lnTo>
                      <a:lnTo>
                        <a:pt x="919" y="27"/>
                      </a:lnTo>
                      <a:lnTo>
                        <a:pt x="925" y="35"/>
                      </a:lnTo>
                      <a:lnTo>
                        <a:pt x="927" y="44"/>
                      </a:lnTo>
                      <a:lnTo>
                        <a:pt x="927" y="54"/>
                      </a:lnTo>
                      <a:lnTo>
                        <a:pt x="927" y="66"/>
                      </a:lnTo>
                      <a:lnTo>
                        <a:pt x="923" y="77"/>
                      </a:lnTo>
                      <a:lnTo>
                        <a:pt x="919" y="87"/>
                      </a:lnTo>
                      <a:lnTo>
                        <a:pt x="915" y="96"/>
                      </a:lnTo>
                      <a:lnTo>
                        <a:pt x="911" y="102"/>
                      </a:lnTo>
                      <a:lnTo>
                        <a:pt x="905" y="110"/>
                      </a:lnTo>
                      <a:lnTo>
                        <a:pt x="898" y="123"/>
                      </a:lnTo>
                      <a:lnTo>
                        <a:pt x="886" y="141"/>
                      </a:lnTo>
                      <a:lnTo>
                        <a:pt x="871" y="162"/>
                      </a:lnTo>
                      <a:lnTo>
                        <a:pt x="855" y="185"/>
                      </a:lnTo>
                      <a:lnTo>
                        <a:pt x="838" y="208"/>
                      </a:lnTo>
                      <a:lnTo>
                        <a:pt x="820" y="234"/>
                      </a:lnTo>
                      <a:lnTo>
                        <a:pt x="805" y="255"/>
                      </a:lnTo>
                      <a:lnTo>
                        <a:pt x="792" y="276"/>
                      </a:lnTo>
                      <a:lnTo>
                        <a:pt x="782" y="291"/>
                      </a:lnTo>
                      <a:lnTo>
                        <a:pt x="774" y="301"/>
                      </a:lnTo>
                      <a:lnTo>
                        <a:pt x="772" y="305"/>
                      </a:lnTo>
                      <a:lnTo>
                        <a:pt x="737" y="349"/>
                      </a:lnTo>
                      <a:lnTo>
                        <a:pt x="801" y="382"/>
                      </a:lnTo>
                      <a:lnTo>
                        <a:pt x="859" y="421"/>
                      </a:lnTo>
                      <a:lnTo>
                        <a:pt x="911" y="467"/>
                      </a:lnTo>
                      <a:lnTo>
                        <a:pt x="958" y="519"/>
                      </a:lnTo>
                      <a:lnTo>
                        <a:pt x="996" y="579"/>
                      </a:lnTo>
                      <a:lnTo>
                        <a:pt x="1029" y="643"/>
                      </a:lnTo>
                      <a:lnTo>
                        <a:pt x="1052" y="710"/>
                      </a:lnTo>
                      <a:lnTo>
                        <a:pt x="1068" y="784"/>
                      </a:lnTo>
                      <a:lnTo>
                        <a:pt x="1071" y="859"/>
                      </a:lnTo>
                      <a:lnTo>
                        <a:pt x="1066" y="940"/>
                      </a:lnTo>
                      <a:lnTo>
                        <a:pt x="1048" y="1017"/>
                      </a:lnTo>
                      <a:lnTo>
                        <a:pt x="1021" y="1089"/>
                      </a:lnTo>
                      <a:lnTo>
                        <a:pt x="985" y="1156"/>
                      </a:lnTo>
                      <a:lnTo>
                        <a:pt x="940" y="1218"/>
                      </a:lnTo>
                      <a:lnTo>
                        <a:pt x="888" y="1272"/>
                      </a:lnTo>
                      <a:lnTo>
                        <a:pt x="828" y="1319"/>
                      </a:lnTo>
                      <a:lnTo>
                        <a:pt x="763" y="1355"/>
                      </a:lnTo>
                      <a:lnTo>
                        <a:pt x="691" y="1384"/>
                      </a:lnTo>
                      <a:lnTo>
                        <a:pt x="616" y="1402"/>
                      </a:lnTo>
                      <a:lnTo>
                        <a:pt x="537" y="1408"/>
                      </a:lnTo>
                      <a:lnTo>
                        <a:pt x="458" y="1402"/>
                      </a:lnTo>
                      <a:lnTo>
                        <a:pt x="380" y="1384"/>
                      </a:lnTo>
                      <a:lnTo>
                        <a:pt x="311" y="1355"/>
                      </a:lnTo>
                      <a:lnTo>
                        <a:pt x="243" y="1319"/>
                      </a:lnTo>
                      <a:lnTo>
                        <a:pt x="185" y="1272"/>
                      </a:lnTo>
                      <a:lnTo>
                        <a:pt x="131" y="1218"/>
                      </a:lnTo>
                      <a:lnTo>
                        <a:pt x="87" y="1156"/>
                      </a:lnTo>
                      <a:lnTo>
                        <a:pt x="50" y="1089"/>
                      </a:lnTo>
                      <a:lnTo>
                        <a:pt x="23" y="1017"/>
                      </a:lnTo>
                      <a:lnTo>
                        <a:pt x="6" y="940"/>
                      </a:lnTo>
                      <a:lnTo>
                        <a:pt x="0" y="859"/>
                      </a:lnTo>
                      <a:lnTo>
                        <a:pt x="6" y="776"/>
                      </a:lnTo>
                      <a:lnTo>
                        <a:pt x="23" y="699"/>
                      </a:lnTo>
                      <a:lnTo>
                        <a:pt x="50" y="625"/>
                      </a:lnTo>
                      <a:lnTo>
                        <a:pt x="89" y="556"/>
                      </a:lnTo>
                      <a:lnTo>
                        <a:pt x="133" y="496"/>
                      </a:lnTo>
                      <a:lnTo>
                        <a:pt x="187" y="442"/>
                      </a:lnTo>
                      <a:lnTo>
                        <a:pt x="249" y="396"/>
                      </a:lnTo>
                      <a:lnTo>
                        <a:pt x="317" y="359"/>
                      </a:lnTo>
                      <a:lnTo>
                        <a:pt x="388" y="330"/>
                      </a:lnTo>
                      <a:lnTo>
                        <a:pt x="365" y="305"/>
                      </a:lnTo>
                      <a:lnTo>
                        <a:pt x="361" y="301"/>
                      </a:lnTo>
                      <a:lnTo>
                        <a:pt x="351" y="291"/>
                      </a:lnTo>
                      <a:lnTo>
                        <a:pt x="338" y="274"/>
                      </a:lnTo>
                      <a:lnTo>
                        <a:pt x="321" y="253"/>
                      </a:lnTo>
                      <a:lnTo>
                        <a:pt x="299" y="228"/>
                      </a:lnTo>
                      <a:lnTo>
                        <a:pt x="276" y="201"/>
                      </a:lnTo>
                      <a:lnTo>
                        <a:pt x="253" y="172"/>
                      </a:lnTo>
                      <a:lnTo>
                        <a:pt x="230" y="143"/>
                      </a:lnTo>
                      <a:lnTo>
                        <a:pt x="209" y="112"/>
                      </a:lnTo>
                      <a:lnTo>
                        <a:pt x="189" y="85"/>
                      </a:lnTo>
                      <a:lnTo>
                        <a:pt x="172" y="58"/>
                      </a:lnTo>
                      <a:lnTo>
                        <a:pt x="160" y="35"/>
                      </a:lnTo>
                      <a:lnTo>
                        <a:pt x="155" y="17"/>
                      </a:lnTo>
                      <a:lnTo>
                        <a:pt x="153" y="4"/>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32" name="Freeform 17"/>
                <p:cNvSpPr>
                  <a:spLocks/>
                </p:cNvSpPr>
                <p:nvPr/>
              </p:nvSpPr>
              <p:spPr bwMode="auto">
                <a:xfrm>
                  <a:off x="1222" y="1118"/>
                  <a:ext cx="384" cy="148"/>
                </a:xfrm>
                <a:custGeom>
                  <a:avLst/>
                  <a:gdLst>
                    <a:gd name="T0" fmla="*/ 713 w 769"/>
                    <a:gd name="T1" fmla="*/ 0 h 295"/>
                    <a:gd name="T2" fmla="*/ 732 w 769"/>
                    <a:gd name="T3" fmla="*/ 5 h 295"/>
                    <a:gd name="T4" fmla="*/ 749 w 769"/>
                    <a:gd name="T5" fmla="*/ 17 h 295"/>
                    <a:gd name="T6" fmla="*/ 761 w 769"/>
                    <a:gd name="T7" fmla="*/ 34 h 295"/>
                    <a:gd name="T8" fmla="*/ 769 w 769"/>
                    <a:gd name="T9" fmla="*/ 54 h 295"/>
                    <a:gd name="T10" fmla="*/ 769 w 769"/>
                    <a:gd name="T11" fmla="*/ 73 h 295"/>
                    <a:gd name="T12" fmla="*/ 763 w 769"/>
                    <a:gd name="T13" fmla="*/ 92 h 295"/>
                    <a:gd name="T14" fmla="*/ 751 w 769"/>
                    <a:gd name="T15" fmla="*/ 110 h 295"/>
                    <a:gd name="T16" fmla="*/ 736 w 769"/>
                    <a:gd name="T17" fmla="*/ 123 h 295"/>
                    <a:gd name="T18" fmla="*/ 433 w 769"/>
                    <a:gd name="T19" fmla="*/ 287 h 295"/>
                    <a:gd name="T20" fmla="*/ 417 w 769"/>
                    <a:gd name="T21" fmla="*/ 293 h 295"/>
                    <a:gd name="T22" fmla="*/ 402 w 769"/>
                    <a:gd name="T23" fmla="*/ 295 h 295"/>
                    <a:gd name="T24" fmla="*/ 392 w 769"/>
                    <a:gd name="T25" fmla="*/ 295 h 295"/>
                    <a:gd name="T26" fmla="*/ 383 w 769"/>
                    <a:gd name="T27" fmla="*/ 293 h 295"/>
                    <a:gd name="T28" fmla="*/ 373 w 769"/>
                    <a:gd name="T29" fmla="*/ 289 h 295"/>
                    <a:gd name="T30" fmla="*/ 37 w 769"/>
                    <a:gd name="T31" fmla="*/ 123 h 295"/>
                    <a:gd name="T32" fmla="*/ 20 w 769"/>
                    <a:gd name="T33" fmla="*/ 112 h 295"/>
                    <a:gd name="T34" fmla="*/ 8 w 769"/>
                    <a:gd name="T35" fmla="*/ 96 h 295"/>
                    <a:gd name="T36" fmla="*/ 0 w 769"/>
                    <a:gd name="T37" fmla="*/ 77 h 295"/>
                    <a:gd name="T38" fmla="*/ 0 w 769"/>
                    <a:gd name="T39" fmla="*/ 56 h 295"/>
                    <a:gd name="T40" fmla="*/ 6 w 769"/>
                    <a:gd name="T41" fmla="*/ 36 h 295"/>
                    <a:gd name="T42" fmla="*/ 18 w 769"/>
                    <a:gd name="T43" fmla="*/ 19 h 295"/>
                    <a:gd name="T44" fmla="*/ 35 w 769"/>
                    <a:gd name="T45" fmla="*/ 7 h 295"/>
                    <a:gd name="T46" fmla="*/ 54 w 769"/>
                    <a:gd name="T47" fmla="*/ 2 h 295"/>
                    <a:gd name="T48" fmla="*/ 74 w 769"/>
                    <a:gd name="T49" fmla="*/ 0 h 295"/>
                    <a:gd name="T50" fmla="*/ 95 w 769"/>
                    <a:gd name="T51" fmla="*/ 5 h 295"/>
                    <a:gd name="T52" fmla="*/ 400 w 769"/>
                    <a:gd name="T53" fmla="*/ 156 h 295"/>
                    <a:gd name="T54" fmla="*/ 672 w 769"/>
                    <a:gd name="T55" fmla="*/ 7 h 295"/>
                    <a:gd name="T56" fmla="*/ 693 w 769"/>
                    <a:gd name="T57" fmla="*/ 2 h 295"/>
                    <a:gd name="T58" fmla="*/ 713 w 769"/>
                    <a:gd name="T59"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9" h="295">
                      <a:moveTo>
                        <a:pt x="713" y="0"/>
                      </a:moveTo>
                      <a:lnTo>
                        <a:pt x="732" y="5"/>
                      </a:lnTo>
                      <a:lnTo>
                        <a:pt x="749" y="17"/>
                      </a:lnTo>
                      <a:lnTo>
                        <a:pt x="761" y="34"/>
                      </a:lnTo>
                      <a:lnTo>
                        <a:pt x="769" y="54"/>
                      </a:lnTo>
                      <a:lnTo>
                        <a:pt x="769" y="73"/>
                      </a:lnTo>
                      <a:lnTo>
                        <a:pt x="763" y="92"/>
                      </a:lnTo>
                      <a:lnTo>
                        <a:pt x="751" y="110"/>
                      </a:lnTo>
                      <a:lnTo>
                        <a:pt x="736" y="123"/>
                      </a:lnTo>
                      <a:lnTo>
                        <a:pt x="433" y="287"/>
                      </a:lnTo>
                      <a:lnTo>
                        <a:pt x="417" y="293"/>
                      </a:lnTo>
                      <a:lnTo>
                        <a:pt x="402" y="295"/>
                      </a:lnTo>
                      <a:lnTo>
                        <a:pt x="392" y="295"/>
                      </a:lnTo>
                      <a:lnTo>
                        <a:pt x="383" y="293"/>
                      </a:lnTo>
                      <a:lnTo>
                        <a:pt x="373" y="289"/>
                      </a:lnTo>
                      <a:lnTo>
                        <a:pt x="37" y="123"/>
                      </a:lnTo>
                      <a:lnTo>
                        <a:pt x="20" y="112"/>
                      </a:lnTo>
                      <a:lnTo>
                        <a:pt x="8" y="96"/>
                      </a:lnTo>
                      <a:lnTo>
                        <a:pt x="0" y="77"/>
                      </a:lnTo>
                      <a:lnTo>
                        <a:pt x="0" y="56"/>
                      </a:lnTo>
                      <a:lnTo>
                        <a:pt x="6" y="36"/>
                      </a:lnTo>
                      <a:lnTo>
                        <a:pt x="18" y="19"/>
                      </a:lnTo>
                      <a:lnTo>
                        <a:pt x="35" y="7"/>
                      </a:lnTo>
                      <a:lnTo>
                        <a:pt x="54" y="2"/>
                      </a:lnTo>
                      <a:lnTo>
                        <a:pt x="74" y="0"/>
                      </a:lnTo>
                      <a:lnTo>
                        <a:pt x="95" y="5"/>
                      </a:lnTo>
                      <a:lnTo>
                        <a:pt x="400" y="156"/>
                      </a:lnTo>
                      <a:lnTo>
                        <a:pt x="672" y="7"/>
                      </a:lnTo>
                      <a:lnTo>
                        <a:pt x="693" y="2"/>
                      </a:lnTo>
                      <a:lnTo>
                        <a:pt x="7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33" name="Freeform 18"/>
                <p:cNvSpPr>
                  <a:spLocks/>
                </p:cNvSpPr>
                <p:nvPr/>
              </p:nvSpPr>
              <p:spPr bwMode="auto">
                <a:xfrm>
                  <a:off x="294" y="387"/>
                  <a:ext cx="645" cy="657"/>
                </a:xfrm>
                <a:custGeom>
                  <a:avLst/>
                  <a:gdLst>
                    <a:gd name="T0" fmla="*/ 645 w 1290"/>
                    <a:gd name="T1" fmla="*/ 0 h 1315"/>
                    <a:gd name="T2" fmla="*/ 732 w 1290"/>
                    <a:gd name="T3" fmla="*/ 8 h 1315"/>
                    <a:gd name="T4" fmla="*/ 817 w 1290"/>
                    <a:gd name="T5" fmla="*/ 25 h 1315"/>
                    <a:gd name="T6" fmla="*/ 896 w 1290"/>
                    <a:gd name="T7" fmla="*/ 54 h 1315"/>
                    <a:gd name="T8" fmla="*/ 971 w 1290"/>
                    <a:gd name="T9" fmla="*/ 93 h 1315"/>
                    <a:gd name="T10" fmla="*/ 1039 w 1290"/>
                    <a:gd name="T11" fmla="*/ 141 h 1315"/>
                    <a:gd name="T12" fmla="*/ 1101 w 1290"/>
                    <a:gd name="T13" fmla="*/ 197 h 1315"/>
                    <a:gd name="T14" fmla="*/ 1155 w 1290"/>
                    <a:gd name="T15" fmla="*/ 259 h 1315"/>
                    <a:gd name="T16" fmla="*/ 1201 w 1290"/>
                    <a:gd name="T17" fmla="*/ 328 h 1315"/>
                    <a:gd name="T18" fmla="*/ 1240 w 1290"/>
                    <a:gd name="T19" fmla="*/ 403 h 1315"/>
                    <a:gd name="T20" fmla="*/ 1267 w 1290"/>
                    <a:gd name="T21" fmla="*/ 485 h 1315"/>
                    <a:gd name="T22" fmla="*/ 1284 w 1290"/>
                    <a:gd name="T23" fmla="*/ 570 h 1315"/>
                    <a:gd name="T24" fmla="*/ 1290 w 1290"/>
                    <a:gd name="T25" fmla="*/ 656 h 1315"/>
                    <a:gd name="T26" fmla="*/ 1284 w 1290"/>
                    <a:gd name="T27" fmla="*/ 745 h 1315"/>
                    <a:gd name="T28" fmla="*/ 1267 w 1290"/>
                    <a:gd name="T29" fmla="*/ 830 h 1315"/>
                    <a:gd name="T30" fmla="*/ 1240 w 1290"/>
                    <a:gd name="T31" fmla="*/ 909 h 1315"/>
                    <a:gd name="T32" fmla="*/ 1201 w 1290"/>
                    <a:gd name="T33" fmla="*/ 985 h 1315"/>
                    <a:gd name="T34" fmla="*/ 1155 w 1290"/>
                    <a:gd name="T35" fmla="*/ 1054 h 1315"/>
                    <a:gd name="T36" fmla="*/ 1101 w 1290"/>
                    <a:gd name="T37" fmla="*/ 1118 h 1315"/>
                    <a:gd name="T38" fmla="*/ 1039 w 1290"/>
                    <a:gd name="T39" fmla="*/ 1174 h 1315"/>
                    <a:gd name="T40" fmla="*/ 971 w 1290"/>
                    <a:gd name="T41" fmla="*/ 1220 h 1315"/>
                    <a:gd name="T42" fmla="*/ 896 w 1290"/>
                    <a:gd name="T43" fmla="*/ 1259 h 1315"/>
                    <a:gd name="T44" fmla="*/ 817 w 1290"/>
                    <a:gd name="T45" fmla="*/ 1288 h 1315"/>
                    <a:gd name="T46" fmla="*/ 732 w 1290"/>
                    <a:gd name="T47" fmla="*/ 1307 h 1315"/>
                    <a:gd name="T48" fmla="*/ 645 w 1290"/>
                    <a:gd name="T49" fmla="*/ 1315 h 1315"/>
                    <a:gd name="T50" fmla="*/ 556 w 1290"/>
                    <a:gd name="T51" fmla="*/ 1307 h 1315"/>
                    <a:gd name="T52" fmla="*/ 473 w 1290"/>
                    <a:gd name="T53" fmla="*/ 1288 h 1315"/>
                    <a:gd name="T54" fmla="*/ 394 w 1290"/>
                    <a:gd name="T55" fmla="*/ 1259 h 1315"/>
                    <a:gd name="T56" fmla="*/ 319 w 1290"/>
                    <a:gd name="T57" fmla="*/ 1220 h 1315"/>
                    <a:gd name="T58" fmla="*/ 251 w 1290"/>
                    <a:gd name="T59" fmla="*/ 1174 h 1315"/>
                    <a:gd name="T60" fmla="*/ 189 w 1290"/>
                    <a:gd name="T61" fmla="*/ 1118 h 1315"/>
                    <a:gd name="T62" fmla="*/ 133 w 1290"/>
                    <a:gd name="T63" fmla="*/ 1054 h 1315"/>
                    <a:gd name="T64" fmla="*/ 87 w 1290"/>
                    <a:gd name="T65" fmla="*/ 985 h 1315"/>
                    <a:gd name="T66" fmla="*/ 50 w 1290"/>
                    <a:gd name="T67" fmla="*/ 909 h 1315"/>
                    <a:gd name="T68" fmla="*/ 23 w 1290"/>
                    <a:gd name="T69" fmla="*/ 830 h 1315"/>
                    <a:gd name="T70" fmla="*/ 6 w 1290"/>
                    <a:gd name="T71" fmla="*/ 745 h 1315"/>
                    <a:gd name="T72" fmla="*/ 0 w 1290"/>
                    <a:gd name="T73" fmla="*/ 656 h 1315"/>
                    <a:gd name="T74" fmla="*/ 6 w 1290"/>
                    <a:gd name="T75" fmla="*/ 570 h 1315"/>
                    <a:gd name="T76" fmla="*/ 23 w 1290"/>
                    <a:gd name="T77" fmla="*/ 485 h 1315"/>
                    <a:gd name="T78" fmla="*/ 50 w 1290"/>
                    <a:gd name="T79" fmla="*/ 403 h 1315"/>
                    <a:gd name="T80" fmla="*/ 87 w 1290"/>
                    <a:gd name="T81" fmla="*/ 328 h 1315"/>
                    <a:gd name="T82" fmla="*/ 133 w 1290"/>
                    <a:gd name="T83" fmla="*/ 259 h 1315"/>
                    <a:gd name="T84" fmla="*/ 189 w 1290"/>
                    <a:gd name="T85" fmla="*/ 197 h 1315"/>
                    <a:gd name="T86" fmla="*/ 251 w 1290"/>
                    <a:gd name="T87" fmla="*/ 141 h 1315"/>
                    <a:gd name="T88" fmla="*/ 319 w 1290"/>
                    <a:gd name="T89" fmla="*/ 93 h 1315"/>
                    <a:gd name="T90" fmla="*/ 394 w 1290"/>
                    <a:gd name="T91" fmla="*/ 54 h 1315"/>
                    <a:gd name="T92" fmla="*/ 473 w 1290"/>
                    <a:gd name="T93" fmla="*/ 25 h 1315"/>
                    <a:gd name="T94" fmla="*/ 556 w 1290"/>
                    <a:gd name="T95" fmla="*/ 8 h 1315"/>
                    <a:gd name="T96" fmla="*/ 645 w 1290"/>
                    <a:gd name="T97"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0" h="1315">
                      <a:moveTo>
                        <a:pt x="645" y="0"/>
                      </a:moveTo>
                      <a:lnTo>
                        <a:pt x="732" y="8"/>
                      </a:lnTo>
                      <a:lnTo>
                        <a:pt x="817" y="25"/>
                      </a:lnTo>
                      <a:lnTo>
                        <a:pt x="896" y="54"/>
                      </a:lnTo>
                      <a:lnTo>
                        <a:pt x="971" y="93"/>
                      </a:lnTo>
                      <a:lnTo>
                        <a:pt x="1039" y="141"/>
                      </a:lnTo>
                      <a:lnTo>
                        <a:pt x="1101" y="197"/>
                      </a:lnTo>
                      <a:lnTo>
                        <a:pt x="1155" y="259"/>
                      </a:lnTo>
                      <a:lnTo>
                        <a:pt x="1201" y="328"/>
                      </a:lnTo>
                      <a:lnTo>
                        <a:pt x="1240" y="403"/>
                      </a:lnTo>
                      <a:lnTo>
                        <a:pt x="1267" y="485"/>
                      </a:lnTo>
                      <a:lnTo>
                        <a:pt x="1284" y="570"/>
                      </a:lnTo>
                      <a:lnTo>
                        <a:pt x="1290" y="656"/>
                      </a:lnTo>
                      <a:lnTo>
                        <a:pt x="1284" y="745"/>
                      </a:lnTo>
                      <a:lnTo>
                        <a:pt x="1267" y="830"/>
                      </a:lnTo>
                      <a:lnTo>
                        <a:pt x="1240" y="909"/>
                      </a:lnTo>
                      <a:lnTo>
                        <a:pt x="1201" y="985"/>
                      </a:lnTo>
                      <a:lnTo>
                        <a:pt x="1155" y="1054"/>
                      </a:lnTo>
                      <a:lnTo>
                        <a:pt x="1101" y="1118"/>
                      </a:lnTo>
                      <a:lnTo>
                        <a:pt x="1039" y="1174"/>
                      </a:lnTo>
                      <a:lnTo>
                        <a:pt x="971" y="1220"/>
                      </a:lnTo>
                      <a:lnTo>
                        <a:pt x="896" y="1259"/>
                      </a:lnTo>
                      <a:lnTo>
                        <a:pt x="817" y="1288"/>
                      </a:lnTo>
                      <a:lnTo>
                        <a:pt x="732" y="1307"/>
                      </a:lnTo>
                      <a:lnTo>
                        <a:pt x="645" y="1315"/>
                      </a:lnTo>
                      <a:lnTo>
                        <a:pt x="556" y="1307"/>
                      </a:lnTo>
                      <a:lnTo>
                        <a:pt x="473" y="1288"/>
                      </a:lnTo>
                      <a:lnTo>
                        <a:pt x="394" y="1259"/>
                      </a:lnTo>
                      <a:lnTo>
                        <a:pt x="319" y="1220"/>
                      </a:lnTo>
                      <a:lnTo>
                        <a:pt x="251" y="1174"/>
                      </a:lnTo>
                      <a:lnTo>
                        <a:pt x="189" y="1118"/>
                      </a:lnTo>
                      <a:lnTo>
                        <a:pt x="133" y="1054"/>
                      </a:lnTo>
                      <a:lnTo>
                        <a:pt x="87" y="985"/>
                      </a:lnTo>
                      <a:lnTo>
                        <a:pt x="50" y="909"/>
                      </a:lnTo>
                      <a:lnTo>
                        <a:pt x="23" y="830"/>
                      </a:lnTo>
                      <a:lnTo>
                        <a:pt x="6" y="745"/>
                      </a:lnTo>
                      <a:lnTo>
                        <a:pt x="0" y="656"/>
                      </a:lnTo>
                      <a:lnTo>
                        <a:pt x="6" y="570"/>
                      </a:lnTo>
                      <a:lnTo>
                        <a:pt x="23" y="485"/>
                      </a:lnTo>
                      <a:lnTo>
                        <a:pt x="50" y="403"/>
                      </a:lnTo>
                      <a:lnTo>
                        <a:pt x="87" y="328"/>
                      </a:lnTo>
                      <a:lnTo>
                        <a:pt x="133" y="259"/>
                      </a:lnTo>
                      <a:lnTo>
                        <a:pt x="189" y="197"/>
                      </a:lnTo>
                      <a:lnTo>
                        <a:pt x="251" y="141"/>
                      </a:lnTo>
                      <a:lnTo>
                        <a:pt x="319" y="93"/>
                      </a:lnTo>
                      <a:lnTo>
                        <a:pt x="394" y="54"/>
                      </a:lnTo>
                      <a:lnTo>
                        <a:pt x="473" y="25"/>
                      </a:lnTo>
                      <a:lnTo>
                        <a:pt x="556" y="8"/>
                      </a:lnTo>
                      <a:lnTo>
                        <a:pt x="6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34" name="Freeform 19"/>
                <p:cNvSpPr>
                  <a:spLocks/>
                </p:cNvSpPr>
                <p:nvPr/>
              </p:nvSpPr>
              <p:spPr bwMode="auto">
                <a:xfrm>
                  <a:off x="-349" y="1063"/>
                  <a:ext cx="1930" cy="2501"/>
                </a:xfrm>
                <a:custGeom>
                  <a:avLst/>
                  <a:gdLst>
                    <a:gd name="T0" fmla="*/ 1922 w 3858"/>
                    <a:gd name="T1" fmla="*/ 1467 h 5003"/>
                    <a:gd name="T2" fmla="*/ 2096 w 3858"/>
                    <a:gd name="T3" fmla="*/ 1251 h 5003"/>
                    <a:gd name="T4" fmla="*/ 2169 w 3858"/>
                    <a:gd name="T5" fmla="*/ 23 h 5003"/>
                    <a:gd name="T6" fmla="*/ 2494 w 3858"/>
                    <a:gd name="T7" fmla="*/ 247 h 5003"/>
                    <a:gd name="T8" fmla="*/ 2889 w 3858"/>
                    <a:gd name="T9" fmla="*/ 749 h 5003"/>
                    <a:gd name="T10" fmla="*/ 3055 w 3858"/>
                    <a:gd name="T11" fmla="*/ 996 h 5003"/>
                    <a:gd name="T12" fmla="*/ 3308 w 3858"/>
                    <a:gd name="T13" fmla="*/ 1040 h 5003"/>
                    <a:gd name="T14" fmla="*/ 3656 w 3858"/>
                    <a:gd name="T15" fmla="*/ 1052 h 5003"/>
                    <a:gd name="T16" fmla="*/ 3839 w 3858"/>
                    <a:gd name="T17" fmla="*/ 1203 h 5003"/>
                    <a:gd name="T18" fmla="*/ 3816 w 3858"/>
                    <a:gd name="T19" fmla="*/ 1444 h 5003"/>
                    <a:gd name="T20" fmla="*/ 3604 w 3858"/>
                    <a:gd name="T21" fmla="*/ 1556 h 5003"/>
                    <a:gd name="T22" fmla="*/ 3210 w 3858"/>
                    <a:gd name="T23" fmla="*/ 1546 h 5003"/>
                    <a:gd name="T24" fmla="*/ 2945 w 3858"/>
                    <a:gd name="T25" fmla="*/ 1519 h 5003"/>
                    <a:gd name="T26" fmla="*/ 2847 w 3858"/>
                    <a:gd name="T27" fmla="*/ 1492 h 5003"/>
                    <a:gd name="T28" fmla="*/ 2712 w 3858"/>
                    <a:gd name="T29" fmla="*/ 1384 h 5003"/>
                    <a:gd name="T30" fmla="*/ 2606 w 3858"/>
                    <a:gd name="T31" fmla="*/ 2044 h 5003"/>
                    <a:gd name="T32" fmla="*/ 2563 w 3858"/>
                    <a:gd name="T33" fmla="*/ 2226 h 5003"/>
                    <a:gd name="T34" fmla="*/ 2550 w 3858"/>
                    <a:gd name="T35" fmla="*/ 2324 h 5003"/>
                    <a:gd name="T36" fmla="*/ 2550 w 3858"/>
                    <a:gd name="T37" fmla="*/ 2666 h 5003"/>
                    <a:gd name="T38" fmla="*/ 2550 w 3858"/>
                    <a:gd name="T39" fmla="*/ 3189 h 5003"/>
                    <a:gd name="T40" fmla="*/ 2550 w 3858"/>
                    <a:gd name="T41" fmla="*/ 3774 h 5003"/>
                    <a:gd name="T42" fmla="*/ 2552 w 3858"/>
                    <a:gd name="T43" fmla="*/ 4298 h 5003"/>
                    <a:gd name="T44" fmla="*/ 2552 w 3858"/>
                    <a:gd name="T45" fmla="*/ 4636 h 5003"/>
                    <a:gd name="T46" fmla="*/ 2534 w 3858"/>
                    <a:gd name="T47" fmla="*/ 4804 h 5003"/>
                    <a:gd name="T48" fmla="*/ 2368 w 3858"/>
                    <a:gd name="T49" fmla="*/ 4983 h 5003"/>
                    <a:gd name="T50" fmla="*/ 2113 w 3858"/>
                    <a:gd name="T51" fmla="*/ 4960 h 5003"/>
                    <a:gd name="T52" fmla="*/ 1969 w 3858"/>
                    <a:gd name="T53" fmla="*/ 4755 h 5003"/>
                    <a:gd name="T54" fmla="*/ 1895 w 3858"/>
                    <a:gd name="T55" fmla="*/ 4699 h 5003"/>
                    <a:gd name="T56" fmla="*/ 1787 w 3858"/>
                    <a:gd name="T57" fmla="*/ 4931 h 5003"/>
                    <a:gd name="T58" fmla="*/ 1540 w 3858"/>
                    <a:gd name="T59" fmla="*/ 4997 h 5003"/>
                    <a:gd name="T60" fmla="*/ 1345 w 3858"/>
                    <a:gd name="T61" fmla="*/ 4852 h 5003"/>
                    <a:gd name="T62" fmla="*/ 1308 w 3858"/>
                    <a:gd name="T63" fmla="*/ 4670 h 5003"/>
                    <a:gd name="T64" fmla="*/ 1308 w 3858"/>
                    <a:gd name="T65" fmla="*/ 4383 h 5003"/>
                    <a:gd name="T66" fmla="*/ 1308 w 3858"/>
                    <a:gd name="T67" fmla="*/ 3888 h 5003"/>
                    <a:gd name="T68" fmla="*/ 1308 w 3858"/>
                    <a:gd name="T69" fmla="*/ 3307 h 5003"/>
                    <a:gd name="T70" fmla="*/ 1310 w 3858"/>
                    <a:gd name="T71" fmla="*/ 2761 h 5003"/>
                    <a:gd name="T72" fmla="*/ 1310 w 3858"/>
                    <a:gd name="T73" fmla="*/ 2373 h 5003"/>
                    <a:gd name="T74" fmla="*/ 1305 w 3858"/>
                    <a:gd name="T75" fmla="*/ 2245 h 5003"/>
                    <a:gd name="T76" fmla="*/ 1258 w 3858"/>
                    <a:gd name="T77" fmla="*/ 2087 h 5003"/>
                    <a:gd name="T78" fmla="*/ 1181 w 3858"/>
                    <a:gd name="T79" fmla="*/ 1345 h 5003"/>
                    <a:gd name="T80" fmla="*/ 1023 w 3858"/>
                    <a:gd name="T81" fmla="*/ 1486 h 5003"/>
                    <a:gd name="T82" fmla="*/ 944 w 3858"/>
                    <a:gd name="T83" fmla="*/ 1513 h 5003"/>
                    <a:gd name="T84" fmla="*/ 722 w 3858"/>
                    <a:gd name="T85" fmla="*/ 1542 h 5003"/>
                    <a:gd name="T86" fmla="*/ 256 w 3858"/>
                    <a:gd name="T87" fmla="*/ 1556 h 5003"/>
                    <a:gd name="T88" fmla="*/ 75 w 3858"/>
                    <a:gd name="T89" fmla="*/ 1483 h 5003"/>
                    <a:gd name="T90" fmla="*/ 5 w 3858"/>
                    <a:gd name="T91" fmla="*/ 1251 h 5003"/>
                    <a:gd name="T92" fmla="*/ 156 w 3858"/>
                    <a:gd name="T93" fmla="*/ 1065 h 5003"/>
                    <a:gd name="T94" fmla="*/ 478 w 3858"/>
                    <a:gd name="T95" fmla="*/ 1042 h 5003"/>
                    <a:gd name="T96" fmla="*/ 783 w 3858"/>
                    <a:gd name="T97" fmla="*/ 1025 h 5003"/>
                    <a:gd name="T98" fmla="*/ 901 w 3858"/>
                    <a:gd name="T99" fmla="*/ 851 h 5003"/>
                    <a:gd name="T100" fmla="*/ 1281 w 3858"/>
                    <a:gd name="T101" fmla="*/ 336 h 5003"/>
                    <a:gd name="T102" fmla="*/ 1621 w 3858"/>
                    <a:gd name="T103" fmla="*/ 54 h 5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58" h="5003">
                      <a:moveTo>
                        <a:pt x="1766" y="0"/>
                      </a:moveTo>
                      <a:lnTo>
                        <a:pt x="1924" y="166"/>
                      </a:lnTo>
                      <a:lnTo>
                        <a:pt x="1930" y="160"/>
                      </a:lnTo>
                      <a:lnTo>
                        <a:pt x="1764" y="1251"/>
                      </a:lnTo>
                      <a:lnTo>
                        <a:pt x="1922" y="1467"/>
                      </a:lnTo>
                      <a:lnTo>
                        <a:pt x="1926" y="1467"/>
                      </a:lnTo>
                      <a:lnTo>
                        <a:pt x="1930" y="1461"/>
                      </a:lnTo>
                      <a:lnTo>
                        <a:pt x="1934" y="1467"/>
                      </a:lnTo>
                      <a:lnTo>
                        <a:pt x="1938" y="1467"/>
                      </a:lnTo>
                      <a:lnTo>
                        <a:pt x="2096" y="1251"/>
                      </a:lnTo>
                      <a:lnTo>
                        <a:pt x="1930" y="160"/>
                      </a:lnTo>
                      <a:lnTo>
                        <a:pt x="1936" y="166"/>
                      </a:lnTo>
                      <a:lnTo>
                        <a:pt x="2094" y="0"/>
                      </a:lnTo>
                      <a:lnTo>
                        <a:pt x="2096" y="0"/>
                      </a:lnTo>
                      <a:lnTo>
                        <a:pt x="2169" y="23"/>
                      </a:lnTo>
                      <a:lnTo>
                        <a:pt x="2237" y="54"/>
                      </a:lnTo>
                      <a:lnTo>
                        <a:pt x="2303" y="92"/>
                      </a:lnTo>
                      <a:lnTo>
                        <a:pt x="2366" y="137"/>
                      </a:lnTo>
                      <a:lnTo>
                        <a:pt x="2430" y="189"/>
                      </a:lnTo>
                      <a:lnTo>
                        <a:pt x="2494" y="247"/>
                      </a:lnTo>
                      <a:lnTo>
                        <a:pt x="2579" y="336"/>
                      </a:lnTo>
                      <a:lnTo>
                        <a:pt x="2662" y="432"/>
                      </a:lnTo>
                      <a:lnTo>
                        <a:pt x="2741" y="536"/>
                      </a:lnTo>
                      <a:lnTo>
                        <a:pt x="2818" y="643"/>
                      </a:lnTo>
                      <a:lnTo>
                        <a:pt x="2889" y="749"/>
                      </a:lnTo>
                      <a:lnTo>
                        <a:pt x="2959" y="851"/>
                      </a:lnTo>
                      <a:lnTo>
                        <a:pt x="2982" y="888"/>
                      </a:lnTo>
                      <a:lnTo>
                        <a:pt x="3007" y="924"/>
                      </a:lnTo>
                      <a:lnTo>
                        <a:pt x="3032" y="961"/>
                      </a:lnTo>
                      <a:lnTo>
                        <a:pt x="3055" y="996"/>
                      </a:lnTo>
                      <a:lnTo>
                        <a:pt x="3077" y="1025"/>
                      </a:lnTo>
                      <a:lnTo>
                        <a:pt x="3121" y="1029"/>
                      </a:lnTo>
                      <a:lnTo>
                        <a:pt x="3177" y="1033"/>
                      </a:lnTo>
                      <a:lnTo>
                        <a:pt x="3239" y="1036"/>
                      </a:lnTo>
                      <a:lnTo>
                        <a:pt x="3308" y="1040"/>
                      </a:lnTo>
                      <a:lnTo>
                        <a:pt x="3382" y="1042"/>
                      </a:lnTo>
                      <a:lnTo>
                        <a:pt x="3457" y="1044"/>
                      </a:lnTo>
                      <a:lnTo>
                        <a:pt x="3532" y="1046"/>
                      </a:lnTo>
                      <a:lnTo>
                        <a:pt x="3604" y="1046"/>
                      </a:lnTo>
                      <a:lnTo>
                        <a:pt x="3656" y="1052"/>
                      </a:lnTo>
                      <a:lnTo>
                        <a:pt x="3704" y="1065"/>
                      </a:lnTo>
                      <a:lnTo>
                        <a:pt x="3747" y="1091"/>
                      </a:lnTo>
                      <a:lnTo>
                        <a:pt x="3785" y="1121"/>
                      </a:lnTo>
                      <a:lnTo>
                        <a:pt x="3816" y="1158"/>
                      </a:lnTo>
                      <a:lnTo>
                        <a:pt x="3839" y="1203"/>
                      </a:lnTo>
                      <a:lnTo>
                        <a:pt x="3855" y="1251"/>
                      </a:lnTo>
                      <a:lnTo>
                        <a:pt x="3858" y="1301"/>
                      </a:lnTo>
                      <a:lnTo>
                        <a:pt x="3855" y="1353"/>
                      </a:lnTo>
                      <a:lnTo>
                        <a:pt x="3839" y="1401"/>
                      </a:lnTo>
                      <a:lnTo>
                        <a:pt x="3816" y="1444"/>
                      </a:lnTo>
                      <a:lnTo>
                        <a:pt x="3785" y="1483"/>
                      </a:lnTo>
                      <a:lnTo>
                        <a:pt x="3747" y="1513"/>
                      </a:lnTo>
                      <a:lnTo>
                        <a:pt x="3704" y="1537"/>
                      </a:lnTo>
                      <a:lnTo>
                        <a:pt x="3656" y="1552"/>
                      </a:lnTo>
                      <a:lnTo>
                        <a:pt x="3604" y="1556"/>
                      </a:lnTo>
                      <a:lnTo>
                        <a:pt x="3604" y="1556"/>
                      </a:lnTo>
                      <a:lnTo>
                        <a:pt x="3486" y="1556"/>
                      </a:lnTo>
                      <a:lnTo>
                        <a:pt x="3382" y="1554"/>
                      </a:lnTo>
                      <a:lnTo>
                        <a:pt x="3289" y="1550"/>
                      </a:lnTo>
                      <a:lnTo>
                        <a:pt x="3210" y="1546"/>
                      </a:lnTo>
                      <a:lnTo>
                        <a:pt x="3138" y="1542"/>
                      </a:lnTo>
                      <a:lnTo>
                        <a:pt x="3079" y="1537"/>
                      </a:lnTo>
                      <a:lnTo>
                        <a:pt x="3026" y="1531"/>
                      </a:lnTo>
                      <a:lnTo>
                        <a:pt x="2982" y="1525"/>
                      </a:lnTo>
                      <a:lnTo>
                        <a:pt x="2945" y="1519"/>
                      </a:lnTo>
                      <a:lnTo>
                        <a:pt x="2916" y="1513"/>
                      </a:lnTo>
                      <a:lnTo>
                        <a:pt x="2891" y="1508"/>
                      </a:lnTo>
                      <a:lnTo>
                        <a:pt x="2872" y="1502"/>
                      </a:lnTo>
                      <a:lnTo>
                        <a:pt x="2859" y="1496"/>
                      </a:lnTo>
                      <a:lnTo>
                        <a:pt x="2847" y="1492"/>
                      </a:lnTo>
                      <a:lnTo>
                        <a:pt x="2837" y="1486"/>
                      </a:lnTo>
                      <a:lnTo>
                        <a:pt x="2804" y="1469"/>
                      </a:lnTo>
                      <a:lnTo>
                        <a:pt x="2772" y="1446"/>
                      </a:lnTo>
                      <a:lnTo>
                        <a:pt x="2741" y="1419"/>
                      </a:lnTo>
                      <a:lnTo>
                        <a:pt x="2712" y="1384"/>
                      </a:lnTo>
                      <a:lnTo>
                        <a:pt x="2679" y="1345"/>
                      </a:lnTo>
                      <a:lnTo>
                        <a:pt x="2646" y="1299"/>
                      </a:lnTo>
                      <a:lnTo>
                        <a:pt x="2608" y="1245"/>
                      </a:lnTo>
                      <a:lnTo>
                        <a:pt x="2608" y="2004"/>
                      </a:lnTo>
                      <a:lnTo>
                        <a:pt x="2606" y="2044"/>
                      </a:lnTo>
                      <a:lnTo>
                        <a:pt x="2600" y="2087"/>
                      </a:lnTo>
                      <a:lnTo>
                        <a:pt x="2592" y="2127"/>
                      </a:lnTo>
                      <a:lnTo>
                        <a:pt x="2582" y="2166"/>
                      </a:lnTo>
                      <a:lnTo>
                        <a:pt x="2573" y="2199"/>
                      </a:lnTo>
                      <a:lnTo>
                        <a:pt x="2563" y="2226"/>
                      </a:lnTo>
                      <a:lnTo>
                        <a:pt x="2555" y="2245"/>
                      </a:lnTo>
                      <a:lnTo>
                        <a:pt x="2550" y="2257"/>
                      </a:lnTo>
                      <a:lnTo>
                        <a:pt x="2550" y="2265"/>
                      </a:lnTo>
                      <a:lnTo>
                        <a:pt x="2550" y="2288"/>
                      </a:lnTo>
                      <a:lnTo>
                        <a:pt x="2550" y="2324"/>
                      </a:lnTo>
                      <a:lnTo>
                        <a:pt x="2550" y="2373"/>
                      </a:lnTo>
                      <a:lnTo>
                        <a:pt x="2550" y="2431"/>
                      </a:lnTo>
                      <a:lnTo>
                        <a:pt x="2550" y="2500"/>
                      </a:lnTo>
                      <a:lnTo>
                        <a:pt x="2550" y="2579"/>
                      </a:lnTo>
                      <a:lnTo>
                        <a:pt x="2550" y="2666"/>
                      </a:lnTo>
                      <a:lnTo>
                        <a:pt x="2550" y="2761"/>
                      </a:lnTo>
                      <a:lnTo>
                        <a:pt x="2550" y="2861"/>
                      </a:lnTo>
                      <a:lnTo>
                        <a:pt x="2550" y="2967"/>
                      </a:lnTo>
                      <a:lnTo>
                        <a:pt x="2550" y="3077"/>
                      </a:lnTo>
                      <a:lnTo>
                        <a:pt x="2550" y="3189"/>
                      </a:lnTo>
                      <a:lnTo>
                        <a:pt x="2550" y="3307"/>
                      </a:lnTo>
                      <a:lnTo>
                        <a:pt x="2550" y="3423"/>
                      </a:lnTo>
                      <a:lnTo>
                        <a:pt x="2550" y="3541"/>
                      </a:lnTo>
                      <a:lnTo>
                        <a:pt x="2550" y="3659"/>
                      </a:lnTo>
                      <a:lnTo>
                        <a:pt x="2550" y="3774"/>
                      </a:lnTo>
                      <a:lnTo>
                        <a:pt x="2550" y="3888"/>
                      </a:lnTo>
                      <a:lnTo>
                        <a:pt x="2550" y="3998"/>
                      </a:lnTo>
                      <a:lnTo>
                        <a:pt x="2550" y="4103"/>
                      </a:lnTo>
                      <a:lnTo>
                        <a:pt x="2552" y="4203"/>
                      </a:lnTo>
                      <a:lnTo>
                        <a:pt x="2552" y="4298"/>
                      </a:lnTo>
                      <a:lnTo>
                        <a:pt x="2552" y="4383"/>
                      </a:lnTo>
                      <a:lnTo>
                        <a:pt x="2552" y="4462"/>
                      </a:lnTo>
                      <a:lnTo>
                        <a:pt x="2552" y="4529"/>
                      </a:lnTo>
                      <a:lnTo>
                        <a:pt x="2552" y="4587"/>
                      </a:lnTo>
                      <a:lnTo>
                        <a:pt x="2552" y="4636"/>
                      </a:lnTo>
                      <a:lnTo>
                        <a:pt x="2552" y="4670"/>
                      </a:lnTo>
                      <a:lnTo>
                        <a:pt x="2552" y="4692"/>
                      </a:lnTo>
                      <a:lnTo>
                        <a:pt x="2552" y="4699"/>
                      </a:lnTo>
                      <a:lnTo>
                        <a:pt x="2546" y="4753"/>
                      </a:lnTo>
                      <a:lnTo>
                        <a:pt x="2534" y="4804"/>
                      </a:lnTo>
                      <a:lnTo>
                        <a:pt x="2513" y="4852"/>
                      </a:lnTo>
                      <a:lnTo>
                        <a:pt x="2486" y="4894"/>
                      </a:lnTo>
                      <a:lnTo>
                        <a:pt x="2453" y="4931"/>
                      </a:lnTo>
                      <a:lnTo>
                        <a:pt x="2415" y="4960"/>
                      </a:lnTo>
                      <a:lnTo>
                        <a:pt x="2368" y="4983"/>
                      </a:lnTo>
                      <a:lnTo>
                        <a:pt x="2320" y="4997"/>
                      </a:lnTo>
                      <a:lnTo>
                        <a:pt x="2266" y="5003"/>
                      </a:lnTo>
                      <a:lnTo>
                        <a:pt x="2212" y="4997"/>
                      </a:lnTo>
                      <a:lnTo>
                        <a:pt x="2160" y="4983"/>
                      </a:lnTo>
                      <a:lnTo>
                        <a:pt x="2113" y="4960"/>
                      </a:lnTo>
                      <a:lnTo>
                        <a:pt x="2071" y="4931"/>
                      </a:lnTo>
                      <a:lnTo>
                        <a:pt x="2034" y="4894"/>
                      </a:lnTo>
                      <a:lnTo>
                        <a:pt x="2005" y="4852"/>
                      </a:lnTo>
                      <a:lnTo>
                        <a:pt x="1982" y="4806"/>
                      </a:lnTo>
                      <a:lnTo>
                        <a:pt x="1969" y="4755"/>
                      </a:lnTo>
                      <a:lnTo>
                        <a:pt x="1965" y="4699"/>
                      </a:lnTo>
                      <a:lnTo>
                        <a:pt x="1965" y="2602"/>
                      </a:lnTo>
                      <a:lnTo>
                        <a:pt x="1930" y="2602"/>
                      </a:lnTo>
                      <a:lnTo>
                        <a:pt x="1895" y="2602"/>
                      </a:lnTo>
                      <a:lnTo>
                        <a:pt x="1895" y="4699"/>
                      </a:lnTo>
                      <a:lnTo>
                        <a:pt x="1891" y="4755"/>
                      </a:lnTo>
                      <a:lnTo>
                        <a:pt x="1876" y="4806"/>
                      </a:lnTo>
                      <a:lnTo>
                        <a:pt x="1855" y="4852"/>
                      </a:lnTo>
                      <a:lnTo>
                        <a:pt x="1824" y="4894"/>
                      </a:lnTo>
                      <a:lnTo>
                        <a:pt x="1787" y="4931"/>
                      </a:lnTo>
                      <a:lnTo>
                        <a:pt x="1747" y="4960"/>
                      </a:lnTo>
                      <a:lnTo>
                        <a:pt x="1698" y="4983"/>
                      </a:lnTo>
                      <a:lnTo>
                        <a:pt x="1648" y="4997"/>
                      </a:lnTo>
                      <a:lnTo>
                        <a:pt x="1594" y="5003"/>
                      </a:lnTo>
                      <a:lnTo>
                        <a:pt x="1540" y="4997"/>
                      </a:lnTo>
                      <a:lnTo>
                        <a:pt x="1490" y="4983"/>
                      </a:lnTo>
                      <a:lnTo>
                        <a:pt x="1445" y="4960"/>
                      </a:lnTo>
                      <a:lnTo>
                        <a:pt x="1407" y="4931"/>
                      </a:lnTo>
                      <a:lnTo>
                        <a:pt x="1372" y="4894"/>
                      </a:lnTo>
                      <a:lnTo>
                        <a:pt x="1345" y="4852"/>
                      </a:lnTo>
                      <a:lnTo>
                        <a:pt x="1326" y="4804"/>
                      </a:lnTo>
                      <a:lnTo>
                        <a:pt x="1312" y="4753"/>
                      </a:lnTo>
                      <a:lnTo>
                        <a:pt x="1308" y="4699"/>
                      </a:lnTo>
                      <a:lnTo>
                        <a:pt x="1308" y="4692"/>
                      </a:lnTo>
                      <a:lnTo>
                        <a:pt x="1308" y="4670"/>
                      </a:lnTo>
                      <a:lnTo>
                        <a:pt x="1308" y="4636"/>
                      </a:lnTo>
                      <a:lnTo>
                        <a:pt x="1308" y="4587"/>
                      </a:lnTo>
                      <a:lnTo>
                        <a:pt x="1308" y="4529"/>
                      </a:lnTo>
                      <a:lnTo>
                        <a:pt x="1308" y="4462"/>
                      </a:lnTo>
                      <a:lnTo>
                        <a:pt x="1308" y="4383"/>
                      </a:lnTo>
                      <a:lnTo>
                        <a:pt x="1308" y="4298"/>
                      </a:lnTo>
                      <a:lnTo>
                        <a:pt x="1308" y="4203"/>
                      </a:lnTo>
                      <a:lnTo>
                        <a:pt x="1308" y="4103"/>
                      </a:lnTo>
                      <a:lnTo>
                        <a:pt x="1308" y="3998"/>
                      </a:lnTo>
                      <a:lnTo>
                        <a:pt x="1308" y="3888"/>
                      </a:lnTo>
                      <a:lnTo>
                        <a:pt x="1308" y="3774"/>
                      </a:lnTo>
                      <a:lnTo>
                        <a:pt x="1308" y="3659"/>
                      </a:lnTo>
                      <a:lnTo>
                        <a:pt x="1308" y="3541"/>
                      </a:lnTo>
                      <a:lnTo>
                        <a:pt x="1308" y="3423"/>
                      </a:lnTo>
                      <a:lnTo>
                        <a:pt x="1308" y="3307"/>
                      </a:lnTo>
                      <a:lnTo>
                        <a:pt x="1308" y="3189"/>
                      </a:lnTo>
                      <a:lnTo>
                        <a:pt x="1308" y="3077"/>
                      </a:lnTo>
                      <a:lnTo>
                        <a:pt x="1308" y="2967"/>
                      </a:lnTo>
                      <a:lnTo>
                        <a:pt x="1310" y="2861"/>
                      </a:lnTo>
                      <a:lnTo>
                        <a:pt x="1310" y="2761"/>
                      </a:lnTo>
                      <a:lnTo>
                        <a:pt x="1310" y="2666"/>
                      </a:lnTo>
                      <a:lnTo>
                        <a:pt x="1310" y="2579"/>
                      </a:lnTo>
                      <a:lnTo>
                        <a:pt x="1310" y="2500"/>
                      </a:lnTo>
                      <a:lnTo>
                        <a:pt x="1310" y="2431"/>
                      </a:lnTo>
                      <a:lnTo>
                        <a:pt x="1310" y="2373"/>
                      </a:lnTo>
                      <a:lnTo>
                        <a:pt x="1310" y="2324"/>
                      </a:lnTo>
                      <a:lnTo>
                        <a:pt x="1310" y="2288"/>
                      </a:lnTo>
                      <a:lnTo>
                        <a:pt x="1310" y="2265"/>
                      </a:lnTo>
                      <a:lnTo>
                        <a:pt x="1310" y="2257"/>
                      </a:lnTo>
                      <a:lnTo>
                        <a:pt x="1305" y="2245"/>
                      </a:lnTo>
                      <a:lnTo>
                        <a:pt x="1297" y="2226"/>
                      </a:lnTo>
                      <a:lnTo>
                        <a:pt x="1287" y="2199"/>
                      </a:lnTo>
                      <a:lnTo>
                        <a:pt x="1278" y="2166"/>
                      </a:lnTo>
                      <a:lnTo>
                        <a:pt x="1268" y="2127"/>
                      </a:lnTo>
                      <a:lnTo>
                        <a:pt x="1258" y="2087"/>
                      </a:lnTo>
                      <a:lnTo>
                        <a:pt x="1252" y="2044"/>
                      </a:lnTo>
                      <a:lnTo>
                        <a:pt x="1250" y="2004"/>
                      </a:lnTo>
                      <a:lnTo>
                        <a:pt x="1250" y="1245"/>
                      </a:lnTo>
                      <a:lnTo>
                        <a:pt x="1214" y="1299"/>
                      </a:lnTo>
                      <a:lnTo>
                        <a:pt x="1181" y="1345"/>
                      </a:lnTo>
                      <a:lnTo>
                        <a:pt x="1148" y="1384"/>
                      </a:lnTo>
                      <a:lnTo>
                        <a:pt x="1117" y="1419"/>
                      </a:lnTo>
                      <a:lnTo>
                        <a:pt x="1088" y="1446"/>
                      </a:lnTo>
                      <a:lnTo>
                        <a:pt x="1056" y="1469"/>
                      </a:lnTo>
                      <a:lnTo>
                        <a:pt x="1023" y="1486"/>
                      </a:lnTo>
                      <a:lnTo>
                        <a:pt x="1013" y="1492"/>
                      </a:lnTo>
                      <a:lnTo>
                        <a:pt x="1001" y="1496"/>
                      </a:lnTo>
                      <a:lnTo>
                        <a:pt x="986" y="1502"/>
                      </a:lnTo>
                      <a:lnTo>
                        <a:pt x="969" y="1508"/>
                      </a:lnTo>
                      <a:lnTo>
                        <a:pt x="944" y="1513"/>
                      </a:lnTo>
                      <a:lnTo>
                        <a:pt x="915" y="1519"/>
                      </a:lnTo>
                      <a:lnTo>
                        <a:pt x="878" y="1525"/>
                      </a:lnTo>
                      <a:lnTo>
                        <a:pt x="834" y="1531"/>
                      </a:lnTo>
                      <a:lnTo>
                        <a:pt x="781" y="1537"/>
                      </a:lnTo>
                      <a:lnTo>
                        <a:pt x="722" y="1542"/>
                      </a:lnTo>
                      <a:lnTo>
                        <a:pt x="650" y="1546"/>
                      </a:lnTo>
                      <a:lnTo>
                        <a:pt x="569" y="1550"/>
                      </a:lnTo>
                      <a:lnTo>
                        <a:pt x="476" y="1554"/>
                      </a:lnTo>
                      <a:lnTo>
                        <a:pt x="372" y="1556"/>
                      </a:lnTo>
                      <a:lnTo>
                        <a:pt x="256" y="1556"/>
                      </a:lnTo>
                      <a:lnTo>
                        <a:pt x="254" y="1556"/>
                      </a:lnTo>
                      <a:lnTo>
                        <a:pt x="204" y="1552"/>
                      </a:lnTo>
                      <a:lnTo>
                        <a:pt x="156" y="1537"/>
                      </a:lnTo>
                      <a:lnTo>
                        <a:pt x="113" y="1513"/>
                      </a:lnTo>
                      <a:lnTo>
                        <a:pt x="75" y="1483"/>
                      </a:lnTo>
                      <a:lnTo>
                        <a:pt x="44" y="1444"/>
                      </a:lnTo>
                      <a:lnTo>
                        <a:pt x="21" y="1401"/>
                      </a:lnTo>
                      <a:lnTo>
                        <a:pt x="5" y="1353"/>
                      </a:lnTo>
                      <a:lnTo>
                        <a:pt x="0" y="1301"/>
                      </a:lnTo>
                      <a:lnTo>
                        <a:pt x="5" y="1251"/>
                      </a:lnTo>
                      <a:lnTo>
                        <a:pt x="21" y="1203"/>
                      </a:lnTo>
                      <a:lnTo>
                        <a:pt x="44" y="1158"/>
                      </a:lnTo>
                      <a:lnTo>
                        <a:pt x="75" y="1121"/>
                      </a:lnTo>
                      <a:lnTo>
                        <a:pt x="112" y="1091"/>
                      </a:lnTo>
                      <a:lnTo>
                        <a:pt x="156" y="1065"/>
                      </a:lnTo>
                      <a:lnTo>
                        <a:pt x="204" y="1052"/>
                      </a:lnTo>
                      <a:lnTo>
                        <a:pt x="254" y="1046"/>
                      </a:lnTo>
                      <a:lnTo>
                        <a:pt x="328" y="1046"/>
                      </a:lnTo>
                      <a:lnTo>
                        <a:pt x="403" y="1044"/>
                      </a:lnTo>
                      <a:lnTo>
                        <a:pt x="478" y="1042"/>
                      </a:lnTo>
                      <a:lnTo>
                        <a:pt x="552" y="1040"/>
                      </a:lnTo>
                      <a:lnTo>
                        <a:pt x="619" y="1036"/>
                      </a:lnTo>
                      <a:lnTo>
                        <a:pt x="683" y="1033"/>
                      </a:lnTo>
                      <a:lnTo>
                        <a:pt x="739" y="1029"/>
                      </a:lnTo>
                      <a:lnTo>
                        <a:pt x="783" y="1025"/>
                      </a:lnTo>
                      <a:lnTo>
                        <a:pt x="805" y="996"/>
                      </a:lnTo>
                      <a:lnTo>
                        <a:pt x="828" y="961"/>
                      </a:lnTo>
                      <a:lnTo>
                        <a:pt x="853" y="924"/>
                      </a:lnTo>
                      <a:lnTo>
                        <a:pt x="878" y="888"/>
                      </a:lnTo>
                      <a:lnTo>
                        <a:pt x="901" y="851"/>
                      </a:lnTo>
                      <a:lnTo>
                        <a:pt x="969" y="749"/>
                      </a:lnTo>
                      <a:lnTo>
                        <a:pt x="1042" y="643"/>
                      </a:lnTo>
                      <a:lnTo>
                        <a:pt x="1119" y="536"/>
                      </a:lnTo>
                      <a:lnTo>
                        <a:pt x="1198" y="432"/>
                      </a:lnTo>
                      <a:lnTo>
                        <a:pt x="1281" y="336"/>
                      </a:lnTo>
                      <a:lnTo>
                        <a:pt x="1366" y="247"/>
                      </a:lnTo>
                      <a:lnTo>
                        <a:pt x="1430" y="189"/>
                      </a:lnTo>
                      <a:lnTo>
                        <a:pt x="1494" y="137"/>
                      </a:lnTo>
                      <a:lnTo>
                        <a:pt x="1557" y="92"/>
                      </a:lnTo>
                      <a:lnTo>
                        <a:pt x="1621" y="54"/>
                      </a:lnTo>
                      <a:lnTo>
                        <a:pt x="1691" y="23"/>
                      </a:lnTo>
                      <a:lnTo>
                        <a:pt x="1764" y="0"/>
                      </a:lnTo>
                      <a:lnTo>
                        <a:pt x="17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grpSp>
        </p:grpSp>
      </p:grpSp>
      <p:grpSp>
        <p:nvGrpSpPr>
          <p:cNvPr id="12" name="Group 11"/>
          <p:cNvGrpSpPr/>
          <p:nvPr/>
        </p:nvGrpSpPr>
        <p:grpSpPr>
          <a:xfrm>
            <a:off x="3803157" y="1968720"/>
            <a:ext cx="1527841" cy="2115000"/>
            <a:chOff x="5070874" y="2624959"/>
            <a:chExt cx="2037121" cy="2820001"/>
          </a:xfrm>
        </p:grpSpPr>
        <p:sp>
          <p:nvSpPr>
            <p:cNvPr id="20" name="Rectangle 19"/>
            <p:cNvSpPr/>
            <p:nvPr/>
          </p:nvSpPr>
          <p:spPr>
            <a:xfrm>
              <a:off x="5070874" y="4193335"/>
              <a:ext cx="2037121" cy="1251625"/>
            </a:xfrm>
            <a:prstGeom prst="rect">
              <a:avLst/>
            </a:prstGeom>
          </p:spPr>
          <p:txBody>
            <a:bodyPr wrap="square">
              <a:spAutoFit/>
            </a:bodyPr>
            <a:lstStyle/>
            <a:p>
              <a:pPr algn="ctr" defTabSz="685783">
                <a:spcAft>
                  <a:spcPts val="900"/>
                </a:spcAft>
                <a:buClr>
                  <a:srgbClr val="404040"/>
                </a:buClr>
                <a:buSzPct val="100000"/>
              </a:pPr>
              <a:r>
                <a:rPr lang="en-US" sz="1100" dirty="0">
                  <a:solidFill>
                    <a:prstClr val="white"/>
                  </a:solidFill>
                  <a:latin typeface="Calibri"/>
                  <a:ea typeface="Century Gothic"/>
                  <a:cs typeface="Calibri"/>
                  <a:sym typeface="Century Gothic"/>
                </a:rPr>
                <a:t>Current UFOs earning commissions can increase their income 50% to 100% from their existing business.</a:t>
              </a:r>
            </a:p>
          </p:txBody>
        </p:sp>
        <p:grpSp>
          <p:nvGrpSpPr>
            <p:cNvPr id="55" name="Group 54"/>
            <p:cNvGrpSpPr/>
            <p:nvPr/>
          </p:nvGrpSpPr>
          <p:grpSpPr>
            <a:xfrm>
              <a:off x="5410201" y="2624959"/>
              <a:ext cx="1355834" cy="1387366"/>
              <a:chOff x="5410201" y="2624959"/>
              <a:chExt cx="1355834" cy="1387366"/>
            </a:xfrm>
          </p:grpSpPr>
          <p:sp>
            <p:nvSpPr>
              <p:cNvPr id="4" name="Oval 3"/>
              <p:cNvSpPr/>
              <p:nvPr/>
            </p:nvSpPr>
            <p:spPr>
              <a:xfrm>
                <a:off x="5410201" y="2624959"/>
                <a:ext cx="1355834" cy="13873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39" name="Freeform 24"/>
              <p:cNvSpPr>
                <a:spLocks noEditPoints="1"/>
              </p:cNvSpPr>
              <p:nvPr/>
            </p:nvSpPr>
            <p:spPr bwMode="auto">
              <a:xfrm>
                <a:off x="5734106" y="2993205"/>
                <a:ext cx="708025" cy="650875"/>
              </a:xfrm>
              <a:custGeom>
                <a:avLst/>
                <a:gdLst>
                  <a:gd name="T0" fmla="*/ 514 w 3572"/>
                  <a:gd name="T1" fmla="*/ 3284 h 3284"/>
                  <a:gd name="T2" fmla="*/ 51 w 3572"/>
                  <a:gd name="T3" fmla="*/ 2419 h 3284"/>
                  <a:gd name="T4" fmla="*/ 119 w 3572"/>
                  <a:gd name="T5" fmla="*/ 2432 h 3284"/>
                  <a:gd name="T6" fmla="*/ 196 w 3572"/>
                  <a:gd name="T7" fmla="*/ 2432 h 3284"/>
                  <a:gd name="T8" fmla="*/ 277 w 3572"/>
                  <a:gd name="T9" fmla="*/ 2413 h 3284"/>
                  <a:gd name="T10" fmla="*/ 351 w 3572"/>
                  <a:gd name="T11" fmla="*/ 2376 h 3284"/>
                  <a:gd name="T12" fmla="*/ 416 w 3572"/>
                  <a:gd name="T13" fmla="*/ 2322 h 3284"/>
                  <a:gd name="T14" fmla="*/ 2211 w 3572"/>
                  <a:gd name="T15" fmla="*/ 1936 h 3284"/>
                  <a:gd name="T16" fmla="*/ 1749 w 3572"/>
                  <a:gd name="T17" fmla="*/ 3284 h 3284"/>
                  <a:gd name="T18" fmla="*/ 1783 w 3572"/>
                  <a:gd name="T19" fmla="*/ 2144 h 3284"/>
                  <a:gd name="T20" fmla="*/ 1852 w 3572"/>
                  <a:gd name="T21" fmla="*/ 2151 h 3284"/>
                  <a:gd name="T22" fmla="*/ 1934 w 3572"/>
                  <a:gd name="T23" fmla="*/ 2142 h 3284"/>
                  <a:gd name="T24" fmla="*/ 2012 w 3572"/>
                  <a:gd name="T25" fmla="*/ 2114 h 3284"/>
                  <a:gd name="T26" fmla="*/ 2080 w 3572"/>
                  <a:gd name="T27" fmla="*/ 2069 h 3284"/>
                  <a:gd name="T28" fmla="*/ 2211 w 3572"/>
                  <a:gd name="T29" fmla="*/ 1936 h 3284"/>
                  <a:gd name="T30" fmla="*/ 1080 w 3572"/>
                  <a:gd name="T31" fmla="*/ 3284 h 3284"/>
                  <a:gd name="T32" fmla="*/ 617 w 3572"/>
                  <a:gd name="T33" fmla="*/ 2109 h 3284"/>
                  <a:gd name="T34" fmla="*/ 1183 w 3572"/>
                  <a:gd name="T35" fmla="*/ 1617 h 3284"/>
                  <a:gd name="T36" fmla="*/ 1618 w 3572"/>
                  <a:gd name="T37" fmla="*/ 2066 h 3284"/>
                  <a:gd name="T38" fmla="*/ 1646 w 3572"/>
                  <a:gd name="T39" fmla="*/ 3284 h 3284"/>
                  <a:gd name="T40" fmla="*/ 1183 w 3572"/>
                  <a:gd name="T41" fmla="*/ 1617 h 3284"/>
                  <a:gd name="T42" fmla="*/ 2777 w 3572"/>
                  <a:gd name="T43" fmla="*/ 3284 h 3284"/>
                  <a:gd name="T44" fmla="*/ 2314 w 3572"/>
                  <a:gd name="T45" fmla="*/ 1829 h 3284"/>
                  <a:gd name="T46" fmla="*/ 3135 w 3572"/>
                  <a:gd name="T47" fmla="*/ 975 h 3284"/>
                  <a:gd name="T48" fmla="*/ 3343 w 3572"/>
                  <a:gd name="T49" fmla="*/ 3284 h 3284"/>
                  <a:gd name="T50" fmla="*/ 2880 w 3572"/>
                  <a:gd name="T51" fmla="*/ 1241 h 3284"/>
                  <a:gd name="T52" fmla="*/ 3572 w 3572"/>
                  <a:gd name="T53" fmla="*/ 0 h 3284"/>
                  <a:gd name="T54" fmla="*/ 3129 w 3572"/>
                  <a:gd name="T55" fmla="*/ 684 h 3284"/>
                  <a:gd name="T56" fmla="*/ 1944 w 3572"/>
                  <a:gd name="T57" fmla="*/ 1915 h 3284"/>
                  <a:gd name="T58" fmla="*/ 1900 w 3572"/>
                  <a:gd name="T59" fmla="*/ 1938 h 3284"/>
                  <a:gd name="T60" fmla="*/ 1851 w 3572"/>
                  <a:gd name="T61" fmla="*/ 1946 h 3284"/>
                  <a:gd name="T62" fmla="*/ 1826 w 3572"/>
                  <a:gd name="T63" fmla="*/ 1944 h 3284"/>
                  <a:gd name="T64" fmla="*/ 1780 w 3572"/>
                  <a:gd name="T65" fmla="*/ 1928 h 3284"/>
                  <a:gd name="T66" fmla="*/ 1740 w 3572"/>
                  <a:gd name="T67" fmla="*/ 1899 h 3284"/>
                  <a:gd name="T68" fmla="*/ 266 w 3572"/>
                  <a:gd name="T69" fmla="*/ 2180 h 3284"/>
                  <a:gd name="T70" fmla="*/ 226 w 3572"/>
                  <a:gd name="T71" fmla="*/ 2211 h 3284"/>
                  <a:gd name="T72" fmla="*/ 179 w 3572"/>
                  <a:gd name="T73" fmla="*/ 2227 h 3284"/>
                  <a:gd name="T74" fmla="*/ 125 w 3572"/>
                  <a:gd name="T75" fmla="*/ 2226 h 3284"/>
                  <a:gd name="T76" fmla="*/ 72 w 3572"/>
                  <a:gd name="T77" fmla="*/ 2205 h 3284"/>
                  <a:gd name="T78" fmla="*/ 29 w 3572"/>
                  <a:gd name="T79" fmla="*/ 2165 h 3284"/>
                  <a:gd name="T80" fmla="*/ 7 w 3572"/>
                  <a:gd name="T81" fmla="*/ 2117 h 3284"/>
                  <a:gd name="T82" fmla="*/ 0 w 3572"/>
                  <a:gd name="T83" fmla="*/ 2065 h 3284"/>
                  <a:gd name="T84" fmla="*/ 12 w 3572"/>
                  <a:gd name="T85" fmla="*/ 2013 h 3284"/>
                  <a:gd name="T86" fmla="*/ 43 w 3572"/>
                  <a:gd name="T87" fmla="*/ 1968 h 3284"/>
                  <a:gd name="T88" fmla="*/ 1039 w 3572"/>
                  <a:gd name="T89" fmla="*/ 922 h 3284"/>
                  <a:gd name="T90" fmla="*/ 1082 w 3572"/>
                  <a:gd name="T91" fmla="*/ 899 h 3284"/>
                  <a:gd name="T92" fmla="*/ 1131 w 3572"/>
                  <a:gd name="T93" fmla="*/ 892 h 3284"/>
                  <a:gd name="T94" fmla="*/ 1156 w 3572"/>
                  <a:gd name="T95" fmla="*/ 893 h 3284"/>
                  <a:gd name="T96" fmla="*/ 1203 w 3572"/>
                  <a:gd name="T97" fmla="*/ 909 h 3284"/>
                  <a:gd name="T98" fmla="*/ 1243 w 3572"/>
                  <a:gd name="T99" fmla="*/ 939 h 3284"/>
                  <a:gd name="T100" fmla="*/ 2906 w 3572"/>
                  <a:gd name="T101" fmla="*/ 470 h 3284"/>
                  <a:gd name="T102" fmla="*/ 3572 w 3572"/>
                  <a:gd name="T103" fmla="*/ 0 h 3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72" h="3284">
                    <a:moveTo>
                      <a:pt x="514" y="2217"/>
                    </a:moveTo>
                    <a:lnTo>
                      <a:pt x="514" y="3284"/>
                    </a:lnTo>
                    <a:lnTo>
                      <a:pt x="51" y="3284"/>
                    </a:lnTo>
                    <a:lnTo>
                      <a:pt x="51" y="2419"/>
                    </a:lnTo>
                    <a:lnTo>
                      <a:pt x="85" y="2428"/>
                    </a:lnTo>
                    <a:lnTo>
                      <a:pt x="119" y="2432"/>
                    </a:lnTo>
                    <a:lnTo>
                      <a:pt x="154" y="2435"/>
                    </a:lnTo>
                    <a:lnTo>
                      <a:pt x="196" y="2432"/>
                    </a:lnTo>
                    <a:lnTo>
                      <a:pt x="237" y="2425"/>
                    </a:lnTo>
                    <a:lnTo>
                      <a:pt x="277" y="2413"/>
                    </a:lnTo>
                    <a:lnTo>
                      <a:pt x="315" y="2396"/>
                    </a:lnTo>
                    <a:lnTo>
                      <a:pt x="351" y="2376"/>
                    </a:lnTo>
                    <a:lnTo>
                      <a:pt x="384" y="2351"/>
                    </a:lnTo>
                    <a:lnTo>
                      <a:pt x="416" y="2322"/>
                    </a:lnTo>
                    <a:lnTo>
                      <a:pt x="514" y="2217"/>
                    </a:lnTo>
                    <a:close/>
                    <a:moveTo>
                      <a:pt x="2211" y="1936"/>
                    </a:moveTo>
                    <a:lnTo>
                      <a:pt x="2211" y="3284"/>
                    </a:lnTo>
                    <a:lnTo>
                      <a:pt x="1749" y="3284"/>
                    </a:lnTo>
                    <a:lnTo>
                      <a:pt x="1749" y="2136"/>
                    </a:lnTo>
                    <a:lnTo>
                      <a:pt x="1783" y="2144"/>
                    </a:lnTo>
                    <a:lnTo>
                      <a:pt x="1816" y="2150"/>
                    </a:lnTo>
                    <a:lnTo>
                      <a:pt x="1852" y="2151"/>
                    </a:lnTo>
                    <a:lnTo>
                      <a:pt x="1894" y="2149"/>
                    </a:lnTo>
                    <a:lnTo>
                      <a:pt x="1934" y="2142"/>
                    </a:lnTo>
                    <a:lnTo>
                      <a:pt x="1973" y="2130"/>
                    </a:lnTo>
                    <a:lnTo>
                      <a:pt x="2012" y="2114"/>
                    </a:lnTo>
                    <a:lnTo>
                      <a:pt x="2048" y="2093"/>
                    </a:lnTo>
                    <a:lnTo>
                      <a:pt x="2080" y="2069"/>
                    </a:lnTo>
                    <a:lnTo>
                      <a:pt x="2111" y="2041"/>
                    </a:lnTo>
                    <a:lnTo>
                      <a:pt x="2211" y="1936"/>
                    </a:lnTo>
                    <a:close/>
                    <a:moveTo>
                      <a:pt x="1080" y="1622"/>
                    </a:moveTo>
                    <a:lnTo>
                      <a:pt x="1080" y="3284"/>
                    </a:lnTo>
                    <a:lnTo>
                      <a:pt x="617" y="3284"/>
                    </a:lnTo>
                    <a:lnTo>
                      <a:pt x="617" y="2109"/>
                    </a:lnTo>
                    <a:lnTo>
                      <a:pt x="1080" y="1622"/>
                    </a:lnTo>
                    <a:close/>
                    <a:moveTo>
                      <a:pt x="1183" y="1617"/>
                    </a:moveTo>
                    <a:lnTo>
                      <a:pt x="1593" y="2042"/>
                    </a:lnTo>
                    <a:lnTo>
                      <a:pt x="1618" y="2066"/>
                    </a:lnTo>
                    <a:lnTo>
                      <a:pt x="1646" y="2087"/>
                    </a:lnTo>
                    <a:lnTo>
                      <a:pt x="1646" y="3284"/>
                    </a:lnTo>
                    <a:lnTo>
                      <a:pt x="1183" y="3284"/>
                    </a:lnTo>
                    <a:lnTo>
                      <a:pt x="1183" y="1617"/>
                    </a:lnTo>
                    <a:close/>
                    <a:moveTo>
                      <a:pt x="2777" y="1348"/>
                    </a:moveTo>
                    <a:lnTo>
                      <a:pt x="2777" y="3284"/>
                    </a:lnTo>
                    <a:lnTo>
                      <a:pt x="2314" y="3284"/>
                    </a:lnTo>
                    <a:lnTo>
                      <a:pt x="2314" y="1829"/>
                    </a:lnTo>
                    <a:lnTo>
                      <a:pt x="2777" y="1348"/>
                    </a:lnTo>
                    <a:close/>
                    <a:moveTo>
                      <a:pt x="3135" y="975"/>
                    </a:moveTo>
                    <a:lnTo>
                      <a:pt x="3343" y="1174"/>
                    </a:lnTo>
                    <a:lnTo>
                      <a:pt x="3343" y="3284"/>
                    </a:lnTo>
                    <a:lnTo>
                      <a:pt x="2880" y="3284"/>
                    </a:lnTo>
                    <a:lnTo>
                      <a:pt x="2880" y="1241"/>
                    </a:lnTo>
                    <a:lnTo>
                      <a:pt x="3135" y="975"/>
                    </a:lnTo>
                    <a:close/>
                    <a:moveTo>
                      <a:pt x="3572" y="0"/>
                    </a:moveTo>
                    <a:lnTo>
                      <a:pt x="3350" y="897"/>
                    </a:lnTo>
                    <a:lnTo>
                      <a:pt x="3129" y="684"/>
                    </a:lnTo>
                    <a:lnTo>
                      <a:pt x="1963" y="1898"/>
                    </a:lnTo>
                    <a:lnTo>
                      <a:pt x="1944" y="1915"/>
                    </a:lnTo>
                    <a:lnTo>
                      <a:pt x="1923" y="1928"/>
                    </a:lnTo>
                    <a:lnTo>
                      <a:pt x="1900" y="1938"/>
                    </a:lnTo>
                    <a:lnTo>
                      <a:pt x="1876" y="1944"/>
                    </a:lnTo>
                    <a:lnTo>
                      <a:pt x="1851" y="1946"/>
                    </a:lnTo>
                    <a:lnTo>
                      <a:pt x="1851" y="1946"/>
                    </a:lnTo>
                    <a:lnTo>
                      <a:pt x="1826" y="1944"/>
                    </a:lnTo>
                    <a:lnTo>
                      <a:pt x="1802" y="1938"/>
                    </a:lnTo>
                    <a:lnTo>
                      <a:pt x="1780" y="1928"/>
                    </a:lnTo>
                    <a:lnTo>
                      <a:pt x="1759" y="1915"/>
                    </a:lnTo>
                    <a:lnTo>
                      <a:pt x="1740" y="1899"/>
                    </a:lnTo>
                    <a:lnTo>
                      <a:pt x="1132" y="1268"/>
                    </a:lnTo>
                    <a:lnTo>
                      <a:pt x="266" y="2180"/>
                    </a:lnTo>
                    <a:lnTo>
                      <a:pt x="247" y="2198"/>
                    </a:lnTo>
                    <a:lnTo>
                      <a:pt x="226" y="2211"/>
                    </a:lnTo>
                    <a:lnTo>
                      <a:pt x="203" y="2221"/>
                    </a:lnTo>
                    <a:lnTo>
                      <a:pt x="179" y="2227"/>
                    </a:lnTo>
                    <a:lnTo>
                      <a:pt x="154" y="2228"/>
                    </a:lnTo>
                    <a:lnTo>
                      <a:pt x="125" y="2226"/>
                    </a:lnTo>
                    <a:lnTo>
                      <a:pt x="98" y="2219"/>
                    </a:lnTo>
                    <a:lnTo>
                      <a:pt x="72" y="2205"/>
                    </a:lnTo>
                    <a:lnTo>
                      <a:pt x="48" y="2186"/>
                    </a:lnTo>
                    <a:lnTo>
                      <a:pt x="29" y="2165"/>
                    </a:lnTo>
                    <a:lnTo>
                      <a:pt x="15" y="2142"/>
                    </a:lnTo>
                    <a:lnTo>
                      <a:pt x="7" y="2117"/>
                    </a:lnTo>
                    <a:lnTo>
                      <a:pt x="1" y="2092"/>
                    </a:lnTo>
                    <a:lnTo>
                      <a:pt x="0" y="2065"/>
                    </a:lnTo>
                    <a:lnTo>
                      <a:pt x="4" y="2038"/>
                    </a:lnTo>
                    <a:lnTo>
                      <a:pt x="12" y="2013"/>
                    </a:lnTo>
                    <a:lnTo>
                      <a:pt x="25" y="1989"/>
                    </a:lnTo>
                    <a:lnTo>
                      <a:pt x="43" y="1968"/>
                    </a:lnTo>
                    <a:lnTo>
                      <a:pt x="1020" y="940"/>
                    </a:lnTo>
                    <a:lnTo>
                      <a:pt x="1039" y="922"/>
                    </a:lnTo>
                    <a:lnTo>
                      <a:pt x="1059" y="909"/>
                    </a:lnTo>
                    <a:lnTo>
                      <a:pt x="1082" y="899"/>
                    </a:lnTo>
                    <a:lnTo>
                      <a:pt x="1106" y="893"/>
                    </a:lnTo>
                    <a:lnTo>
                      <a:pt x="1131" y="892"/>
                    </a:lnTo>
                    <a:lnTo>
                      <a:pt x="1131" y="892"/>
                    </a:lnTo>
                    <a:lnTo>
                      <a:pt x="1156" y="893"/>
                    </a:lnTo>
                    <a:lnTo>
                      <a:pt x="1180" y="899"/>
                    </a:lnTo>
                    <a:lnTo>
                      <a:pt x="1203" y="909"/>
                    </a:lnTo>
                    <a:lnTo>
                      <a:pt x="1224" y="922"/>
                    </a:lnTo>
                    <a:lnTo>
                      <a:pt x="1243" y="939"/>
                    </a:lnTo>
                    <a:lnTo>
                      <a:pt x="1851" y="1569"/>
                    </a:lnTo>
                    <a:lnTo>
                      <a:pt x="2906" y="470"/>
                    </a:lnTo>
                    <a:lnTo>
                      <a:pt x="2685" y="258"/>
                    </a:lnTo>
                    <a:lnTo>
                      <a:pt x="3572" y="0"/>
                    </a:lnTo>
                    <a:close/>
                  </a:path>
                </a:pathLst>
              </a:custGeom>
              <a:solidFill>
                <a:schemeClr val="accent6">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grpSp>
      </p:grpSp>
      <p:grpSp>
        <p:nvGrpSpPr>
          <p:cNvPr id="26" name="Group 25"/>
          <p:cNvGrpSpPr/>
          <p:nvPr/>
        </p:nvGrpSpPr>
        <p:grpSpPr>
          <a:xfrm>
            <a:off x="5512022" y="3340321"/>
            <a:ext cx="3332435" cy="1040525"/>
            <a:chOff x="7349360" y="4453760"/>
            <a:chExt cx="4443247" cy="1387366"/>
          </a:xfrm>
        </p:grpSpPr>
        <p:sp>
          <p:nvSpPr>
            <p:cNvPr id="22" name="Rectangle 21"/>
            <p:cNvSpPr/>
            <p:nvPr/>
          </p:nvSpPr>
          <p:spPr>
            <a:xfrm>
              <a:off x="8946559" y="4670391"/>
              <a:ext cx="2846048" cy="1025921"/>
            </a:xfrm>
            <a:prstGeom prst="rect">
              <a:avLst/>
            </a:prstGeom>
          </p:spPr>
          <p:txBody>
            <a:bodyPr wrap="square">
              <a:spAutoFit/>
            </a:bodyPr>
            <a:lstStyle/>
            <a:p>
              <a:pPr defTabSz="685783">
                <a:spcAft>
                  <a:spcPts val="900"/>
                </a:spcAft>
                <a:buClr>
                  <a:srgbClr val="404040"/>
                </a:buClr>
                <a:buSzPct val="100000"/>
              </a:pPr>
              <a:r>
                <a:rPr lang="en-US" sz="1100" dirty="0">
                  <a:solidFill>
                    <a:prstClr val="white"/>
                  </a:solidFill>
                  <a:latin typeface="Calibri"/>
                  <a:ea typeface="Century Gothic"/>
                  <a:cs typeface="Calibri"/>
                  <a:sym typeface="Century Gothic"/>
                </a:rPr>
                <a:t>The Shopping Annuity</a:t>
              </a:r>
              <a:r>
                <a:rPr lang="en-US" sz="1100" dirty="0">
                  <a:solidFill>
                    <a:prstClr val="white"/>
                  </a:solidFill>
                  <a:latin typeface="Corbel" panose="020B0503020204020204" pitchFamily="34" charset="0"/>
                  <a:ea typeface="Century Gothic"/>
                  <a:cs typeface="Calibri"/>
                  <a:sym typeface="Century Gothic"/>
                </a:rPr>
                <a:t>®</a:t>
              </a:r>
              <a:r>
                <a:rPr lang="en-US" sz="1100" dirty="0">
                  <a:solidFill>
                    <a:prstClr val="white"/>
                  </a:solidFill>
                  <a:latin typeface="Calibri"/>
                  <a:ea typeface="Century Gothic"/>
                  <a:cs typeface="Calibri"/>
                  <a:sym typeface="Century Gothic"/>
                </a:rPr>
                <a:t> is rocket fuel for the MPCP, helping you and your </a:t>
              </a:r>
              <a:r>
                <a:rPr lang="en-US" sz="1100" dirty="0">
                  <a:solidFill>
                    <a:srgbClr val="FFFFFF"/>
                  </a:solidFill>
                  <a:latin typeface="Calibri"/>
                  <a:ea typeface="Century Gothic"/>
                  <a:cs typeface="Calibri"/>
                  <a:sym typeface="Century Gothic"/>
                </a:rPr>
                <a:t>team generate a residual income of S$234,000 </a:t>
              </a:r>
              <a:r>
                <a:rPr lang="en-US" sz="1100" dirty="0">
                  <a:solidFill>
                    <a:prstClr val="white"/>
                  </a:solidFill>
                  <a:latin typeface="Calibri"/>
                  <a:ea typeface="Century Gothic"/>
                  <a:cs typeface="Calibri"/>
                  <a:sym typeface="Century Gothic"/>
                </a:rPr>
                <a:t>per year.</a:t>
              </a:r>
            </a:p>
          </p:txBody>
        </p:sp>
        <p:grpSp>
          <p:nvGrpSpPr>
            <p:cNvPr id="54" name="Group 53"/>
            <p:cNvGrpSpPr/>
            <p:nvPr/>
          </p:nvGrpSpPr>
          <p:grpSpPr>
            <a:xfrm>
              <a:off x="7349360" y="4453760"/>
              <a:ext cx="1355834" cy="1387366"/>
              <a:chOff x="7349360" y="4453760"/>
              <a:chExt cx="1355834" cy="1387366"/>
            </a:xfrm>
          </p:grpSpPr>
          <p:sp>
            <p:nvSpPr>
              <p:cNvPr id="5" name="Oval 4"/>
              <p:cNvSpPr/>
              <p:nvPr/>
            </p:nvSpPr>
            <p:spPr>
              <a:xfrm>
                <a:off x="7349360" y="4453760"/>
                <a:ext cx="1355834" cy="13873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grpSp>
            <p:nvGrpSpPr>
              <p:cNvPr id="41" name="Group 27"/>
              <p:cNvGrpSpPr>
                <a:grpSpLocks noChangeAspect="1"/>
              </p:cNvGrpSpPr>
              <p:nvPr/>
            </p:nvGrpSpPr>
            <p:grpSpPr bwMode="auto">
              <a:xfrm>
                <a:off x="7690732" y="4825923"/>
                <a:ext cx="673090" cy="643041"/>
                <a:chOff x="225" y="1164"/>
                <a:chExt cx="784" cy="749"/>
              </a:xfrm>
              <a:solidFill>
                <a:schemeClr val="accent6">
                  <a:lumMod val="50000"/>
                </a:schemeClr>
              </a:solidFill>
            </p:grpSpPr>
            <p:sp>
              <p:nvSpPr>
                <p:cNvPr id="44" name="Freeform 29"/>
                <p:cNvSpPr>
                  <a:spLocks/>
                </p:cNvSpPr>
                <p:nvPr/>
              </p:nvSpPr>
              <p:spPr bwMode="auto">
                <a:xfrm>
                  <a:off x="324" y="1164"/>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45" name="Freeform 30"/>
                <p:cNvSpPr>
                  <a:spLocks/>
                </p:cNvSpPr>
                <p:nvPr/>
              </p:nvSpPr>
              <p:spPr bwMode="auto">
                <a:xfrm>
                  <a:off x="311" y="1342"/>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46" name="Freeform 31"/>
                <p:cNvSpPr>
                  <a:spLocks/>
                </p:cNvSpPr>
                <p:nvPr/>
              </p:nvSpPr>
              <p:spPr bwMode="auto">
                <a:xfrm>
                  <a:off x="225" y="1381"/>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47" name="Freeform 32"/>
                <p:cNvSpPr>
                  <a:spLocks/>
                </p:cNvSpPr>
                <p:nvPr/>
              </p:nvSpPr>
              <p:spPr bwMode="auto">
                <a:xfrm>
                  <a:off x="564" y="1538"/>
                  <a:ext cx="445" cy="357"/>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48" name="Freeform 33"/>
                <p:cNvSpPr>
                  <a:spLocks noEditPoints="1"/>
                </p:cNvSpPr>
                <p:nvPr/>
              </p:nvSpPr>
              <p:spPr bwMode="auto">
                <a:xfrm>
                  <a:off x="679" y="1286"/>
                  <a:ext cx="306" cy="242"/>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49" name="Freeform 34"/>
                <p:cNvSpPr>
                  <a:spLocks noEditPoints="1"/>
                </p:cNvSpPr>
                <p:nvPr/>
              </p:nvSpPr>
              <p:spPr bwMode="auto">
                <a:xfrm>
                  <a:off x="893" y="1352"/>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50" name="Freeform 35"/>
                <p:cNvSpPr>
                  <a:spLocks noEditPoints="1"/>
                </p:cNvSpPr>
                <p:nvPr/>
              </p:nvSpPr>
              <p:spPr bwMode="auto">
                <a:xfrm>
                  <a:off x="783" y="1227"/>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51" name="Freeform 36"/>
                <p:cNvSpPr>
                  <a:spLocks noEditPoints="1"/>
                </p:cNvSpPr>
                <p:nvPr/>
              </p:nvSpPr>
              <p:spPr bwMode="auto">
                <a:xfrm>
                  <a:off x="847" y="1253"/>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52" name="Freeform 37"/>
                <p:cNvSpPr>
                  <a:spLocks noEditPoints="1"/>
                </p:cNvSpPr>
                <p:nvPr/>
              </p:nvSpPr>
              <p:spPr bwMode="auto">
                <a:xfrm>
                  <a:off x="672" y="1263"/>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53" name="Freeform 38"/>
                <p:cNvSpPr>
                  <a:spLocks noEditPoints="1"/>
                </p:cNvSpPr>
                <p:nvPr/>
              </p:nvSpPr>
              <p:spPr bwMode="auto">
                <a:xfrm>
                  <a:off x="729" y="1326"/>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grpSp>
        </p:grpSp>
      </p:grpSp>
      <p:grpSp>
        <p:nvGrpSpPr>
          <p:cNvPr id="28" name="Group 27"/>
          <p:cNvGrpSpPr/>
          <p:nvPr/>
        </p:nvGrpSpPr>
        <p:grpSpPr>
          <a:xfrm>
            <a:off x="5043257" y="1968720"/>
            <a:ext cx="2963655" cy="1040525"/>
            <a:chOff x="6724341" y="2624959"/>
            <a:chExt cx="3951540" cy="1387366"/>
          </a:xfrm>
        </p:grpSpPr>
        <p:sp>
          <p:nvSpPr>
            <p:cNvPr id="21" name="Rectangle 20"/>
            <p:cNvSpPr/>
            <p:nvPr/>
          </p:nvSpPr>
          <p:spPr>
            <a:xfrm>
              <a:off x="6724341" y="2733866"/>
              <a:ext cx="2459421" cy="1251625"/>
            </a:xfrm>
            <a:prstGeom prst="rect">
              <a:avLst/>
            </a:prstGeom>
          </p:spPr>
          <p:txBody>
            <a:bodyPr wrap="square">
              <a:spAutoFit/>
            </a:bodyPr>
            <a:lstStyle/>
            <a:p>
              <a:pPr algn="r" defTabSz="685783">
                <a:spcAft>
                  <a:spcPts val="900"/>
                </a:spcAft>
                <a:buClr>
                  <a:srgbClr val="404040"/>
                </a:buClr>
                <a:buSzPct val="100000"/>
              </a:pPr>
              <a:r>
                <a:rPr lang="en-US" sz="1100" dirty="0">
                  <a:solidFill>
                    <a:prstClr val="white"/>
                  </a:solidFill>
                  <a:latin typeface="Calibri"/>
                  <a:ea typeface="Century Gothic"/>
                  <a:cs typeface="Calibri"/>
                  <a:sym typeface="Century Gothic"/>
                </a:rPr>
                <a:t>New UFOs will earn commissions and achieve new </a:t>
              </a:r>
              <a:r>
                <a:rPr lang="en-US" sz="1100" dirty="0" err="1">
                  <a:solidFill>
                    <a:prstClr val="white"/>
                  </a:solidFill>
                  <a:latin typeface="Calibri"/>
                  <a:ea typeface="Century Gothic"/>
                  <a:cs typeface="Calibri"/>
                  <a:sym typeface="Century Gothic"/>
                </a:rPr>
                <a:t>UnFranchise</a:t>
              </a:r>
              <a:r>
                <a:rPr lang="en-US" sz="1100" dirty="0">
                  <a:solidFill>
                    <a:prstClr val="white"/>
                  </a:solidFill>
                  <a:latin typeface="Calibri"/>
                  <a:ea typeface="Century Gothic"/>
                  <a:cs typeface="Calibri"/>
                  <a:sym typeface="Century Gothic"/>
                </a:rPr>
                <a:t>™ Levels faster by leveraging the Shopping Annuity</a:t>
              </a:r>
              <a:r>
                <a:rPr lang="en-US" sz="1100" dirty="0">
                  <a:solidFill>
                    <a:prstClr val="white"/>
                  </a:solidFill>
                  <a:latin typeface="Corbel" panose="020B0503020204020204" pitchFamily="34" charset="0"/>
                  <a:ea typeface="Century Gothic"/>
                  <a:cs typeface="Calibri"/>
                  <a:sym typeface="Century Gothic"/>
                </a:rPr>
                <a:t>®</a:t>
              </a:r>
              <a:r>
                <a:rPr lang="en-US" sz="1100" dirty="0">
                  <a:solidFill>
                    <a:prstClr val="white"/>
                  </a:solidFill>
                  <a:latin typeface="Calibri"/>
                  <a:ea typeface="Century Gothic"/>
                  <a:cs typeface="Calibri"/>
                  <a:sym typeface="Century Gothic"/>
                </a:rPr>
                <a:t>.  </a:t>
              </a:r>
            </a:p>
          </p:txBody>
        </p:sp>
        <p:grpSp>
          <p:nvGrpSpPr>
            <p:cNvPr id="64" name="Group 63"/>
            <p:cNvGrpSpPr/>
            <p:nvPr/>
          </p:nvGrpSpPr>
          <p:grpSpPr>
            <a:xfrm>
              <a:off x="9320047" y="2624959"/>
              <a:ext cx="1355834" cy="1387366"/>
              <a:chOff x="9320047" y="2624959"/>
              <a:chExt cx="1355834" cy="1387366"/>
            </a:xfrm>
          </p:grpSpPr>
          <p:sp>
            <p:nvSpPr>
              <p:cNvPr id="6" name="Oval 5"/>
              <p:cNvSpPr/>
              <p:nvPr/>
            </p:nvSpPr>
            <p:spPr>
              <a:xfrm>
                <a:off x="9320047" y="2624959"/>
                <a:ext cx="1355834" cy="13873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grpSp>
            <p:nvGrpSpPr>
              <p:cNvPr id="59" name="Group 41"/>
              <p:cNvGrpSpPr>
                <a:grpSpLocks noChangeAspect="1"/>
              </p:cNvGrpSpPr>
              <p:nvPr/>
            </p:nvGrpSpPr>
            <p:grpSpPr bwMode="auto">
              <a:xfrm>
                <a:off x="9726936" y="2960006"/>
                <a:ext cx="542056" cy="717273"/>
                <a:chOff x="2648" y="584"/>
                <a:chExt cx="2379" cy="3148"/>
              </a:xfrm>
              <a:solidFill>
                <a:schemeClr val="accent6">
                  <a:lumMod val="50000"/>
                </a:schemeClr>
              </a:solidFill>
            </p:grpSpPr>
            <p:sp>
              <p:nvSpPr>
                <p:cNvPr id="62" name="Freeform 43"/>
                <p:cNvSpPr>
                  <a:spLocks/>
                </p:cNvSpPr>
                <p:nvPr/>
              </p:nvSpPr>
              <p:spPr bwMode="auto">
                <a:xfrm>
                  <a:off x="3648" y="584"/>
                  <a:ext cx="546" cy="520"/>
                </a:xfrm>
                <a:custGeom>
                  <a:avLst/>
                  <a:gdLst>
                    <a:gd name="T0" fmla="*/ 517 w 1091"/>
                    <a:gd name="T1" fmla="*/ 0 h 1040"/>
                    <a:gd name="T2" fmla="*/ 592 w 1091"/>
                    <a:gd name="T3" fmla="*/ 1 h 1040"/>
                    <a:gd name="T4" fmla="*/ 662 w 1091"/>
                    <a:gd name="T5" fmla="*/ 11 h 1040"/>
                    <a:gd name="T6" fmla="*/ 731 w 1091"/>
                    <a:gd name="T7" fmla="*/ 30 h 1040"/>
                    <a:gd name="T8" fmla="*/ 796 w 1091"/>
                    <a:gd name="T9" fmla="*/ 55 h 1040"/>
                    <a:gd name="T10" fmla="*/ 856 w 1091"/>
                    <a:gd name="T11" fmla="*/ 90 h 1040"/>
                    <a:gd name="T12" fmla="*/ 911 w 1091"/>
                    <a:gd name="T13" fmla="*/ 132 h 1040"/>
                    <a:gd name="T14" fmla="*/ 961 w 1091"/>
                    <a:gd name="T15" fmla="*/ 180 h 1040"/>
                    <a:gd name="T16" fmla="*/ 1007 w 1091"/>
                    <a:gd name="T17" fmla="*/ 235 h 1040"/>
                    <a:gd name="T18" fmla="*/ 1041 w 1091"/>
                    <a:gd name="T19" fmla="*/ 293 h 1040"/>
                    <a:gd name="T20" fmla="*/ 1068 w 1091"/>
                    <a:gd name="T21" fmla="*/ 356 h 1040"/>
                    <a:gd name="T22" fmla="*/ 1084 w 1091"/>
                    <a:gd name="T23" fmla="*/ 419 h 1040"/>
                    <a:gd name="T24" fmla="*/ 1091 w 1091"/>
                    <a:gd name="T25" fmla="*/ 488 h 1040"/>
                    <a:gd name="T26" fmla="*/ 1089 w 1091"/>
                    <a:gd name="T27" fmla="*/ 559 h 1040"/>
                    <a:gd name="T28" fmla="*/ 1080 w 1091"/>
                    <a:gd name="T29" fmla="*/ 628 h 1040"/>
                    <a:gd name="T30" fmla="*/ 1061 w 1091"/>
                    <a:gd name="T31" fmla="*/ 695 h 1040"/>
                    <a:gd name="T32" fmla="*/ 1034 w 1091"/>
                    <a:gd name="T33" fmla="*/ 757 h 1040"/>
                    <a:gd name="T34" fmla="*/ 999 w 1091"/>
                    <a:gd name="T35" fmla="*/ 814 h 1040"/>
                    <a:gd name="T36" fmla="*/ 955 w 1091"/>
                    <a:gd name="T37" fmla="*/ 868 h 1040"/>
                    <a:gd name="T38" fmla="*/ 904 w 1091"/>
                    <a:gd name="T39" fmla="*/ 918 h 1040"/>
                    <a:gd name="T40" fmla="*/ 846 w 1091"/>
                    <a:gd name="T41" fmla="*/ 960 h 1040"/>
                    <a:gd name="T42" fmla="*/ 787 w 1091"/>
                    <a:gd name="T43" fmla="*/ 992 h 1040"/>
                    <a:gd name="T44" fmla="*/ 722 w 1091"/>
                    <a:gd name="T45" fmla="*/ 1017 h 1040"/>
                    <a:gd name="T46" fmla="*/ 655 w 1091"/>
                    <a:gd name="T47" fmla="*/ 1034 h 1040"/>
                    <a:gd name="T48" fmla="*/ 582 w 1091"/>
                    <a:gd name="T49" fmla="*/ 1040 h 1040"/>
                    <a:gd name="T50" fmla="*/ 507 w 1091"/>
                    <a:gd name="T51" fmla="*/ 1038 h 1040"/>
                    <a:gd name="T52" fmla="*/ 433 w 1091"/>
                    <a:gd name="T53" fmla="*/ 1029 h 1040"/>
                    <a:gd name="T54" fmla="*/ 364 w 1091"/>
                    <a:gd name="T55" fmla="*/ 1010 h 1040"/>
                    <a:gd name="T56" fmla="*/ 299 w 1091"/>
                    <a:gd name="T57" fmla="*/ 985 h 1040"/>
                    <a:gd name="T58" fmla="*/ 238 w 1091"/>
                    <a:gd name="T59" fmla="*/ 950 h 1040"/>
                    <a:gd name="T60" fmla="*/ 182 w 1091"/>
                    <a:gd name="T61" fmla="*/ 908 h 1040"/>
                    <a:gd name="T62" fmla="*/ 130 w 1091"/>
                    <a:gd name="T63" fmla="*/ 860 h 1040"/>
                    <a:gd name="T64" fmla="*/ 86 w 1091"/>
                    <a:gd name="T65" fmla="*/ 804 h 1040"/>
                    <a:gd name="T66" fmla="*/ 50 w 1091"/>
                    <a:gd name="T67" fmla="*/ 747 h 1040"/>
                    <a:gd name="T68" fmla="*/ 25 w 1091"/>
                    <a:gd name="T69" fmla="*/ 686 h 1040"/>
                    <a:gd name="T70" fmla="*/ 8 w 1091"/>
                    <a:gd name="T71" fmla="*/ 620 h 1040"/>
                    <a:gd name="T72" fmla="*/ 0 w 1091"/>
                    <a:gd name="T73" fmla="*/ 553 h 1040"/>
                    <a:gd name="T74" fmla="*/ 2 w 1091"/>
                    <a:gd name="T75" fmla="*/ 483 h 1040"/>
                    <a:gd name="T76" fmla="*/ 14 w 1091"/>
                    <a:gd name="T77" fmla="*/ 412 h 1040"/>
                    <a:gd name="T78" fmla="*/ 33 w 1091"/>
                    <a:gd name="T79" fmla="*/ 345 h 1040"/>
                    <a:gd name="T80" fmla="*/ 60 w 1091"/>
                    <a:gd name="T81" fmla="*/ 283 h 1040"/>
                    <a:gd name="T82" fmla="*/ 96 w 1091"/>
                    <a:gd name="T83" fmla="*/ 226 h 1040"/>
                    <a:gd name="T84" fmla="*/ 142 w 1091"/>
                    <a:gd name="T85" fmla="*/ 172 h 1040"/>
                    <a:gd name="T86" fmla="*/ 194 w 1091"/>
                    <a:gd name="T87" fmla="*/ 122 h 1040"/>
                    <a:gd name="T88" fmla="*/ 253 w 1091"/>
                    <a:gd name="T89" fmla="*/ 80 h 1040"/>
                    <a:gd name="T90" fmla="*/ 316 w 1091"/>
                    <a:gd name="T91" fmla="*/ 47 h 1040"/>
                    <a:gd name="T92" fmla="*/ 379 w 1091"/>
                    <a:gd name="T93" fmla="*/ 23 h 1040"/>
                    <a:gd name="T94" fmla="*/ 448 w 1091"/>
                    <a:gd name="T95" fmla="*/ 7 h 1040"/>
                    <a:gd name="T96" fmla="*/ 517 w 1091"/>
                    <a:gd name="T97" fmla="*/ 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91" h="1040">
                      <a:moveTo>
                        <a:pt x="517" y="0"/>
                      </a:moveTo>
                      <a:lnTo>
                        <a:pt x="592" y="1"/>
                      </a:lnTo>
                      <a:lnTo>
                        <a:pt x="662" y="11"/>
                      </a:lnTo>
                      <a:lnTo>
                        <a:pt x="731" y="30"/>
                      </a:lnTo>
                      <a:lnTo>
                        <a:pt x="796" y="55"/>
                      </a:lnTo>
                      <a:lnTo>
                        <a:pt x="856" y="90"/>
                      </a:lnTo>
                      <a:lnTo>
                        <a:pt x="911" y="132"/>
                      </a:lnTo>
                      <a:lnTo>
                        <a:pt x="961" y="180"/>
                      </a:lnTo>
                      <a:lnTo>
                        <a:pt x="1007" y="235"/>
                      </a:lnTo>
                      <a:lnTo>
                        <a:pt x="1041" y="293"/>
                      </a:lnTo>
                      <a:lnTo>
                        <a:pt x="1068" y="356"/>
                      </a:lnTo>
                      <a:lnTo>
                        <a:pt x="1084" y="419"/>
                      </a:lnTo>
                      <a:lnTo>
                        <a:pt x="1091" y="488"/>
                      </a:lnTo>
                      <a:lnTo>
                        <a:pt x="1089" y="559"/>
                      </a:lnTo>
                      <a:lnTo>
                        <a:pt x="1080" y="628"/>
                      </a:lnTo>
                      <a:lnTo>
                        <a:pt x="1061" y="695"/>
                      </a:lnTo>
                      <a:lnTo>
                        <a:pt x="1034" y="757"/>
                      </a:lnTo>
                      <a:lnTo>
                        <a:pt x="999" y="814"/>
                      </a:lnTo>
                      <a:lnTo>
                        <a:pt x="955" y="868"/>
                      </a:lnTo>
                      <a:lnTo>
                        <a:pt x="904" y="918"/>
                      </a:lnTo>
                      <a:lnTo>
                        <a:pt x="846" y="960"/>
                      </a:lnTo>
                      <a:lnTo>
                        <a:pt x="787" y="992"/>
                      </a:lnTo>
                      <a:lnTo>
                        <a:pt x="722" y="1017"/>
                      </a:lnTo>
                      <a:lnTo>
                        <a:pt x="655" y="1034"/>
                      </a:lnTo>
                      <a:lnTo>
                        <a:pt x="582" y="1040"/>
                      </a:lnTo>
                      <a:lnTo>
                        <a:pt x="507" y="1038"/>
                      </a:lnTo>
                      <a:lnTo>
                        <a:pt x="433" y="1029"/>
                      </a:lnTo>
                      <a:lnTo>
                        <a:pt x="364" y="1010"/>
                      </a:lnTo>
                      <a:lnTo>
                        <a:pt x="299" y="985"/>
                      </a:lnTo>
                      <a:lnTo>
                        <a:pt x="238" y="950"/>
                      </a:lnTo>
                      <a:lnTo>
                        <a:pt x="182" y="908"/>
                      </a:lnTo>
                      <a:lnTo>
                        <a:pt x="130" y="860"/>
                      </a:lnTo>
                      <a:lnTo>
                        <a:pt x="86" y="804"/>
                      </a:lnTo>
                      <a:lnTo>
                        <a:pt x="50" y="747"/>
                      </a:lnTo>
                      <a:lnTo>
                        <a:pt x="25" y="686"/>
                      </a:lnTo>
                      <a:lnTo>
                        <a:pt x="8" y="620"/>
                      </a:lnTo>
                      <a:lnTo>
                        <a:pt x="0" y="553"/>
                      </a:lnTo>
                      <a:lnTo>
                        <a:pt x="2" y="483"/>
                      </a:lnTo>
                      <a:lnTo>
                        <a:pt x="14" y="412"/>
                      </a:lnTo>
                      <a:lnTo>
                        <a:pt x="33" y="345"/>
                      </a:lnTo>
                      <a:lnTo>
                        <a:pt x="60" y="283"/>
                      </a:lnTo>
                      <a:lnTo>
                        <a:pt x="96" y="226"/>
                      </a:lnTo>
                      <a:lnTo>
                        <a:pt x="142" y="172"/>
                      </a:lnTo>
                      <a:lnTo>
                        <a:pt x="194" y="122"/>
                      </a:lnTo>
                      <a:lnTo>
                        <a:pt x="253" y="80"/>
                      </a:lnTo>
                      <a:lnTo>
                        <a:pt x="316" y="47"/>
                      </a:lnTo>
                      <a:lnTo>
                        <a:pt x="379" y="23"/>
                      </a:lnTo>
                      <a:lnTo>
                        <a:pt x="448" y="7"/>
                      </a:lnTo>
                      <a:lnTo>
                        <a:pt x="5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sp>
              <p:nvSpPr>
                <p:cNvPr id="63" name="Freeform 44"/>
                <p:cNvSpPr>
                  <a:spLocks noEditPoints="1"/>
                </p:cNvSpPr>
                <p:nvPr/>
              </p:nvSpPr>
              <p:spPr bwMode="auto">
                <a:xfrm>
                  <a:off x="2648" y="1158"/>
                  <a:ext cx="2379" cy="2574"/>
                </a:xfrm>
                <a:custGeom>
                  <a:avLst/>
                  <a:gdLst>
                    <a:gd name="T0" fmla="*/ 622 w 4758"/>
                    <a:gd name="T1" fmla="*/ 2310 h 5150"/>
                    <a:gd name="T2" fmla="*/ 590 w 4758"/>
                    <a:gd name="T3" fmla="*/ 2396 h 5150"/>
                    <a:gd name="T4" fmla="*/ 1101 w 4758"/>
                    <a:gd name="T5" fmla="*/ 2459 h 5150"/>
                    <a:gd name="T6" fmla="*/ 1076 w 4758"/>
                    <a:gd name="T7" fmla="*/ 2344 h 5150"/>
                    <a:gd name="T8" fmla="*/ 1049 w 4758"/>
                    <a:gd name="T9" fmla="*/ 2306 h 5150"/>
                    <a:gd name="T10" fmla="*/ 944 w 4758"/>
                    <a:gd name="T11" fmla="*/ 2377 h 5150"/>
                    <a:gd name="T12" fmla="*/ 804 w 4758"/>
                    <a:gd name="T13" fmla="*/ 2373 h 5150"/>
                    <a:gd name="T14" fmla="*/ 678 w 4758"/>
                    <a:gd name="T15" fmla="*/ 2292 h 5150"/>
                    <a:gd name="T16" fmla="*/ 4052 w 4758"/>
                    <a:gd name="T17" fmla="*/ 2281 h 5150"/>
                    <a:gd name="T18" fmla="*/ 3761 w 4758"/>
                    <a:gd name="T19" fmla="*/ 2292 h 5150"/>
                    <a:gd name="T20" fmla="*/ 3704 w 4758"/>
                    <a:gd name="T21" fmla="*/ 2331 h 5150"/>
                    <a:gd name="T22" fmla="*/ 3685 w 4758"/>
                    <a:gd name="T23" fmla="*/ 2524 h 5150"/>
                    <a:gd name="T24" fmla="*/ 4192 w 4758"/>
                    <a:gd name="T25" fmla="*/ 2398 h 5150"/>
                    <a:gd name="T26" fmla="*/ 4150 w 4758"/>
                    <a:gd name="T27" fmla="*/ 2294 h 5150"/>
                    <a:gd name="T28" fmla="*/ 2789 w 4758"/>
                    <a:gd name="T29" fmla="*/ 1179 h 5150"/>
                    <a:gd name="T30" fmla="*/ 3275 w 4758"/>
                    <a:gd name="T31" fmla="*/ 2524 h 5150"/>
                    <a:gd name="T32" fmla="*/ 3608 w 4758"/>
                    <a:gd name="T33" fmla="*/ 2352 h 5150"/>
                    <a:gd name="T34" fmla="*/ 3616 w 4758"/>
                    <a:gd name="T35" fmla="*/ 2245 h 5150"/>
                    <a:gd name="T36" fmla="*/ 3644 w 4758"/>
                    <a:gd name="T37" fmla="*/ 2164 h 5150"/>
                    <a:gd name="T38" fmla="*/ 3698 w 4758"/>
                    <a:gd name="T39" fmla="*/ 2128 h 5150"/>
                    <a:gd name="T40" fmla="*/ 3032 w 4758"/>
                    <a:gd name="T41" fmla="*/ 1612 h 5150"/>
                    <a:gd name="T42" fmla="*/ 1702 w 4758"/>
                    <a:gd name="T43" fmla="*/ 1012 h 5150"/>
                    <a:gd name="T44" fmla="*/ 1145 w 4758"/>
                    <a:gd name="T45" fmla="*/ 2176 h 5150"/>
                    <a:gd name="T46" fmla="*/ 1177 w 4758"/>
                    <a:gd name="T47" fmla="*/ 2292 h 5150"/>
                    <a:gd name="T48" fmla="*/ 1191 w 4758"/>
                    <a:gd name="T49" fmla="*/ 2524 h 5150"/>
                    <a:gd name="T50" fmla="*/ 2431 w 4758"/>
                    <a:gd name="T51" fmla="*/ 0 h 5150"/>
                    <a:gd name="T52" fmla="*/ 2643 w 4758"/>
                    <a:gd name="T53" fmla="*/ 60 h 5150"/>
                    <a:gd name="T54" fmla="*/ 2816 w 4758"/>
                    <a:gd name="T55" fmla="*/ 196 h 5150"/>
                    <a:gd name="T56" fmla="*/ 4171 w 4758"/>
                    <a:gd name="T57" fmla="*/ 1794 h 5150"/>
                    <a:gd name="T58" fmla="*/ 4253 w 4758"/>
                    <a:gd name="T59" fmla="*/ 1905 h 5150"/>
                    <a:gd name="T60" fmla="*/ 4257 w 4758"/>
                    <a:gd name="T61" fmla="*/ 2036 h 5150"/>
                    <a:gd name="T62" fmla="*/ 4196 w 4758"/>
                    <a:gd name="T63" fmla="*/ 2139 h 5150"/>
                    <a:gd name="T64" fmla="*/ 4255 w 4758"/>
                    <a:gd name="T65" fmla="*/ 2208 h 5150"/>
                    <a:gd name="T66" fmla="*/ 4280 w 4758"/>
                    <a:gd name="T67" fmla="*/ 2360 h 5150"/>
                    <a:gd name="T68" fmla="*/ 4580 w 4758"/>
                    <a:gd name="T69" fmla="*/ 2524 h 5150"/>
                    <a:gd name="T70" fmla="*/ 3826 w 4758"/>
                    <a:gd name="T71" fmla="*/ 4753 h 5150"/>
                    <a:gd name="T72" fmla="*/ 3799 w 4758"/>
                    <a:gd name="T73" fmla="*/ 4929 h 5150"/>
                    <a:gd name="T74" fmla="*/ 3698 w 4758"/>
                    <a:gd name="T75" fmla="*/ 5065 h 5150"/>
                    <a:gd name="T76" fmla="*/ 3545 w 4758"/>
                    <a:gd name="T77" fmla="*/ 5142 h 5150"/>
                    <a:gd name="T78" fmla="*/ 3365 w 4758"/>
                    <a:gd name="T79" fmla="*/ 5140 h 5150"/>
                    <a:gd name="T80" fmla="*/ 3212 w 4758"/>
                    <a:gd name="T81" fmla="*/ 5065 h 5150"/>
                    <a:gd name="T82" fmla="*/ 3116 w 4758"/>
                    <a:gd name="T83" fmla="*/ 4927 h 5150"/>
                    <a:gd name="T84" fmla="*/ 2060 w 4758"/>
                    <a:gd name="T85" fmla="*/ 2806 h 5150"/>
                    <a:gd name="T86" fmla="*/ 1650 w 4758"/>
                    <a:gd name="T87" fmla="*/ 3996 h 5150"/>
                    <a:gd name="T88" fmla="*/ 1049 w 4758"/>
                    <a:gd name="T89" fmla="*/ 4970 h 5150"/>
                    <a:gd name="T90" fmla="*/ 923 w 4758"/>
                    <a:gd name="T91" fmla="*/ 5098 h 5150"/>
                    <a:gd name="T92" fmla="*/ 764 w 4758"/>
                    <a:gd name="T93" fmla="*/ 5150 h 5150"/>
                    <a:gd name="T94" fmla="*/ 590 w 4758"/>
                    <a:gd name="T95" fmla="*/ 5123 h 5150"/>
                    <a:gd name="T96" fmla="*/ 448 w 4758"/>
                    <a:gd name="T97" fmla="*/ 5021 h 5150"/>
                    <a:gd name="T98" fmla="*/ 368 w 4758"/>
                    <a:gd name="T99" fmla="*/ 4874 h 5150"/>
                    <a:gd name="T100" fmla="*/ 369 w 4758"/>
                    <a:gd name="T101" fmla="*/ 4720 h 5150"/>
                    <a:gd name="T102" fmla="*/ 729 w 4758"/>
                    <a:gd name="T103" fmla="*/ 4100 h 5150"/>
                    <a:gd name="T104" fmla="*/ 461 w 4758"/>
                    <a:gd name="T105" fmla="*/ 2524 h 5150"/>
                    <a:gd name="T106" fmla="*/ 471 w 4758"/>
                    <a:gd name="T107" fmla="*/ 2331 h 5150"/>
                    <a:gd name="T108" fmla="*/ 511 w 4758"/>
                    <a:gd name="T109" fmla="*/ 2193 h 5150"/>
                    <a:gd name="T110" fmla="*/ 565 w 4758"/>
                    <a:gd name="T111" fmla="*/ 2131 h 5150"/>
                    <a:gd name="T112" fmla="*/ 609 w 4758"/>
                    <a:gd name="T113" fmla="*/ 2114 h 5150"/>
                    <a:gd name="T114" fmla="*/ 890 w 4758"/>
                    <a:gd name="T115" fmla="*/ 1024 h 5150"/>
                    <a:gd name="T116" fmla="*/ 2048 w 4758"/>
                    <a:gd name="T117" fmla="*/ 104 h 5150"/>
                    <a:gd name="T118" fmla="*/ 2272 w 4758"/>
                    <a:gd name="T119" fmla="*/ 10 h 5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58" h="5150">
                      <a:moveTo>
                        <a:pt x="666" y="2292"/>
                      </a:moveTo>
                      <a:lnTo>
                        <a:pt x="641" y="2298"/>
                      </a:lnTo>
                      <a:lnTo>
                        <a:pt x="622" y="2310"/>
                      </a:lnTo>
                      <a:lnTo>
                        <a:pt x="607" y="2331"/>
                      </a:lnTo>
                      <a:lnTo>
                        <a:pt x="595" y="2360"/>
                      </a:lnTo>
                      <a:lnTo>
                        <a:pt x="590" y="2396"/>
                      </a:lnTo>
                      <a:lnTo>
                        <a:pt x="590" y="2524"/>
                      </a:lnTo>
                      <a:lnTo>
                        <a:pt x="1101" y="2524"/>
                      </a:lnTo>
                      <a:lnTo>
                        <a:pt x="1101" y="2459"/>
                      </a:lnTo>
                      <a:lnTo>
                        <a:pt x="1097" y="2425"/>
                      </a:lnTo>
                      <a:lnTo>
                        <a:pt x="1089" y="2386"/>
                      </a:lnTo>
                      <a:lnTo>
                        <a:pt x="1076" y="2344"/>
                      </a:lnTo>
                      <a:lnTo>
                        <a:pt x="1072" y="2329"/>
                      </a:lnTo>
                      <a:lnTo>
                        <a:pt x="1064" y="2315"/>
                      </a:lnTo>
                      <a:lnTo>
                        <a:pt x="1049" y="2306"/>
                      </a:lnTo>
                      <a:lnTo>
                        <a:pt x="1016" y="2338"/>
                      </a:lnTo>
                      <a:lnTo>
                        <a:pt x="982" y="2361"/>
                      </a:lnTo>
                      <a:lnTo>
                        <a:pt x="944" y="2377"/>
                      </a:lnTo>
                      <a:lnTo>
                        <a:pt x="902" y="2384"/>
                      </a:lnTo>
                      <a:lnTo>
                        <a:pt x="858" y="2383"/>
                      </a:lnTo>
                      <a:lnTo>
                        <a:pt x="804" y="2373"/>
                      </a:lnTo>
                      <a:lnTo>
                        <a:pt x="756" y="2354"/>
                      </a:lnTo>
                      <a:lnTo>
                        <a:pt x="714" y="2327"/>
                      </a:lnTo>
                      <a:lnTo>
                        <a:pt x="678" y="2292"/>
                      </a:lnTo>
                      <a:lnTo>
                        <a:pt x="666" y="2292"/>
                      </a:lnTo>
                      <a:close/>
                      <a:moveTo>
                        <a:pt x="4108" y="2281"/>
                      </a:moveTo>
                      <a:lnTo>
                        <a:pt x="4052" y="2281"/>
                      </a:lnTo>
                      <a:lnTo>
                        <a:pt x="3987" y="2287"/>
                      </a:lnTo>
                      <a:lnTo>
                        <a:pt x="3914" y="2292"/>
                      </a:lnTo>
                      <a:lnTo>
                        <a:pt x="3761" y="2292"/>
                      </a:lnTo>
                      <a:lnTo>
                        <a:pt x="3738" y="2298"/>
                      </a:lnTo>
                      <a:lnTo>
                        <a:pt x="3719" y="2310"/>
                      </a:lnTo>
                      <a:lnTo>
                        <a:pt x="3704" y="2331"/>
                      </a:lnTo>
                      <a:lnTo>
                        <a:pt x="3692" y="2360"/>
                      </a:lnTo>
                      <a:lnTo>
                        <a:pt x="3685" y="2396"/>
                      </a:lnTo>
                      <a:lnTo>
                        <a:pt x="3685" y="2524"/>
                      </a:lnTo>
                      <a:lnTo>
                        <a:pt x="4196" y="2524"/>
                      </a:lnTo>
                      <a:lnTo>
                        <a:pt x="4196" y="2459"/>
                      </a:lnTo>
                      <a:lnTo>
                        <a:pt x="4192" y="2398"/>
                      </a:lnTo>
                      <a:lnTo>
                        <a:pt x="4176" y="2338"/>
                      </a:lnTo>
                      <a:lnTo>
                        <a:pt x="4165" y="2314"/>
                      </a:lnTo>
                      <a:lnTo>
                        <a:pt x="4150" y="2294"/>
                      </a:lnTo>
                      <a:lnTo>
                        <a:pt x="4131" y="2285"/>
                      </a:lnTo>
                      <a:lnTo>
                        <a:pt x="4108" y="2281"/>
                      </a:lnTo>
                      <a:close/>
                      <a:moveTo>
                        <a:pt x="2789" y="1179"/>
                      </a:moveTo>
                      <a:lnTo>
                        <a:pt x="2546" y="2229"/>
                      </a:lnTo>
                      <a:lnTo>
                        <a:pt x="3223" y="2984"/>
                      </a:lnTo>
                      <a:lnTo>
                        <a:pt x="3275" y="2524"/>
                      </a:lnTo>
                      <a:lnTo>
                        <a:pt x="3608" y="2524"/>
                      </a:lnTo>
                      <a:lnTo>
                        <a:pt x="3608" y="2409"/>
                      </a:lnTo>
                      <a:lnTo>
                        <a:pt x="3608" y="2352"/>
                      </a:lnTo>
                      <a:lnTo>
                        <a:pt x="3610" y="2306"/>
                      </a:lnTo>
                      <a:lnTo>
                        <a:pt x="3612" y="2269"/>
                      </a:lnTo>
                      <a:lnTo>
                        <a:pt x="3616" y="2245"/>
                      </a:lnTo>
                      <a:lnTo>
                        <a:pt x="3621" y="2229"/>
                      </a:lnTo>
                      <a:lnTo>
                        <a:pt x="3633" y="2193"/>
                      </a:lnTo>
                      <a:lnTo>
                        <a:pt x="3644" y="2164"/>
                      </a:lnTo>
                      <a:lnTo>
                        <a:pt x="3660" y="2143"/>
                      </a:lnTo>
                      <a:lnTo>
                        <a:pt x="3679" y="2131"/>
                      </a:lnTo>
                      <a:lnTo>
                        <a:pt x="3698" y="2128"/>
                      </a:lnTo>
                      <a:lnTo>
                        <a:pt x="3799" y="2128"/>
                      </a:lnTo>
                      <a:lnTo>
                        <a:pt x="3059" y="1641"/>
                      </a:lnTo>
                      <a:lnTo>
                        <a:pt x="3032" y="1612"/>
                      </a:lnTo>
                      <a:lnTo>
                        <a:pt x="3007" y="1576"/>
                      </a:lnTo>
                      <a:lnTo>
                        <a:pt x="2789" y="1179"/>
                      </a:lnTo>
                      <a:close/>
                      <a:moveTo>
                        <a:pt x="1702" y="1012"/>
                      </a:moveTo>
                      <a:lnTo>
                        <a:pt x="1319" y="1307"/>
                      </a:lnTo>
                      <a:lnTo>
                        <a:pt x="1126" y="2153"/>
                      </a:lnTo>
                      <a:lnTo>
                        <a:pt x="1145" y="2176"/>
                      </a:lnTo>
                      <a:lnTo>
                        <a:pt x="1158" y="2206"/>
                      </a:lnTo>
                      <a:lnTo>
                        <a:pt x="1170" y="2246"/>
                      </a:lnTo>
                      <a:lnTo>
                        <a:pt x="1177" y="2292"/>
                      </a:lnTo>
                      <a:lnTo>
                        <a:pt x="1185" y="2360"/>
                      </a:lnTo>
                      <a:lnTo>
                        <a:pt x="1189" y="2436"/>
                      </a:lnTo>
                      <a:lnTo>
                        <a:pt x="1191" y="2524"/>
                      </a:lnTo>
                      <a:lnTo>
                        <a:pt x="1344" y="2524"/>
                      </a:lnTo>
                      <a:lnTo>
                        <a:pt x="1702" y="1012"/>
                      </a:lnTo>
                      <a:close/>
                      <a:moveTo>
                        <a:pt x="2431" y="0"/>
                      </a:moveTo>
                      <a:lnTo>
                        <a:pt x="2506" y="12"/>
                      </a:lnTo>
                      <a:lnTo>
                        <a:pt x="2576" y="31"/>
                      </a:lnTo>
                      <a:lnTo>
                        <a:pt x="2643" y="60"/>
                      </a:lnTo>
                      <a:lnTo>
                        <a:pt x="2705" y="96"/>
                      </a:lnTo>
                      <a:lnTo>
                        <a:pt x="2762" y="142"/>
                      </a:lnTo>
                      <a:lnTo>
                        <a:pt x="2816" y="196"/>
                      </a:lnTo>
                      <a:lnTo>
                        <a:pt x="2865" y="257"/>
                      </a:lnTo>
                      <a:lnTo>
                        <a:pt x="3417" y="1307"/>
                      </a:lnTo>
                      <a:lnTo>
                        <a:pt x="4171" y="1794"/>
                      </a:lnTo>
                      <a:lnTo>
                        <a:pt x="4207" y="1827"/>
                      </a:lnTo>
                      <a:lnTo>
                        <a:pt x="4234" y="1863"/>
                      </a:lnTo>
                      <a:lnTo>
                        <a:pt x="4253" y="1905"/>
                      </a:lnTo>
                      <a:lnTo>
                        <a:pt x="4261" y="1949"/>
                      </a:lnTo>
                      <a:lnTo>
                        <a:pt x="4261" y="1999"/>
                      </a:lnTo>
                      <a:lnTo>
                        <a:pt x="4257" y="2036"/>
                      </a:lnTo>
                      <a:lnTo>
                        <a:pt x="4243" y="2072"/>
                      </a:lnTo>
                      <a:lnTo>
                        <a:pt x="4224" y="2107"/>
                      </a:lnTo>
                      <a:lnTo>
                        <a:pt x="4196" y="2139"/>
                      </a:lnTo>
                      <a:lnTo>
                        <a:pt x="4221" y="2154"/>
                      </a:lnTo>
                      <a:lnTo>
                        <a:pt x="4240" y="2176"/>
                      </a:lnTo>
                      <a:lnTo>
                        <a:pt x="4255" y="2208"/>
                      </a:lnTo>
                      <a:lnTo>
                        <a:pt x="4266" y="2246"/>
                      </a:lnTo>
                      <a:lnTo>
                        <a:pt x="4272" y="2292"/>
                      </a:lnTo>
                      <a:lnTo>
                        <a:pt x="4280" y="2360"/>
                      </a:lnTo>
                      <a:lnTo>
                        <a:pt x="4284" y="2436"/>
                      </a:lnTo>
                      <a:lnTo>
                        <a:pt x="4286" y="2524"/>
                      </a:lnTo>
                      <a:lnTo>
                        <a:pt x="4580" y="2524"/>
                      </a:lnTo>
                      <a:lnTo>
                        <a:pt x="4758" y="4100"/>
                      </a:lnTo>
                      <a:lnTo>
                        <a:pt x="3698" y="4100"/>
                      </a:lnTo>
                      <a:lnTo>
                        <a:pt x="3826" y="4753"/>
                      </a:lnTo>
                      <a:lnTo>
                        <a:pt x="3826" y="4816"/>
                      </a:lnTo>
                      <a:lnTo>
                        <a:pt x="3817" y="4876"/>
                      </a:lnTo>
                      <a:lnTo>
                        <a:pt x="3799" y="4929"/>
                      </a:lnTo>
                      <a:lnTo>
                        <a:pt x="3773" y="4981"/>
                      </a:lnTo>
                      <a:lnTo>
                        <a:pt x="3740" y="5025"/>
                      </a:lnTo>
                      <a:lnTo>
                        <a:pt x="3698" y="5065"/>
                      </a:lnTo>
                      <a:lnTo>
                        <a:pt x="3650" y="5100"/>
                      </a:lnTo>
                      <a:lnTo>
                        <a:pt x="3598" y="5125"/>
                      </a:lnTo>
                      <a:lnTo>
                        <a:pt x="3545" y="5142"/>
                      </a:lnTo>
                      <a:lnTo>
                        <a:pt x="3489" y="5150"/>
                      </a:lnTo>
                      <a:lnTo>
                        <a:pt x="3428" y="5150"/>
                      </a:lnTo>
                      <a:lnTo>
                        <a:pt x="3365" y="5140"/>
                      </a:lnTo>
                      <a:lnTo>
                        <a:pt x="3308" y="5123"/>
                      </a:lnTo>
                      <a:lnTo>
                        <a:pt x="3256" y="5098"/>
                      </a:lnTo>
                      <a:lnTo>
                        <a:pt x="3212" y="5065"/>
                      </a:lnTo>
                      <a:lnTo>
                        <a:pt x="3174" y="5027"/>
                      </a:lnTo>
                      <a:lnTo>
                        <a:pt x="3141" y="4981"/>
                      </a:lnTo>
                      <a:lnTo>
                        <a:pt x="3116" y="4927"/>
                      </a:lnTo>
                      <a:lnTo>
                        <a:pt x="3097" y="4868"/>
                      </a:lnTo>
                      <a:lnTo>
                        <a:pt x="2854" y="3626"/>
                      </a:lnTo>
                      <a:lnTo>
                        <a:pt x="2060" y="2806"/>
                      </a:lnTo>
                      <a:lnTo>
                        <a:pt x="1882" y="3613"/>
                      </a:lnTo>
                      <a:lnTo>
                        <a:pt x="1805" y="3753"/>
                      </a:lnTo>
                      <a:lnTo>
                        <a:pt x="1650" y="3996"/>
                      </a:lnTo>
                      <a:lnTo>
                        <a:pt x="1663" y="4100"/>
                      </a:lnTo>
                      <a:lnTo>
                        <a:pt x="1587" y="4100"/>
                      </a:lnTo>
                      <a:lnTo>
                        <a:pt x="1049" y="4970"/>
                      </a:lnTo>
                      <a:lnTo>
                        <a:pt x="1011" y="5021"/>
                      </a:lnTo>
                      <a:lnTo>
                        <a:pt x="969" y="5064"/>
                      </a:lnTo>
                      <a:lnTo>
                        <a:pt x="923" y="5098"/>
                      </a:lnTo>
                      <a:lnTo>
                        <a:pt x="875" y="5123"/>
                      </a:lnTo>
                      <a:lnTo>
                        <a:pt x="821" y="5140"/>
                      </a:lnTo>
                      <a:lnTo>
                        <a:pt x="764" y="5150"/>
                      </a:lnTo>
                      <a:lnTo>
                        <a:pt x="704" y="5150"/>
                      </a:lnTo>
                      <a:lnTo>
                        <a:pt x="645" y="5140"/>
                      </a:lnTo>
                      <a:lnTo>
                        <a:pt x="590" y="5123"/>
                      </a:lnTo>
                      <a:lnTo>
                        <a:pt x="538" y="5098"/>
                      </a:lnTo>
                      <a:lnTo>
                        <a:pt x="492" y="5064"/>
                      </a:lnTo>
                      <a:lnTo>
                        <a:pt x="448" y="5021"/>
                      </a:lnTo>
                      <a:lnTo>
                        <a:pt x="412" y="4973"/>
                      </a:lnTo>
                      <a:lnTo>
                        <a:pt x="385" y="4926"/>
                      </a:lnTo>
                      <a:lnTo>
                        <a:pt x="368" y="4874"/>
                      </a:lnTo>
                      <a:lnTo>
                        <a:pt x="358" y="4820"/>
                      </a:lnTo>
                      <a:lnTo>
                        <a:pt x="358" y="4765"/>
                      </a:lnTo>
                      <a:lnTo>
                        <a:pt x="369" y="4720"/>
                      </a:lnTo>
                      <a:lnTo>
                        <a:pt x="387" y="4669"/>
                      </a:lnTo>
                      <a:lnTo>
                        <a:pt x="410" y="4611"/>
                      </a:lnTo>
                      <a:lnTo>
                        <a:pt x="729" y="4100"/>
                      </a:lnTo>
                      <a:lnTo>
                        <a:pt x="0" y="4100"/>
                      </a:lnTo>
                      <a:lnTo>
                        <a:pt x="180" y="2524"/>
                      </a:lnTo>
                      <a:lnTo>
                        <a:pt x="461" y="2524"/>
                      </a:lnTo>
                      <a:lnTo>
                        <a:pt x="461" y="2409"/>
                      </a:lnTo>
                      <a:lnTo>
                        <a:pt x="463" y="2373"/>
                      </a:lnTo>
                      <a:lnTo>
                        <a:pt x="471" y="2331"/>
                      </a:lnTo>
                      <a:lnTo>
                        <a:pt x="482" y="2283"/>
                      </a:lnTo>
                      <a:lnTo>
                        <a:pt x="500" y="2229"/>
                      </a:lnTo>
                      <a:lnTo>
                        <a:pt x="511" y="2193"/>
                      </a:lnTo>
                      <a:lnTo>
                        <a:pt x="526" y="2164"/>
                      </a:lnTo>
                      <a:lnTo>
                        <a:pt x="544" y="2143"/>
                      </a:lnTo>
                      <a:lnTo>
                        <a:pt x="565" y="2131"/>
                      </a:lnTo>
                      <a:lnTo>
                        <a:pt x="590" y="2128"/>
                      </a:lnTo>
                      <a:lnTo>
                        <a:pt x="601" y="2128"/>
                      </a:lnTo>
                      <a:lnTo>
                        <a:pt x="609" y="2114"/>
                      </a:lnTo>
                      <a:lnTo>
                        <a:pt x="614" y="2101"/>
                      </a:lnTo>
                      <a:lnTo>
                        <a:pt x="871" y="1064"/>
                      </a:lnTo>
                      <a:lnTo>
                        <a:pt x="890" y="1024"/>
                      </a:lnTo>
                      <a:lnTo>
                        <a:pt x="915" y="989"/>
                      </a:lnTo>
                      <a:lnTo>
                        <a:pt x="948" y="961"/>
                      </a:lnTo>
                      <a:lnTo>
                        <a:pt x="2048" y="104"/>
                      </a:lnTo>
                      <a:lnTo>
                        <a:pt x="2121" y="62"/>
                      </a:lnTo>
                      <a:lnTo>
                        <a:pt x="2195" y="31"/>
                      </a:lnTo>
                      <a:lnTo>
                        <a:pt x="2272" y="10"/>
                      </a:lnTo>
                      <a:lnTo>
                        <a:pt x="2351" y="0"/>
                      </a:lnTo>
                      <a:lnTo>
                        <a:pt x="24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latin typeface="Calibri"/>
                  </a:endParaRPr>
                </a:p>
              </p:txBody>
            </p:sp>
          </p:grpSp>
        </p:grpSp>
      </p:grpSp>
    </p:spTree>
    <p:extLst>
      <p:ext uri="{BB962C8B-B14F-4D97-AF65-F5344CB8AC3E}">
        <p14:creationId xmlns:p14="http://schemas.microsoft.com/office/powerpoint/2010/main" val="2382097091"/>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53" presetClass="entr" presetSubtype="16"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par>
                                <p:cTn id="41" presetID="53" presetClass="entr" presetSubtype="16"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tailingBDC_SRS.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RetailingBDC_SRS_2.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descr="RetailingBDC_SRS_4.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ext Box 175"/>
          <p:cNvSpPr txBox="1">
            <a:spLocks noChangeArrowheads="1"/>
          </p:cNvSpPr>
          <p:nvPr>
            <p:custDataLst>
              <p:tags r:id="rId1"/>
            </p:custDataLst>
          </p:nvPr>
        </p:nvSpPr>
        <p:spPr bwMode="auto">
          <a:xfrm>
            <a:off x="233172" y="745613"/>
            <a:ext cx="8677656" cy="400110"/>
          </a:xfrm>
          <a:prstGeom prst="rect">
            <a:avLst/>
          </a:prstGeom>
          <a:noFill/>
          <a:ln w="9525">
            <a:noFill/>
            <a:miter lim="800000"/>
            <a:headEnd/>
            <a:tailEnd/>
          </a:ln>
          <a:effectLst/>
        </p:spPr>
        <p:txBody>
          <a:bodyPr wrap="square">
            <a:spAutoFit/>
          </a:bodyPr>
          <a:lstStyle/>
          <a:p>
            <a:pPr marL="234950" indent="-234950" algn="ctr">
              <a:spcBef>
                <a:spcPct val="50000"/>
              </a:spcBef>
              <a:defRPr/>
            </a:pPr>
            <a:r>
              <a:rPr lang="en-US" sz="2000" b="1" u="none" dirty="0">
                <a:solidFill>
                  <a:srgbClr val="122153"/>
                </a:solidFill>
                <a:latin typeface="Arial"/>
              </a:rPr>
              <a:t> S$750 each month </a:t>
            </a:r>
            <a:r>
              <a:rPr lang="en-US" sz="2000" b="1" u="none" dirty="0">
                <a:solidFill>
                  <a:srgbClr val="C12D22"/>
                </a:solidFill>
                <a:latin typeface="Arial"/>
              </a:rPr>
              <a:t>(BV) </a:t>
            </a:r>
            <a:r>
              <a:rPr lang="en-US" sz="2000" b="1" dirty="0">
                <a:solidFill>
                  <a:srgbClr val="122153"/>
                </a:solidFill>
                <a:latin typeface="Arial"/>
              </a:rPr>
              <a:t>&amp; S</a:t>
            </a:r>
            <a:r>
              <a:rPr lang="en-US" sz="2000" b="1" u="none" dirty="0">
                <a:solidFill>
                  <a:srgbClr val="122153"/>
                </a:solidFill>
                <a:latin typeface="Arial"/>
              </a:rPr>
              <a:t>$375 every third month </a:t>
            </a:r>
            <a:r>
              <a:rPr lang="en-US" sz="2000" b="1" u="none" dirty="0">
                <a:solidFill>
                  <a:srgbClr val="83B937"/>
                </a:solidFill>
                <a:latin typeface="Arial"/>
              </a:rPr>
              <a:t>(IBV)</a:t>
            </a:r>
          </a:p>
        </p:txBody>
      </p:sp>
      <p:sp>
        <p:nvSpPr>
          <p:cNvPr id="11" name="Text Box 176"/>
          <p:cNvSpPr txBox="1">
            <a:spLocks noChangeArrowheads="1"/>
          </p:cNvSpPr>
          <p:nvPr>
            <p:custDataLst>
              <p:tags r:id="rId2"/>
            </p:custDataLst>
          </p:nvPr>
        </p:nvSpPr>
        <p:spPr bwMode="auto">
          <a:xfrm>
            <a:off x="0" y="4629150"/>
            <a:ext cx="2251275" cy="307777"/>
          </a:xfrm>
          <a:prstGeom prst="rect">
            <a:avLst/>
          </a:prstGeom>
          <a:noFill/>
          <a:ln w="9525">
            <a:noFill/>
            <a:miter lim="800000"/>
            <a:headEnd/>
            <a:tailEnd/>
          </a:ln>
          <a:effectLst/>
        </p:spPr>
        <p:txBody>
          <a:bodyPr wrap="square">
            <a:spAutoFit/>
          </a:bodyPr>
          <a:lstStyle/>
          <a:p>
            <a:pPr algn="ctr">
              <a:spcBef>
                <a:spcPct val="50000"/>
              </a:spcBef>
              <a:defRPr/>
            </a:pPr>
            <a:r>
              <a:rPr lang="en-US" sz="1400" b="1" u="none" dirty="0">
                <a:solidFill>
                  <a:srgbClr val="000000"/>
                </a:solidFill>
                <a:latin typeface="Arial" charset="0"/>
                <a:ea typeface="ＭＳ Ｐゴシック" pitchFamily="1" charset="-128"/>
              </a:rPr>
              <a:t>50 x 50 BV = 2,500 BV</a:t>
            </a:r>
          </a:p>
        </p:txBody>
      </p:sp>
      <p:sp>
        <p:nvSpPr>
          <p:cNvPr id="12" name="Text Box 176"/>
          <p:cNvSpPr txBox="1">
            <a:spLocks noChangeArrowheads="1"/>
          </p:cNvSpPr>
          <p:nvPr>
            <p:custDataLst>
              <p:tags r:id="rId3"/>
            </p:custDataLst>
          </p:nvPr>
        </p:nvSpPr>
        <p:spPr bwMode="auto">
          <a:xfrm>
            <a:off x="2421228" y="4629150"/>
            <a:ext cx="2121431" cy="307777"/>
          </a:xfrm>
          <a:prstGeom prst="rect">
            <a:avLst/>
          </a:prstGeom>
          <a:noFill/>
          <a:ln w="9525">
            <a:noFill/>
            <a:miter lim="800000"/>
            <a:headEnd/>
            <a:tailEnd/>
          </a:ln>
          <a:effectLst/>
        </p:spPr>
        <p:txBody>
          <a:bodyPr wrap="square">
            <a:spAutoFit/>
          </a:bodyPr>
          <a:lstStyle/>
          <a:p>
            <a:pPr algn="ctr">
              <a:spcBef>
                <a:spcPct val="50000"/>
              </a:spcBef>
              <a:defRPr/>
            </a:pPr>
            <a:r>
              <a:rPr lang="en-US" sz="1400" b="1" dirty="0">
                <a:solidFill>
                  <a:srgbClr val="000000"/>
                </a:solidFill>
                <a:latin typeface="Arial" charset="0"/>
                <a:ea typeface="ＭＳ Ｐゴシック" pitchFamily="1" charset="-128"/>
              </a:rPr>
              <a:t>50 x 10 IBV = 500 IBV</a:t>
            </a:r>
          </a:p>
        </p:txBody>
      </p:sp>
      <p:sp>
        <p:nvSpPr>
          <p:cNvPr id="13" name="Text Box 176"/>
          <p:cNvSpPr txBox="1">
            <a:spLocks noChangeArrowheads="1"/>
          </p:cNvSpPr>
          <p:nvPr>
            <p:custDataLst>
              <p:tags r:id="rId4"/>
            </p:custDataLst>
          </p:nvPr>
        </p:nvSpPr>
        <p:spPr bwMode="auto">
          <a:xfrm>
            <a:off x="4494727" y="4629150"/>
            <a:ext cx="2239548" cy="307777"/>
          </a:xfrm>
          <a:prstGeom prst="rect">
            <a:avLst/>
          </a:prstGeom>
          <a:noFill/>
          <a:ln w="9525">
            <a:noFill/>
            <a:miter lim="800000"/>
            <a:headEnd/>
            <a:tailEnd/>
          </a:ln>
          <a:effectLst/>
        </p:spPr>
        <p:txBody>
          <a:bodyPr wrap="square">
            <a:spAutoFit/>
          </a:bodyPr>
          <a:lstStyle/>
          <a:p>
            <a:pPr algn="ctr">
              <a:spcBef>
                <a:spcPct val="50000"/>
              </a:spcBef>
              <a:defRPr/>
            </a:pPr>
            <a:r>
              <a:rPr lang="en-US" sz="1400" b="1" dirty="0">
                <a:solidFill>
                  <a:srgbClr val="000000"/>
                </a:solidFill>
                <a:latin typeface="Arial" charset="0"/>
                <a:ea typeface="ＭＳ Ｐゴシック" pitchFamily="1" charset="-128"/>
              </a:rPr>
              <a:t>50 x 50 BV = 2,500 BV</a:t>
            </a:r>
          </a:p>
        </p:txBody>
      </p:sp>
      <p:sp>
        <p:nvSpPr>
          <p:cNvPr id="14" name="Text Box 176"/>
          <p:cNvSpPr txBox="1">
            <a:spLocks noChangeArrowheads="1"/>
          </p:cNvSpPr>
          <p:nvPr>
            <p:custDataLst>
              <p:tags r:id="rId5"/>
            </p:custDataLst>
          </p:nvPr>
        </p:nvSpPr>
        <p:spPr bwMode="auto">
          <a:xfrm>
            <a:off x="6980349" y="4629150"/>
            <a:ext cx="2122505" cy="307777"/>
          </a:xfrm>
          <a:prstGeom prst="rect">
            <a:avLst/>
          </a:prstGeom>
          <a:noFill/>
          <a:ln w="9525">
            <a:noFill/>
            <a:miter lim="800000"/>
            <a:headEnd/>
            <a:tailEnd/>
          </a:ln>
          <a:effectLst/>
        </p:spPr>
        <p:txBody>
          <a:bodyPr wrap="square">
            <a:spAutoFit/>
          </a:bodyPr>
          <a:lstStyle/>
          <a:p>
            <a:pPr algn="ctr">
              <a:spcBef>
                <a:spcPct val="50000"/>
              </a:spcBef>
              <a:defRPr/>
            </a:pPr>
            <a:r>
              <a:rPr lang="en-US" sz="1400" b="1" dirty="0">
                <a:solidFill>
                  <a:srgbClr val="000000"/>
                </a:solidFill>
                <a:latin typeface="Arial" charset="0"/>
                <a:ea typeface="ＭＳ Ｐゴシック" pitchFamily="1" charset="-128"/>
              </a:rPr>
              <a:t>50 x 10 IBV = 500 IBV</a:t>
            </a:r>
          </a:p>
        </p:txBody>
      </p:sp>
      <p:pic>
        <p:nvPicPr>
          <p:cNvPr id="2" name="Picture 1"/>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33172" y="114602"/>
            <a:ext cx="8677656" cy="682205"/>
          </a:xfrm>
          <a:prstGeom prst="rect">
            <a:avLst/>
          </a:prstGeom>
        </p:spPr>
      </p:pic>
      <p:sp>
        <p:nvSpPr>
          <p:cNvPr id="3" name="Rectangle 2">
            <a:extLst>
              <a:ext uri="{FF2B5EF4-FFF2-40B4-BE49-F238E27FC236}">
                <a16:creationId xmlns:a16="http://schemas.microsoft.com/office/drawing/2014/main" id="{9B4AAFFB-A428-466B-9B90-233ABF255D80}"/>
              </a:ext>
            </a:extLst>
          </p:cNvPr>
          <p:cNvSpPr/>
          <p:nvPr/>
        </p:nvSpPr>
        <p:spPr>
          <a:xfrm>
            <a:off x="41146" y="206572"/>
            <a:ext cx="9102854" cy="481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9BBD"/>
                </a:solidFill>
              </a:rPr>
              <a:t>ORGANISATION SATISFYING THE MINIMUM ACTIVITY REQUIREMENTS</a:t>
            </a:r>
            <a:endParaRPr lang="en-SG" sz="2400" b="1" dirty="0">
              <a:solidFill>
                <a:srgbClr val="009BBD"/>
              </a:solidFill>
            </a:endParaRPr>
          </a:p>
        </p:txBody>
      </p:sp>
    </p:spTree>
    <p:extLst>
      <p:ext uri="{BB962C8B-B14F-4D97-AF65-F5344CB8AC3E}">
        <p14:creationId xmlns:p14="http://schemas.microsoft.com/office/powerpoint/2010/main" val="268204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000"/>
                                        <p:tgtEl>
                                          <p:spTgt spid="5"/>
                                        </p:tgtEl>
                                      </p:cBhvr>
                                    </p:animEffect>
                                  </p:childTnLst>
                                </p:cTn>
                              </p:par>
                            </p:childTnLst>
                          </p:cTn>
                        </p:par>
                        <p:par>
                          <p:cTn id="12" fill="hold">
                            <p:stCondLst>
                              <p:cond delay="2500"/>
                            </p:stCondLst>
                            <p:childTnLst>
                              <p:par>
                                <p:cTn id="13" presetID="4" presetClass="entr" presetSubtype="3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out)">
                                      <p:cBhvr>
                                        <p:cTn id="15" dur="1000"/>
                                        <p:tgtEl>
                                          <p:spTgt spid="9"/>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5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tailingBDC_SRS.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descr="RetailingBDC_SRS_4.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descr="RetailingBDC_SRS_3.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ext Box 176"/>
          <p:cNvSpPr txBox="1">
            <a:spLocks noChangeArrowheads="1"/>
          </p:cNvSpPr>
          <p:nvPr>
            <p:custDataLst>
              <p:tags r:id="rId1"/>
            </p:custDataLst>
          </p:nvPr>
        </p:nvSpPr>
        <p:spPr bwMode="auto">
          <a:xfrm>
            <a:off x="0" y="4629150"/>
            <a:ext cx="1940053" cy="523220"/>
          </a:xfrm>
          <a:prstGeom prst="rect">
            <a:avLst/>
          </a:prstGeom>
          <a:noFill/>
          <a:ln w="9525">
            <a:noFill/>
            <a:miter lim="800000"/>
            <a:headEnd/>
            <a:tailEnd/>
          </a:ln>
          <a:effectLst/>
        </p:spPr>
        <p:txBody>
          <a:bodyPr wrap="square">
            <a:spAutoFit/>
          </a:bodyPr>
          <a:lstStyle/>
          <a:p>
            <a:pPr algn="ctr">
              <a:spcBef>
                <a:spcPct val="50000"/>
              </a:spcBef>
              <a:defRPr/>
            </a:pPr>
            <a:r>
              <a:rPr lang="en-US" sz="1400" b="1" u="none" dirty="0">
                <a:solidFill>
                  <a:srgbClr val="000000"/>
                </a:solidFill>
                <a:latin typeface="Arial" charset="0"/>
                <a:ea typeface="ＭＳ Ｐゴシック" pitchFamily="1" charset="-128"/>
              </a:rPr>
              <a:t>50 x 500 BV = 25,000BV</a:t>
            </a:r>
          </a:p>
        </p:txBody>
      </p:sp>
      <p:sp>
        <p:nvSpPr>
          <p:cNvPr id="12" name="Text Box 176"/>
          <p:cNvSpPr txBox="1">
            <a:spLocks noChangeArrowheads="1"/>
          </p:cNvSpPr>
          <p:nvPr>
            <p:custDataLst>
              <p:tags r:id="rId2"/>
            </p:custDataLst>
          </p:nvPr>
        </p:nvSpPr>
        <p:spPr bwMode="auto">
          <a:xfrm>
            <a:off x="2667001" y="4629150"/>
            <a:ext cx="1940053" cy="523220"/>
          </a:xfrm>
          <a:prstGeom prst="rect">
            <a:avLst/>
          </a:prstGeom>
          <a:noFill/>
          <a:ln w="9525">
            <a:noFill/>
            <a:miter lim="800000"/>
            <a:headEnd/>
            <a:tailEnd/>
          </a:ln>
          <a:effectLst/>
        </p:spPr>
        <p:txBody>
          <a:bodyPr wrap="square">
            <a:spAutoFit/>
          </a:bodyPr>
          <a:lstStyle/>
          <a:p>
            <a:pPr algn="ctr">
              <a:spcBef>
                <a:spcPct val="50000"/>
              </a:spcBef>
              <a:defRPr/>
            </a:pPr>
            <a:r>
              <a:rPr lang="en-US" sz="1400" b="1" dirty="0">
                <a:solidFill>
                  <a:srgbClr val="000000"/>
                </a:solidFill>
                <a:latin typeface="Arial" charset="0"/>
                <a:ea typeface="ＭＳ Ｐゴシック" pitchFamily="1" charset="-128"/>
              </a:rPr>
              <a:t>50 x 200 IBV = </a:t>
            </a:r>
            <a:br>
              <a:rPr lang="en-US" sz="1400" b="1" dirty="0">
                <a:solidFill>
                  <a:srgbClr val="000000"/>
                </a:solidFill>
                <a:latin typeface="Arial" charset="0"/>
                <a:ea typeface="ＭＳ Ｐゴシック" pitchFamily="1" charset="-128"/>
              </a:rPr>
            </a:br>
            <a:r>
              <a:rPr lang="en-US" sz="1400" b="1" dirty="0">
                <a:solidFill>
                  <a:srgbClr val="000000"/>
                </a:solidFill>
                <a:latin typeface="Arial" charset="0"/>
                <a:ea typeface="ＭＳ Ｐゴシック" pitchFamily="1" charset="-128"/>
              </a:rPr>
              <a:t>10,000 IBV</a:t>
            </a:r>
          </a:p>
        </p:txBody>
      </p:sp>
      <p:sp>
        <p:nvSpPr>
          <p:cNvPr id="13" name="Text Box 176"/>
          <p:cNvSpPr txBox="1">
            <a:spLocks noChangeArrowheads="1"/>
          </p:cNvSpPr>
          <p:nvPr>
            <p:custDataLst>
              <p:tags r:id="rId3"/>
            </p:custDataLst>
          </p:nvPr>
        </p:nvSpPr>
        <p:spPr bwMode="auto">
          <a:xfrm>
            <a:off x="4572001" y="4629150"/>
            <a:ext cx="1777999" cy="523220"/>
          </a:xfrm>
          <a:prstGeom prst="rect">
            <a:avLst/>
          </a:prstGeom>
          <a:noFill/>
          <a:ln w="9525">
            <a:noFill/>
            <a:miter lim="800000"/>
            <a:headEnd/>
            <a:tailEnd/>
          </a:ln>
          <a:effectLst/>
        </p:spPr>
        <p:txBody>
          <a:bodyPr wrap="square">
            <a:spAutoFit/>
          </a:bodyPr>
          <a:lstStyle/>
          <a:p>
            <a:pPr algn="ctr">
              <a:spcBef>
                <a:spcPct val="50000"/>
              </a:spcBef>
              <a:defRPr/>
            </a:pPr>
            <a:r>
              <a:rPr lang="en-US" sz="1400" b="1" dirty="0">
                <a:solidFill>
                  <a:srgbClr val="000000"/>
                </a:solidFill>
                <a:latin typeface="Arial" charset="0"/>
                <a:ea typeface="ＭＳ Ｐゴシック" pitchFamily="1" charset="-128"/>
              </a:rPr>
              <a:t>50 x 500 BV = 25,000 BV</a:t>
            </a:r>
          </a:p>
        </p:txBody>
      </p:sp>
      <p:sp>
        <p:nvSpPr>
          <p:cNvPr id="14" name="Text Box 176"/>
          <p:cNvSpPr txBox="1">
            <a:spLocks noChangeArrowheads="1"/>
          </p:cNvSpPr>
          <p:nvPr>
            <p:custDataLst>
              <p:tags r:id="rId4"/>
            </p:custDataLst>
          </p:nvPr>
        </p:nvSpPr>
        <p:spPr bwMode="auto">
          <a:xfrm>
            <a:off x="7162801" y="4629150"/>
            <a:ext cx="1940053" cy="523220"/>
          </a:xfrm>
          <a:prstGeom prst="rect">
            <a:avLst/>
          </a:prstGeom>
          <a:noFill/>
          <a:ln w="9525">
            <a:noFill/>
            <a:miter lim="800000"/>
            <a:headEnd/>
            <a:tailEnd/>
          </a:ln>
          <a:effectLst/>
        </p:spPr>
        <p:txBody>
          <a:bodyPr wrap="square">
            <a:spAutoFit/>
          </a:bodyPr>
          <a:lstStyle/>
          <a:p>
            <a:pPr algn="ctr">
              <a:spcBef>
                <a:spcPct val="50000"/>
              </a:spcBef>
              <a:defRPr/>
            </a:pPr>
            <a:r>
              <a:rPr lang="en-US" sz="1400" b="1" dirty="0">
                <a:solidFill>
                  <a:srgbClr val="000000"/>
                </a:solidFill>
                <a:latin typeface="Arial" charset="0"/>
                <a:ea typeface="ＭＳ Ｐゴシック" pitchFamily="1" charset="-128"/>
              </a:rPr>
              <a:t>50 x 200 IBV =</a:t>
            </a:r>
            <a:br>
              <a:rPr lang="en-US" sz="1400" b="1" dirty="0">
                <a:solidFill>
                  <a:srgbClr val="000000"/>
                </a:solidFill>
                <a:latin typeface="Arial" charset="0"/>
                <a:ea typeface="ＭＳ Ｐゴシック" pitchFamily="1" charset="-128"/>
              </a:rPr>
            </a:br>
            <a:r>
              <a:rPr lang="en-US" sz="1400" b="1" dirty="0">
                <a:solidFill>
                  <a:srgbClr val="000000"/>
                </a:solidFill>
                <a:latin typeface="Arial" charset="0"/>
                <a:ea typeface="ＭＳ Ｐゴシック" pitchFamily="1" charset="-128"/>
              </a:rPr>
              <a:t> 10,000 IBV</a:t>
            </a:r>
          </a:p>
        </p:txBody>
      </p:sp>
      <p:pic>
        <p:nvPicPr>
          <p:cNvPr id="17" name="Picture 16"/>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33172" y="29907"/>
            <a:ext cx="8677656" cy="685800"/>
          </a:xfrm>
          <a:prstGeom prst="rect">
            <a:avLst/>
          </a:prstGeom>
        </p:spPr>
      </p:pic>
      <p:sp>
        <p:nvSpPr>
          <p:cNvPr id="18" name="Text Box 175"/>
          <p:cNvSpPr txBox="1">
            <a:spLocks noChangeArrowheads="1"/>
          </p:cNvSpPr>
          <p:nvPr>
            <p:custDataLst>
              <p:tags r:id="rId5"/>
            </p:custDataLst>
          </p:nvPr>
        </p:nvSpPr>
        <p:spPr bwMode="auto">
          <a:xfrm>
            <a:off x="233172" y="745613"/>
            <a:ext cx="8677656" cy="400110"/>
          </a:xfrm>
          <a:prstGeom prst="rect">
            <a:avLst/>
          </a:prstGeom>
          <a:noFill/>
          <a:ln w="9525">
            <a:noFill/>
            <a:miter lim="800000"/>
            <a:headEnd/>
            <a:tailEnd/>
          </a:ln>
          <a:effectLst/>
        </p:spPr>
        <p:txBody>
          <a:bodyPr wrap="square">
            <a:spAutoFit/>
          </a:bodyPr>
          <a:lstStyle/>
          <a:p>
            <a:pPr marL="234950" indent="-234950" algn="ctr">
              <a:spcBef>
                <a:spcPct val="50000"/>
              </a:spcBef>
              <a:defRPr/>
            </a:pPr>
            <a:r>
              <a:rPr lang="en-US" sz="2000" b="1" u="none" dirty="0">
                <a:solidFill>
                  <a:srgbClr val="122153"/>
                </a:solidFill>
                <a:latin typeface="Arial"/>
              </a:rPr>
              <a:t>S$9,375 each month </a:t>
            </a:r>
            <a:r>
              <a:rPr lang="en-US" sz="2000" b="1" u="none" dirty="0">
                <a:solidFill>
                  <a:srgbClr val="C12D22"/>
                </a:solidFill>
                <a:latin typeface="Arial"/>
              </a:rPr>
              <a:t>(BV) </a:t>
            </a:r>
            <a:r>
              <a:rPr lang="en-US" sz="2000" b="1" dirty="0">
                <a:solidFill>
                  <a:srgbClr val="122153"/>
                </a:solidFill>
                <a:latin typeface="Arial"/>
              </a:rPr>
              <a:t>&amp; S</a:t>
            </a:r>
            <a:r>
              <a:rPr lang="en-US" sz="2000" b="1" u="none" dirty="0">
                <a:solidFill>
                  <a:srgbClr val="122153"/>
                </a:solidFill>
                <a:latin typeface="Arial"/>
              </a:rPr>
              <a:t>$3,750 every month </a:t>
            </a:r>
            <a:r>
              <a:rPr lang="en-US" sz="2000" b="1" u="none" dirty="0">
                <a:solidFill>
                  <a:srgbClr val="83B937"/>
                </a:solidFill>
                <a:latin typeface="Arial"/>
              </a:rPr>
              <a:t>(IBV)</a:t>
            </a:r>
          </a:p>
        </p:txBody>
      </p:sp>
      <p:sp>
        <p:nvSpPr>
          <p:cNvPr id="15" name="Rectangle 14">
            <a:extLst>
              <a:ext uri="{FF2B5EF4-FFF2-40B4-BE49-F238E27FC236}">
                <a16:creationId xmlns:a16="http://schemas.microsoft.com/office/drawing/2014/main" id="{CFB3DAF8-4C1E-4656-8558-3BD3BF815A86}"/>
              </a:ext>
            </a:extLst>
          </p:cNvPr>
          <p:cNvSpPr/>
          <p:nvPr/>
        </p:nvSpPr>
        <p:spPr>
          <a:xfrm>
            <a:off x="0" y="131937"/>
            <a:ext cx="9158481" cy="481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9BBD"/>
                </a:solidFill>
              </a:rPr>
              <a:t>ORGANISATION SATISFYING THE MINIMUM ACTIVITY REQUIREMENTS</a:t>
            </a:r>
            <a:endParaRPr lang="en-SG" sz="2400" b="1" dirty="0">
              <a:solidFill>
                <a:srgbClr val="009BBD"/>
              </a:solidFill>
            </a:endParaRPr>
          </a:p>
        </p:txBody>
      </p:sp>
    </p:spTree>
    <p:extLst>
      <p:ext uri="{BB962C8B-B14F-4D97-AF65-F5344CB8AC3E}">
        <p14:creationId xmlns:p14="http://schemas.microsoft.com/office/powerpoint/2010/main" val="17471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ox(out)">
                                      <p:cBhvr>
                                        <p:cTn id="11" dur="10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8"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89000"/>
          </a:blip>
          <a:stretch>
            <a:fillRect/>
          </a:stretch>
        </p:blipFill>
        <p:spPr>
          <a:xfrm>
            <a:off x="0" y="0"/>
            <a:ext cx="9144000" cy="5143500"/>
          </a:xfrm>
          <a:prstGeom prst="rect">
            <a:avLst/>
          </a:prstGeom>
        </p:spPr>
      </p:pic>
      <p:sp>
        <p:nvSpPr>
          <p:cNvPr id="3" name="Rectangle 2"/>
          <p:cNvSpPr/>
          <p:nvPr/>
        </p:nvSpPr>
        <p:spPr>
          <a:xfrm>
            <a:off x="30240" y="0"/>
            <a:ext cx="9144000" cy="5143500"/>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4" name="Rectangle 3"/>
          <p:cNvSpPr/>
          <p:nvPr/>
        </p:nvSpPr>
        <p:spPr>
          <a:xfrm>
            <a:off x="1270520" y="2797998"/>
            <a:ext cx="6602961" cy="1177245"/>
          </a:xfrm>
          <a:prstGeom prst="rect">
            <a:avLst/>
          </a:prstGeom>
        </p:spPr>
        <p:txBody>
          <a:bodyPr wrap="square" lIns="68579" tIns="34289" rIns="68579" bIns="34289">
            <a:spAutoFit/>
          </a:bodyPr>
          <a:lstStyle/>
          <a:p>
            <a:pPr algn="ctr" defTabSz="685783"/>
            <a:r>
              <a:rPr lang="en-US" sz="2400" dirty="0">
                <a:solidFill>
                  <a:prstClr val="white"/>
                </a:solidFill>
                <a:latin typeface="Century Gothic" panose="020B0502020202020204" pitchFamily="34" charset="0"/>
                <a:ea typeface="Century Gothic"/>
                <a:cs typeface="Calibri"/>
                <a:sym typeface="Century Gothic"/>
              </a:rPr>
              <a:t>The Shopping Annuity</a:t>
            </a:r>
            <a:r>
              <a:rPr lang="en-US" sz="2400" b="1" cap="all" baseline="30000" dirty="0">
                <a:solidFill>
                  <a:prstClr val="white"/>
                </a:solidFill>
                <a:latin typeface="Corbel" panose="020B0503020204020204" pitchFamily="34" charset="0"/>
                <a:cs typeface="Calibri"/>
                <a:sym typeface="Century Gothic"/>
              </a:rPr>
              <a:t>®</a:t>
            </a:r>
            <a:r>
              <a:rPr lang="en-US" sz="2400" dirty="0">
                <a:solidFill>
                  <a:prstClr val="white"/>
                </a:solidFill>
                <a:latin typeface="Century Gothic" panose="020B0502020202020204" pitchFamily="34" charset="0"/>
                <a:ea typeface="Century Gothic"/>
                <a:cs typeface="Calibri"/>
                <a:sym typeface="Century Gothic"/>
              </a:rPr>
              <a:t> takes 75% fewer people to earn the same amount of commissions!</a:t>
            </a:r>
            <a:endParaRPr lang="en-US" sz="24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3950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164" y="718459"/>
            <a:ext cx="9152165" cy="4425043"/>
          </a:xfrm>
          <a:prstGeom prst="rect">
            <a:avLst/>
          </a:prstGeom>
          <a:gradFill>
            <a:gsLst>
              <a:gs pos="0">
                <a:schemeClr val="tx1">
                  <a:alpha val="0"/>
                </a:schemeClr>
              </a:gs>
              <a:gs pos="48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latin typeface="Century Gothic" panose="020B0502020202020204" pitchFamily="34" charset="0"/>
            </a:endParaRPr>
          </a:p>
        </p:txBody>
      </p:sp>
      <p:sp>
        <p:nvSpPr>
          <p:cNvPr id="4" name="Rectangle 3"/>
          <p:cNvSpPr/>
          <p:nvPr/>
        </p:nvSpPr>
        <p:spPr>
          <a:xfrm>
            <a:off x="1083598" y="3635830"/>
            <a:ext cx="6968640" cy="1130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3300" dirty="0">
                <a:solidFill>
                  <a:prstClr val="white"/>
                </a:solidFill>
                <a:latin typeface="Century Gothic" panose="020B0502020202020204" pitchFamily="34" charset="0"/>
              </a:rPr>
              <a:t>THE SHOPPING ANNUITY</a:t>
            </a:r>
            <a:r>
              <a:rPr lang="en-US" sz="3600" b="1" cap="all" baseline="30000" dirty="0">
                <a:solidFill>
                  <a:prstClr val="white"/>
                </a:solidFill>
                <a:latin typeface="Corbel" panose="020B0503020204020204" pitchFamily="34" charset="0"/>
              </a:rPr>
              <a:t>®</a:t>
            </a:r>
            <a:br>
              <a:rPr lang="en-US" sz="3600" b="1" cap="all" baseline="30000" dirty="0">
                <a:solidFill>
                  <a:prstClr val="white"/>
                </a:solidFill>
                <a:latin typeface="Century Gothic"/>
                <a:cs typeface="Century Gothic"/>
              </a:rPr>
            </a:br>
            <a:r>
              <a:rPr lang="en-US" sz="5000" dirty="0">
                <a:solidFill>
                  <a:prstClr val="white"/>
                </a:solidFill>
                <a:latin typeface="Century Gothic" panose="020B0502020202020204" pitchFamily="34" charset="0"/>
              </a:rPr>
              <a:t>FUNDING PLAN</a:t>
            </a:r>
          </a:p>
        </p:txBody>
      </p:sp>
    </p:spTree>
    <p:extLst>
      <p:ext uri="{BB962C8B-B14F-4D97-AF65-F5344CB8AC3E}">
        <p14:creationId xmlns:p14="http://schemas.microsoft.com/office/powerpoint/2010/main" val="428659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89" y="1075414"/>
            <a:ext cx="9160979" cy="4164617"/>
          </a:xfrm>
          <a:prstGeom prst="rect">
            <a:avLst/>
          </a:prstGeom>
          <a:blipFill dpi="0" rotWithShape="1">
            <a:blip r:embed="rId3" cstate="screen">
              <a:alphaModFix amt="55000"/>
              <a:extLst>
                <a:ext uri="{28A0092B-C50C-407E-A947-70E740481C1C}">
                  <a14:useLocalDpi xmlns:a14="http://schemas.microsoft.com/office/drawing/2010/main"/>
                </a:ext>
              </a:extLst>
            </a:blip>
            <a:srcRect/>
            <a:stretch>
              <a:fillRect/>
            </a:stretch>
          </a:blipFill>
          <a:ln>
            <a:noFill/>
          </a:ln>
        </p:spPr>
        <p:style>
          <a:lnRef idx="2">
            <a:schemeClr val="accent5">
              <a:shade val="50000"/>
            </a:schemeClr>
          </a:lnRef>
          <a:fillRef idx="1">
            <a:schemeClr val="accent5"/>
          </a:fillRef>
          <a:effectRef idx="0">
            <a:schemeClr val="accent5"/>
          </a:effectRef>
          <a:fontRef idx="minor">
            <a:schemeClr val="lt1"/>
          </a:fontRef>
        </p:style>
        <p:txBody>
          <a:bodyPr lIns="68561" tIns="34280" rIns="68561" bIns="34280" rtlCol="0" anchor="ctr"/>
          <a:lstStyle/>
          <a:p>
            <a:pPr algn="ctr" defTabSz="685612"/>
            <a:endParaRPr lang="en-US" sz="1400" dirty="0">
              <a:solidFill>
                <a:prstClr val="white"/>
              </a:solidFill>
              <a:latin typeface="Montserrat Medium" pitchFamily="2" charset="77"/>
              <a:ea typeface="Helvetica Regular" charset="0"/>
              <a:cs typeface="Helvetica Regular" charset="0"/>
            </a:endParaRPr>
          </a:p>
        </p:txBody>
      </p:sp>
      <p:sp>
        <p:nvSpPr>
          <p:cNvPr id="15" name="Rectangle 14"/>
          <p:cNvSpPr/>
          <p:nvPr/>
        </p:nvSpPr>
        <p:spPr>
          <a:xfrm>
            <a:off x="1189" y="1"/>
            <a:ext cx="9160979" cy="5240030"/>
          </a:xfrm>
          <a:prstGeom prst="rect">
            <a:avLst/>
          </a:prstGeom>
          <a:gradFill>
            <a:gsLst>
              <a:gs pos="0">
                <a:schemeClr val="accent1">
                  <a:alpha val="35000"/>
                  <a:lumMod val="0"/>
                  <a:lumOff val="100000"/>
                </a:schemeClr>
              </a:gs>
              <a:gs pos="74000">
                <a:schemeClr val="bg1">
                  <a:alpha val="79000"/>
                </a:schemeClr>
              </a:gs>
              <a:gs pos="100000">
                <a:schemeClr val="bg1"/>
              </a:gs>
            </a:gsLst>
            <a:lin ang="5400000" scaled="1"/>
          </a:gradFill>
          <a:ln>
            <a:noFill/>
          </a:ln>
        </p:spPr>
        <p:style>
          <a:lnRef idx="2">
            <a:schemeClr val="accent5">
              <a:shade val="50000"/>
            </a:schemeClr>
          </a:lnRef>
          <a:fillRef idx="1">
            <a:schemeClr val="accent5"/>
          </a:fillRef>
          <a:effectRef idx="0">
            <a:schemeClr val="accent5"/>
          </a:effectRef>
          <a:fontRef idx="minor">
            <a:schemeClr val="lt1"/>
          </a:fontRef>
        </p:style>
        <p:txBody>
          <a:bodyPr lIns="68561" tIns="34280" rIns="68561" bIns="34280" rtlCol="0" anchor="ctr"/>
          <a:lstStyle/>
          <a:p>
            <a:pPr algn="ctr" defTabSz="685612"/>
            <a:endParaRPr lang="en-US" sz="1400" dirty="0">
              <a:solidFill>
                <a:prstClr val="white"/>
              </a:solidFill>
              <a:latin typeface="Montserrat Medium" pitchFamily="2" charset="77"/>
              <a:ea typeface="Helvetica Regular" charset="0"/>
              <a:cs typeface="Helvetica Regular" charset="0"/>
            </a:endParaRPr>
          </a:p>
        </p:txBody>
      </p:sp>
      <p:grpSp>
        <p:nvGrpSpPr>
          <p:cNvPr id="8" name="Group 7"/>
          <p:cNvGrpSpPr/>
          <p:nvPr/>
        </p:nvGrpSpPr>
        <p:grpSpPr>
          <a:xfrm>
            <a:off x="447508" y="1257418"/>
            <a:ext cx="2436975" cy="1100225"/>
            <a:chOff x="168639" y="2727056"/>
            <a:chExt cx="2437608" cy="1100511"/>
          </a:xfrm>
        </p:grpSpPr>
        <p:sp>
          <p:nvSpPr>
            <p:cNvPr id="9" name="Rectangle 8"/>
            <p:cNvSpPr/>
            <p:nvPr/>
          </p:nvSpPr>
          <p:spPr>
            <a:xfrm>
              <a:off x="168639" y="2984195"/>
              <a:ext cx="2437608" cy="530904"/>
            </a:xfrm>
            <a:prstGeom prst="rect">
              <a:avLst/>
            </a:prstGeom>
          </p:spPr>
          <p:txBody>
            <a:bodyPr wrap="none" lIns="68561" tIns="34280" rIns="68561" bIns="34280">
              <a:spAutoFit/>
            </a:bodyPr>
            <a:lstStyle/>
            <a:p>
              <a:pPr defTabSz="685612">
                <a:buClr>
                  <a:srgbClr val="404040"/>
                </a:buClr>
                <a:buSzPct val="100000"/>
              </a:pPr>
              <a:r>
                <a:rPr lang="en-US" sz="2999" dirty="0">
                  <a:solidFill>
                    <a:srgbClr val="00B0F0"/>
                  </a:solidFill>
                  <a:latin typeface="Montserrat" pitchFamily="2" charset="77"/>
                  <a:ea typeface="Helvetica Regular" charset="0"/>
                  <a:cs typeface="Helvetica Regular" charset="0"/>
                  <a:sym typeface="Century Gothic"/>
                </a:rPr>
                <a:t>SG.SHOP.COM </a:t>
              </a:r>
            </a:p>
          </p:txBody>
        </p:sp>
        <p:sp>
          <p:nvSpPr>
            <p:cNvPr id="12" name="Rectangle 11"/>
            <p:cNvSpPr/>
            <p:nvPr/>
          </p:nvSpPr>
          <p:spPr>
            <a:xfrm>
              <a:off x="168639" y="2727056"/>
              <a:ext cx="701298" cy="438547"/>
            </a:xfrm>
            <a:prstGeom prst="rect">
              <a:avLst/>
            </a:prstGeom>
          </p:spPr>
          <p:txBody>
            <a:bodyPr wrap="none" lIns="68561" tIns="34280" rIns="68561" bIns="34280">
              <a:spAutoFit/>
            </a:bodyPr>
            <a:lstStyle/>
            <a:p>
              <a:pPr defTabSz="685612"/>
              <a:r>
                <a:rPr lang="en-US" sz="2399" dirty="0">
                  <a:solidFill>
                    <a:prstClr val="black">
                      <a:lumMod val="65000"/>
                      <a:lumOff val="35000"/>
                    </a:prstClr>
                  </a:solidFill>
                  <a:latin typeface="Montserrat Light" pitchFamily="2" charset="77"/>
                  <a:ea typeface="Helvetica Regular" charset="0"/>
                  <a:cs typeface="Helvetica Regular" charset="0"/>
                  <a:sym typeface="Century Gothic"/>
                </a:rPr>
                <a:t>THE </a:t>
              </a:r>
              <a:endParaRPr lang="en-US" sz="2399" dirty="0">
                <a:solidFill>
                  <a:prstClr val="black">
                    <a:lumMod val="65000"/>
                    <a:lumOff val="35000"/>
                  </a:prstClr>
                </a:solidFill>
                <a:latin typeface="Montserrat Light" pitchFamily="2" charset="77"/>
                <a:ea typeface="Helvetica Regular" charset="0"/>
                <a:cs typeface="Helvetica Regular" charset="0"/>
              </a:endParaRPr>
            </a:p>
          </p:txBody>
        </p:sp>
        <p:sp>
          <p:nvSpPr>
            <p:cNvPr id="13" name="Rectangle 12"/>
            <p:cNvSpPr/>
            <p:nvPr/>
          </p:nvSpPr>
          <p:spPr>
            <a:xfrm>
              <a:off x="168639" y="3389020"/>
              <a:ext cx="1755322" cy="438547"/>
            </a:xfrm>
            <a:prstGeom prst="rect">
              <a:avLst/>
            </a:prstGeom>
          </p:spPr>
          <p:txBody>
            <a:bodyPr wrap="none" lIns="68561" tIns="34280" rIns="68561" bIns="34280">
              <a:spAutoFit/>
            </a:bodyPr>
            <a:lstStyle/>
            <a:p>
              <a:pPr defTabSz="685612">
                <a:buClr>
                  <a:srgbClr val="404040"/>
                </a:buClr>
                <a:buSzPct val="100000"/>
              </a:pPr>
              <a:r>
                <a:rPr lang="en-US" sz="2399" dirty="0">
                  <a:solidFill>
                    <a:prstClr val="black">
                      <a:lumMod val="65000"/>
                      <a:lumOff val="35000"/>
                    </a:prstClr>
                  </a:solidFill>
                  <a:latin typeface="Montserrat Light" pitchFamily="2" charset="77"/>
                  <a:ea typeface="Helvetica Regular" charset="0"/>
                  <a:cs typeface="Helvetica Regular" charset="0"/>
                  <a:sym typeface="Century Gothic"/>
                </a:rPr>
                <a:t>ADVANTAGE</a:t>
              </a:r>
              <a:r>
                <a:rPr lang="en-US" sz="2399" dirty="0">
                  <a:solidFill>
                    <a:prstClr val="black">
                      <a:lumMod val="65000"/>
                      <a:lumOff val="35000"/>
                    </a:prstClr>
                  </a:solidFill>
                  <a:latin typeface="Montserrat Medium" pitchFamily="2" charset="77"/>
                  <a:ea typeface="Helvetica Regular" charset="0"/>
                  <a:cs typeface="Helvetica Regular" charset="0"/>
                  <a:sym typeface="Century Gothic"/>
                </a:rPr>
                <a:t> </a:t>
              </a:r>
            </a:p>
          </p:txBody>
        </p:sp>
      </p:grpSp>
      <p:grpSp>
        <p:nvGrpSpPr>
          <p:cNvPr id="10" name="Group 9"/>
          <p:cNvGrpSpPr/>
          <p:nvPr/>
        </p:nvGrpSpPr>
        <p:grpSpPr>
          <a:xfrm>
            <a:off x="4635280" y="1297171"/>
            <a:ext cx="2922780" cy="1060469"/>
            <a:chOff x="4635296" y="1296839"/>
            <a:chExt cx="2923540" cy="1060745"/>
          </a:xfrm>
        </p:grpSpPr>
        <p:sp>
          <p:nvSpPr>
            <p:cNvPr id="17" name="Rectangle 16"/>
            <p:cNvSpPr/>
            <p:nvPr/>
          </p:nvSpPr>
          <p:spPr>
            <a:xfrm>
              <a:off x="5052888" y="1563920"/>
              <a:ext cx="1700228" cy="530904"/>
            </a:xfrm>
            <a:prstGeom prst="rect">
              <a:avLst/>
            </a:prstGeom>
          </p:spPr>
          <p:txBody>
            <a:bodyPr wrap="none" lIns="68561" tIns="34280" rIns="68561" bIns="34280">
              <a:spAutoFit/>
            </a:bodyPr>
            <a:lstStyle/>
            <a:p>
              <a:pPr algn="r" defTabSz="685612">
                <a:buClr>
                  <a:srgbClr val="404040"/>
                </a:buClr>
                <a:buSzPct val="100000"/>
              </a:pPr>
              <a:r>
                <a:rPr lang="en-US" sz="2999" dirty="0">
                  <a:solidFill>
                    <a:srgbClr val="00B0F0"/>
                  </a:solidFill>
                  <a:latin typeface="Montserrat" pitchFamily="2" charset="77"/>
                  <a:ea typeface="Helvetica Regular" charset="0"/>
                  <a:cs typeface="Helvetica Regular" charset="0"/>
                  <a:sym typeface="Century Gothic"/>
                </a:rPr>
                <a:t>REFERRAL</a:t>
              </a:r>
            </a:p>
          </p:txBody>
        </p:sp>
        <p:sp>
          <p:nvSpPr>
            <p:cNvPr id="18" name="Rectangle 17"/>
            <p:cNvSpPr/>
            <p:nvPr/>
          </p:nvSpPr>
          <p:spPr>
            <a:xfrm>
              <a:off x="4635296" y="1296839"/>
              <a:ext cx="678851" cy="438547"/>
            </a:xfrm>
            <a:prstGeom prst="rect">
              <a:avLst/>
            </a:prstGeom>
          </p:spPr>
          <p:txBody>
            <a:bodyPr wrap="none" lIns="68561" tIns="34280" rIns="68561" bIns="34280">
              <a:spAutoFit/>
            </a:bodyPr>
            <a:lstStyle/>
            <a:p>
              <a:pPr algn="r" defTabSz="685612"/>
              <a:r>
                <a:rPr lang="en-US" sz="2399" dirty="0">
                  <a:solidFill>
                    <a:prstClr val="black">
                      <a:lumMod val="65000"/>
                      <a:lumOff val="35000"/>
                    </a:prstClr>
                  </a:solidFill>
                  <a:latin typeface="Montserrat Light" pitchFamily="2" charset="77"/>
                  <a:ea typeface="Helvetica Regular" charset="0"/>
                  <a:cs typeface="Helvetica Regular" charset="0"/>
                  <a:sym typeface="Century Gothic"/>
                </a:rPr>
                <a:t>THE</a:t>
              </a:r>
              <a:r>
                <a:rPr lang="en-US" sz="1600" dirty="0">
                  <a:solidFill>
                    <a:prstClr val="black">
                      <a:lumMod val="65000"/>
                      <a:lumOff val="35000"/>
                    </a:prstClr>
                  </a:solidFill>
                  <a:latin typeface="Montserrat Light" pitchFamily="2" charset="77"/>
                  <a:ea typeface="Helvetica Regular" charset="0"/>
                  <a:cs typeface="Helvetica Regular" charset="0"/>
                  <a:sym typeface="Century Gothic"/>
                </a:rPr>
                <a:t> </a:t>
              </a:r>
              <a:endParaRPr lang="en-US" sz="1600" dirty="0">
                <a:solidFill>
                  <a:prstClr val="black">
                    <a:lumMod val="65000"/>
                    <a:lumOff val="35000"/>
                  </a:prstClr>
                </a:solidFill>
                <a:latin typeface="Montserrat Light" pitchFamily="2" charset="77"/>
                <a:ea typeface="Helvetica Regular" charset="0"/>
                <a:cs typeface="Helvetica Regular" charset="0"/>
              </a:endParaRPr>
            </a:p>
          </p:txBody>
        </p:sp>
        <p:sp>
          <p:nvSpPr>
            <p:cNvPr id="19" name="Rectangle 18"/>
            <p:cNvSpPr/>
            <p:nvPr/>
          </p:nvSpPr>
          <p:spPr>
            <a:xfrm>
              <a:off x="5074856" y="1919037"/>
              <a:ext cx="2483980" cy="438547"/>
            </a:xfrm>
            <a:prstGeom prst="rect">
              <a:avLst/>
            </a:prstGeom>
          </p:spPr>
          <p:txBody>
            <a:bodyPr wrap="none" lIns="68561" tIns="34280" rIns="68561" bIns="34280">
              <a:spAutoFit/>
            </a:bodyPr>
            <a:lstStyle/>
            <a:p>
              <a:pPr algn="r" defTabSz="685612">
                <a:buClr>
                  <a:srgbClr val="404040"/>
                </a:buClr>
                <a:buSzPct val="100000"/>
              </a:pPr>
              <a:r>
                <a:rPr lang="en-US" sz="2399" dirty="0">
                  <a:solidFill>
                    <a:prstClr val="black">
                      <a:lumMod val="65000"/>
                      <a:lumOff val="35000"/>
                    </a:prstClr>
                  </a:solidFill>
                  <a:latin typeface="Montserrat Light" pitchFamily="2" charset="77"/>
                  <a:ea typeface="Helvetica Regular" charset="0"/>
                  <a:cs typeface="Helvetica Regular" charset="0"/>
                  <a:sym typeface="Century Gothic"/>
                </a:rPr>
                <a:t>TRACKING SYSTEM</a:t>
              </a:r>
            </a:p>
          </p:txBody>
        </p:sp>
      </p:grpSp>
      <p:sp>
        <p:nvSpPr>
          <p:cNvPr id="20" name="Rectangle 19"/>
          <p:cNvSpPr/>
          <p:nvPr/>
        </p:nvSpPr>
        <p:spPr>
          <a:xfrm>
            <a:off x="1145097" y="2445902"/>
            <a:ext cx="3103868" cy="1813297"/>
          </a:xfrm>
          <a:prstGeom prst="rect">
            <a:avLst/>
          </a:prstGeom>
        </p:spPr>
        <p:txBody>
          <a:bodyPr wrap="square" lIns="68561" tIns="34280" rIns="68561" bIns="34280">
            <a:spAutoFit/>
          </a:bodyPr>
          <a:lstStyle/>
          <a:p>
            <a:pPr marL="285679" lvl="1" indent="-285679" defTabSz="685612">
              <a:lnSpc>
                <a:spcPts val="1720"/>
              </a:lnSpc>
              <a:buClr>
                <a:srgbClr val="404040"/>
              </a:buClr>
              <a:buSzPct val="100000"/>
              <a:buFont typeface="Arial" panose="020B0604020202020204" pitchFamily="34" charset="0"/>
              <a:buChar char="•"/>
            </a:pPr>
            <a:r>
              <a:rPr lang="en-US" sz="1600" spc="-50" dirty="0">
                <a:solidFill>
                  <a:srgbClr val="E7E6E6">
                    <a:lumMod val="50000"/>
                  </a:srgbClr>
                </a:solidFill>
                <a:latin typeface="Montserrat" pitchFamily="2" charset="77"/>
                <a:ea typeface="Helvetica Regular" charset="0"/>
                <a:cs typeface="Helvetica Regular" charset="0"/>
                <a:sym typeface="Century Gothic"/>
              </a:rPr>
              <a:t>Exclusive products</a:t>
            </a:r>
          </a:p>
          <a:p>
            <a:pPr marL="285679" lvl="1" indent="-285679" defTabSz="685612">
              <a:lnSpc>
                <a:spcPts val="1720"/>
              </a:lnSpc>
              <a:buClr>
                <a:srgbClr val="404040"/>
              </a:buClr>
              <a:buSzPct val="100000"/>
              <a:buFont typeface="Arial" panose="020B0604020202020204" pitchFamily="34" charset="0"/>
              <a:buChar char="•"/>
            </a:pPr>
            <a:r>
              <a:rPr lang="en-US" sz="1600" spc="-50" dirty="0">
                <a:solidFill>
                  <a:srgbClr val="E7E6E6">
                    <a:lumMod val="50000"/>
                  </a:srgbClr>
                </a:solidFill>
                <a:latin typeface="Montserrat" pitchFamily="2" charset="77"/>
                <a:ea typeface="Helvetica Regular" charset="0"/>
                <a:cs typeface="Helvetica Regular" charset="0"/>
                <a:sym typeface="Century Gothic"/>
              </a:rPr>
              <a:t>Other brands</a:t>
            </a:r>
          </a:p>
          <a:p>
            <a:pPr marL="285679" lvl="1" indent="-285679" defTabSz="685612">
              <a:lnSpc>
                <a:spcPts val="1720"/>
              </a:lnSpc>
              <a:buClr>
                <a:srgbClr val="404040"/>
              </a:buClr>
              <a:buSzPct val="100000"/>
              <a:buFont typeface="Arial" panose="020B0604020202020204" pitchFamily="34" charset="0"/>
              <a:buChar char="•"/>
            </a:pPr>
            <a:r>
              <a:rPr lang="en-US" sz="1600" spc="-50" dirty="0">
                <a:solidFill>
                  <a:srgbClr val="E7E6E6">
                    <a:lumMod val="50000"/>
                  </a:srgbClr>
                </a:solidFill>
                <a:latin typeface="Montserrat" pitchFamily="2" charset="77"/>
                <a:ea typeface="Helvetica Regular" charset="0"/>
                <a:cs typeface="Helvetica Regular" charset="0"/>
                <a:sym typeface="Century Gothic"/>
              </a:rPr>
              <a:t>Coupon codes</a:t>
            </a:r>
          </a:p>
          <a:p>
            <a:pPr marL="285679" lvl="1" indent="-285679" defTabSz="685612">
              <a:lnSpc>
                <a:spcPts val="1720"/>
              </a:lnSpc>
              <a:buClr>
                <a:srgbClr val="404040"/>
              </a:buClr>
              <a:buSzPct val="100000"/>
              <a:buFont typeface="Arial" panose="020B0604020202020204" pitchFamily="34" charset="0"/>
              <a:buChar char="•"/>
            </a:pPr>
            <a:r>
              <a:rPr lang="en-US" sz="1600" spc="-50" dirty="0">
                <a:solidFill>
                  <a:srgbClr val="E7E6E6">
                    <a:lumMod val="50000"/>
                  </a:srgbClr>
                </a:solidFill>
                <a:latin typeface="Montserrat" pitchFamily="2" charset="77"/>
                <a:ea typeface="Helvetica Regular" charset="0"/>
                <a:cs typeface="Helvetica Regular" charset="0"/>
                <a:sym typeface="Century Gothic"/>
              </a:rPr>
              <a:t>Promotions</a:t>
            </a:r>
          </a:p>
          <a:p>
            <a:pPr marL="285679" lvl="1" indent="-285679" defTabSz="685612">
              <a:lnSpc>
                <a:spcPts val="1720"/>
              </a:lnSpc>
              <a:buClr>
                <a:srgbClr val="404040"/>
              </a:buClr>
              <a:buSzPct val="100000"/>
              <a:buFont typeface="Arial" panose="020B0604020202020204" pitchFamily="34" charset="0"/>
              <a:buChar char="•"/>
            </a:pPr>
            <a:r>
              <a:rPr lang="en-US" sz="1600" spc="-50" dirty="0">
                <a:solidFill>
                  <a:srgbClr val="E7E6E6">
                    <a:lumMod val="50000"/>
                  </a:srgbClr>
                </a:solidFill>
                <a:latin typeface="Montserrat" pitchFamily="2" charset="77"/>
                <a:ea typeface="Helvetica Regular" charset="0"/>
                <a:cs typeface="Helvetica Regular" charset="0"/>
                <a:sym typeface="Century Gothic"/>
              </a:rPr>
              <a:t>Exclusive savings</a:t>
            </a:r>
          </a:p>
          <a:p>
            <a:pPr marL="285679" lvl="1" indent="-285679" defTabSz="685612">
              <a:lnSpc>
                <a:spcPts val="1720"/>
              </a:lnSpc>
              <a:buClr>
                <a:srgbClr val="404040"/>
              </a:buClr>
              <a:buSzPct val="100000"/>
              <a:buFont typeface="Arial" panose="020B0604020202020204" pitchFamily="34" charset="0"/>
              <a:buChar char="•"/>
            </a:pPr>
            <a:r>
              <a:rPr lang="en-US" sz="1600" spc="-50" dirty="0">
                <a:solidFill>
                  <a:srgbClr val="E7E6E6">
                    <a:lumMod val="50000"/>
                  </a:srgbClr>
                </a:solidFill>
                <a:latin typeface="Montserrat" pitchFamily="2" charset="77"/>
                <a:ea typeface="Helvetica Regular" charset="0"/>
                <a:cs typeface="Helvetica Regular" charset="0"/>
                <a:sym typeface="Century Gothic"/>
              </a:rPr>
              <a:t>Hot deals</a:t>
            </a:r>
          </a:p>
          <a:p>
            <a:pPr marL="285679" lvl="1" indent="-285679" defTabSz="685612">
              <a:lnSpc>
                <a:spcPts val="1720"/>
              </a:lnSpc>
              <a:buClr>
                <a:srgbClr val="404040"/>
              </a:buClr>
              <a:buSzPct val="100000"/>
              <a:buFont typeface="Arial" panose="020B0604020202020204" pitchFamily="34" charset="0"/>
              <a:buChar char="•"/>
            </a:pPr>
            <a:r>
              <a:rPr lang="en-US" sz="1600" spc="-50" dirty="0">
                <a:solidFill>
                  <a:srgbClr val="E7E6E6">
                    <a:lumMod val="50000"/>
                  </a:srgbClr>
                </a:solidFill>
                <a:latin typeface="Montserrat" pitchFamily="2" charset="77"/>
                <a:ea typeface="Helvetica Regular" charset="0"/>
                <a:cs typeface="Helvetica Regular" charset="0"/>
                <a:sym typeface="Century Gothic"/>
              </a:rPr>
              <a:t>Better products at better prices and a better way to shop. </a:t>
            </a:r>
          </a:p>
        </p:txBody>
      </p:sp>
      <p:grpSp>
        <p:nvGrpSpPr>
          <p:cNvPr id="2" name="Group 1"/>
          <p:cNvGrpSpPr/>
          <p:nvPr/>
        </p:nvGrpSpPr>
        <p:grpSpPr>
          <a:xfrm>
            <a:off x="500071" y="2394088"/>
            <a:ext cx="527402" cy="533335"/>
            <a:chOff x="302496" y="2394041"/>
            <a:chExt cx="527540" cy="533474"/>
          </a:xfrm>
        </p:grpSpPr>
        <p:sp>
          <p:nvSpPr>
            <p:cNvPr id="30" name="Oval 29"/>
            <p:cNvSpPr/>
            <p:nvPr/>
          </p:nvSpPr>
          <p:spPr>
            <a:xfrm>
              <a:off x="302496" y="2394041"/>
              <a:ext cx="527540" cy="53347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2"/>
              <a:endParaRPr lang="en-US" sz="1400" dirty="0">
                <a:solidFill>
                  <a:prstClr val="white"/>
                </a:solidFill>
                <a:latin typeface="Montserrat Medium" pitchFamily="2" charset="77"/>
                <a:ea typeface="Helvetica Regular" charset="0"/>
                <a:cs typeface="Helvetica Regular" charset="0"/>
              </a:endParaRPr>
            </a:p>
          </p:txBody>
        </p:sp>
        <p:grpSp>
          <p:nvGrpSpPr>
            <p:cNvPr id="22" name="Group 4"/>
            <p:cNvGrpSpPr>
              <a:grpSpLocks noChangeAspect="1"/>
            </p:cNvGrpSpPr>
            <p:nvPr/>
          </p:nvGrpSpPr>
          <p:grpSpPr bwMode="auto">
            <a:xfrm>
              <a:off x="375048" y="2510299"/>
              <a:ext cx="362115" cy="300956"/>
              <a:chOff x="3275" y="1569"/>
              <a:chExt cx="3215" cy="2672"/>
            </a:xfrm>
            <a:solidFill>
              <a:srgbClr val="00B0F0"/>
            </a:solidFill>
          </p:grpSpPr>
          <p:sp>
            <p:nvSpPr>
              <p:cNvPr id="25" name="Freeform 6"/>
              <p:cNvSpPr>
                <a:spLocks/>
              </p:cNvSpPr>
              <p:nvPr/>
            </p:nvSpPr>
            <p:spPr bwMode="auto">
              <a:xfrm>
                <a:off x="4399" y="1634"/>
                <a:ext cx="694" cy="695"/>
              </a:xfrm>
              <a:custGeom>
                <a:avLst/>
                <a:gdLst>
                  <a:gd name="T0" fmla="*/ 690 w 1388"/>
                  <a:gd name="T1" fmla="*/ 0 h 1390"/>
                  <a:gd name="T2" fmla="*/ 774 w 1388"/>
                  <a:gd name="T3" fmla="*/ 6 h 1390"/>
                  <a:gd name="T4" fmla="*/ 858 w 1388"/>
                  <a:gd name="T5" fmla="*/ 20 h 1390"/>
                  <a:gd name="T6" fmla="*/ 940 w 1388"/>
                  <a:gd name="T7" fmla="*/ 45 h 1390"/>
                  <a:gd name="T8" fmla="*/ 1016 w 1388"/>
                  <a:gd name="T9" fmla="*/ 80 h 1390"/>
                  <a:gd name="T10" fmla="*/ 1090 w 1388"/>
                  <a:gd name="T11" fmla="*/ 123 h 1390"/>
                  <a:gd name="T12" fmla="*/ 1156 w 1388"/>
                  <a:gd name="T13" fmla="*/ 176 h 1390"/>
                  <a:gd name="T14" fmla="*/ 1215 w 1388"/>
                  <a:gd name="T15" fmla="*/ 234 h 1390"/>
                  <a:gd name="T16" fmla="*/ 1265 w 1388"/>
                  <a:gd name="T17" fmla="*/ 298 h 1390"/>
                  <a:gd name="T18" fmla="*/ 1308 w 1388"/>
                  <a:gd name="T19" fmla="*/ 371 h 1390"/>
                  <a:gd name="T20" fmla="*/ 1343 w 1388"/>
                  <a:gd name="T21" fmla="*/ 445 h 1390"/>
                  <a:gd name="T22" fmla="*/ 1369 w 1388"/>
                  <a:gd name="T23" fmla="*/ 525 h 1390"/>
                  <a:gd name="T24" fmla="*/ 1384 w 1388"/>
                  <a:gd name="T25" fmla="*/ 606 h 1390"/>
                  <a:gd name="T26" fmla="*/ 1388 w 1388"/>
                  <a:gd name="T27" fmla="*/ 690 h 1390"/>
                  <a:gd name="T28" fmla="*/ 1384 w 1388"/>
                  <a:gd name="T29" fmla="*/ 776 h 1390"/>
                  <a:gd name="T30" fmla="*/ 1369 w 1388"/>
                  <a:gd name="T31" fmla="*/ 858 h 1390"/>
                  <a:gd name="T32" fmla="*/ 1345 w 1388"/>
                  <a:gd name="T33" fmla="*/ 940 h 1390"/>
                  <a:gd name="T34" fmla="*/ 1310 w 1388"/>
                  <a:gd name="T35" fmla="*/ 1016 h 1390"/>
                  <a:gd name="T36" fmla="*/ 1267 w 1388"/>
                  <a:gd name="T37" fmla="*/ 1088 h 1390"/>
                  <a:gd name="T38" fmla="*/ 1215 w 1388"/>
                  <a:gd name="T39" fmla="*/ 1156 h 1390"/>
                  <a:gd name="T40" fmla="*/ 1154 w 1388"/>
                  <a:gd name="T41" fmla="*/ 1215 h 1390"/>
                  <a:gd name="T42" fmla="*/ 1088 w 1388"/>
                  <a:gd name="T43" fmla="*/ 1267 h 1390"/>
                  <a:gd name="T44" fmla="*/ 1018 w 1388"/>
                  <a:gd name="T45" fmla="*/ 1310 h 1390"/>
                  <a:gd name="T46" fmla="*/ 942 w 1388"/>
                  <a:gd name="T47" fmla="*/ 1343 h 1390"/>
                  <a:gd name="T48" fmla="*/ 862 w 1388"/>
                  <a:gd name="T49" fmla="*/ 1369 h 1390"/>
                  <a:gd name="T50" fmla="*/ 778 w 1388"/>
                  <a:gd name="T51" fmla="*/ 1384 h 1390"/>
                  <a:gd name="T52" fmla="*/ 694 w 1388"/>
                  <a:gd name="T53" fmla="*/ 1390 h 1390"/>
                  <a:gd name="T54" fmla="*/ 610 w 1388"/>
                  <a:gd name="T55" fmla="*/ 1384 h 1390"/>
                  <a:gd name="T56" fmla="*/ 528 w 1388"/>
                  <a:gd name="T57" fmla="*/ 1369 h 1390"/>
                  <a:gd name="T58" fmla="*/ 448 w 1388"/>
                  <a:gd name="T59" fmla="*/ 1343 h 1390"/>
                  <a:gd name="T60" fmla="*/ 372 w 1388"/>
                  <a:gd name="T61" fmla="*/ 1310 h 1390"/>
                  <a:gd name="T62" fmla="*/ 302 w 1388"/>
                  <a:gd name="T63" fmla="*/ 1267 h 1390"/>
                  <a:gd name="T64" fmla="*/ 238 w 1388"/>
                  <a:gd name="T65" fmla="*/ 1217 h 1390"/>
                  <a:gd name="T66" fmla="*/ 179 w 1388"/>
                  <a:gd name="T67" fmla="*/ 1158 h 1390"/>
                  <a:gd name="T68" fmla="*/ 127 w 1388"/>
                  <a:gd name="T69" fmla="*/ 1094 h 1390"/>
                  <a:gd name="T70" fmla="*/ 84 w 1388"/>
                  <a:gd name="T71" fmla="*/ 1024 h 1390"/>
                  <a:gd name="T72" fmla="*/ 49 w 1388"/>
                  <a:gd name="T73" fmla="*/ 949 h 1390"/>
                  <a:gd name="T74" fmla="*/ 21 w 1388"/>
                  <a:gd name="T75" fmla="*/ 868 h 1390"/>
                  <a:gd name="T76" fmla="*/ 6 w 1388"/>
                  <a:gd name="T77" fmla="*/ 784 h 1390"/>
                  <a:gd name="T78" fmla="*/ 0 w 1388"/>
                  <a:gd name="T79" fmla="*/ 700 h 1390"/>
                  <a:gd name="T80" fmla="*/ 6 w 1388"/>
                  <a:gd name="T81" fmla="*/ 614 h 1390"/>
                  <a:gd name="T82" fmla="*/ 20 w 1388"/>
                  <a:gd name="T83" fmla="*/ 530 h 1390"/>
                  <a:gd name="T84" fmla="*/ 45 w 1388"/>
                  <a:gd name="T85" fmla="*/ 449 h 1390"/>
                  <a:gd name="T86" fmla="*/ 80 w 1388"/>
                  <a:gd name="T87" fmla="*/ 371 h 1390"/>
                  <a:gd name="T88" fmla="*/ 123 w 1388"/>
                  <a:gd name="T89" fmla="*/ 300 h 1390"/>
                  <a:gd name="T90" fmla="*/ 174 w 1388"/>
                  <a:gd name="T91" fmla="*/ 236 h 1390"/>
                  <a:gd name="T92" fmla="*/ 232 w 1388"/>
                  <a:gd name="T93" fmla="*/ 178 h 1390"/>
                  <a:gd name="T94" fmla="*/ 296 w 1388"/>
                  <a:gd name="T95" fmla="*/ 127 h 1390"/>
                  <a:gd name="T96" fmla="*/ 367 w 1388"/>
                  <a:gd name="T97" fmla="*/ 82 h 1390"/>
                  <a:gd name="T98" fmla="*/ 443 w 1388"/>
                  <a:gd name="T99" fmla="*/ 47 h 1390"/>
                  <a:gd name="T100" fmla="*/ 521 w 1388"/>
                  <a:gd name="T101" fmla="*/ 22 h 1390"/>
                  <a:gd name="T102" fmla="*/ 604 w 1388"/>
                  <a:gd name="T103" fmla="*/ 6 h 1390"/>
                  <a:gd name="T104" fmla="*/ 690 w 1388"/>
                  <a:gd name="T105" fmla="*/ 0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88" h="1390">
                    <a:moveTo>
                      <a:pt x="690" y="0"/>
                    </a:moveTo>
                    <a:lnTo>
                      <a:pt x="774" y="6"/>
                    </a:lnTo>
                    <a:lnTo>
                      <a:pt x="858" y="20"/>
                    </a:lnTo>
                    <a:lnTo>
                      <a:pt x="940" y="45"/>
                    </a:lnTo>
                    <a:lnTo>
                      <a:pt x="1016" y="80"/>
                    </a:lnTo>
                    <a:lnTo>
                      <a:pt x="1090" y="123"/>
                    </a:lnTo>
                    <a:lnTo>
                      <a:pt x="1156" y="176"/>
                    </a:lnTo>
                    <a:lnTo>
                      <a:pt x="1215" y="234"/>
                    </a:lnTo>
                    <a:lnTo>
                      <a:pt x="1265" y="298"/>
                    </a:lnTo>
                    <a:lnTo>
                      <a:pt x="1308" y="371"/>
                    </a:lnTo>
                    <a:lnTo>
                      <a:pt x="1343" y="445"/>
                    </a:lnTo>
                    <a:lnTo>
                      <a:pt x="1369" y="525"/>
                    </a:lnTo>
                    <a:lnTo>
                      <a:pt x="1384" y="606"/>
                    </a:lnTo>
                    <a:lnTo>
                      <a:pt x="1388" y="690"/>
                    </a:lnTo>
                    <a:lnTo>
                      <a:pt x="1384" y="776"/>
                    </a:lnTo>
                    <a:lnTo>
                      <a:pt x="1369" y="858"/>
                    </a:lnTo>
                    <a:lnTo>
                      <a:pt x="1345" y="940"/>
                    </a:lnTo>
                    <a:lnTo>
                      <a:pt x="1310" y="1016"/>
                    </a:lnTo>
                    <a:lnTo>
                      <a:pt x="1267" y="1088"/>
                    </a:lnTo>
                    <a:lnTo>
                      <a:pt x="1215" y="1156"/>
                    </a:lnTo>
                    <a:lnTo>
                      <a:pt x="1154" y="1215"/>
                    </a:lnTo>
                    <a:lnTo>
                      <a:pt x="1088" y="1267"/>
                    </a:lnTo>
                    <a:lnTo>
                      <a:pt x="1018" y="1310"/>
                    </a:lnTo>
                    <a:lnTo>
                      <a:pt x="942" y="1343"/>
                    </a:lnTo>
                    <a:lnTo>
                      <a:pt x="862" y="1369"/>
                    </a:lnTo>
                    <a:lnTo>
                      <a:pt x="778" y="1384"/>
                    </a:lnTo>
                    <a:lnTo>
                      <a:pt x="694" y="1390"/>
                    </a:lnTo>
                    <a:lnTo>
                      <a:pt x="610" y="1384"/>
                    </a:lnTo>
                    <a:lnTo>
                      <a:pt x="528" y="1369"/>
                    </a:lnTo>
                    <a:lnTo>
                      <a:pt x="448" y="1343"/>
                    </a:lnTo>
                    <a:lnTo>
                      <a:pt x="372" y="1310"/>
                    </a:lnTo>
                    <a:lnTo>
                      <a:pt x="302" y="1267"/>
                    </a:lnTo>
                    <a:lnTo>
                      <a:pt x="238" y="1217"/>
                    </a:lnTo>
                    <a:lnTo>
                      <a:pt x="179" y="1158"/>
                    </a:lnTo>
                    <a:lnTo>
                      <a:pt x="127" y="1094"/>
                    </a:lnTo>
                    <a:lnTo>
                      <a:pt x="84" y="1024"/>
                    </a:lnTo>
                    <a:lnTo>
                      <a:pt x="49" y="949"/>
                    </a:lnTo>
                    <a:lnTo>
                      <a:pt x="21" y="868"/>
                    </a:lnTo>
                    <a:lnTo>
                      <a:pt x="6" y="784"/>
                    </a:lnTo>
                    <a:lnTo>
                      <a:pt x="0" y="700"/>
                    </a:lnTo>
                    <a:lnTo>
                      <a:pt x="6" y="614"/>
                    </a:lnTo>
                    <a:lnTo>
                      <a:pt x="20" y="530"/>
                    </a:lnTo>
                    <a:lnTo>
                      <a:pt x="45" y="449"/>
                    </a:lnTo>
                    <a:lnTo>
                      <a:pt x="80" y="371"/>
                    </a:lnTo>
                    <a:lnTo>
                      <a:pt x="123" y="300"/>
                    </a:lnTo>
                    <a:lnTo>
                      <a:pt x="174" y="236"/>
                    </a:lnTo>
                    <a:lnTo>
                      <a:pt x="232" y="178"/>
                    </a:lnTo>
                    <a:lnTo>
                      <a:pt x="296" y="127"/>
                    </a:lnTo>
                    <a:lnTo>
                      <a:pt x="367" y="82"/>
                    </a:lnTo>
                    <a:lnTo>
                      <a:pt x="443" y="47"/>
                    </a:lnTo>
                    <a:lnTo>
                      <a:pt x="521" y="22"/>
                    </a:lnTo>
                    <a:lnTo>
                      <a:pt x="604" y="6"/>
                    </a:lnTo>
                    <a:lnTo>
                      <a:pt x="690"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26" name="Rectangle 7"/>
              <p:cNvSpPr>
                <a:spLocks noChangeArrowheads="1"/>
              </p:cNvSpPr>
              <p:nvPr/>
            </p:nvSpPr>
            <p:spPr bwMode="auto">
              <a:xfrm>
                <a:off x="4977" y="4119"/>
                <a:ext cx="1" cy="1"/>
              </a:xfrm>
              <a:prstGeom prst="rect">
                <a:avLst/>
              </a:prstGeom>
              <a:grpFill/>
              <a:ln w="0">
                <a:noFill/>
                <a:prstDash val="solid"/>
                <a:miter lim="800000"/>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27" name="Freeform 8"/>
              <p:cNvSpPr>
                <a:spLocks/>
              </p:cNvSpPr>
              <p:nvPr/>
            </p:nvSpPr>
            <p:spPr bwMode="auto">
              <a:xfrm>
                <a:off x="5601" y="1630"/>
                <a:ext cx="6" cy="4"/>
              </a:xfrm>
              <a:custGeom>
                <a:avLst/>
                <a:gdLst>
                  <a:gd name="T0" fmla="*/ 0 w 12"/>
                  <a:gd name="T1" fmla="*/ 0 h 8"/>
                  <a:gd name="T2" fmla="*/ 6 w 12"/>
                  <a:gd name="T3" fmla="*/ 4 h 8"/>
                  <a:gd name="T4" fmla="*/ 12 w 12"/>
                  <a:gd name="T5" fmla="*/ 8 h 8"/>
                  <a:gd name="T6" fmla="*/ 0 w 12"/>
                  <a:gd name="T7" fmla="*/ 0 h 8"/>
                </a:gdLst>
                <a:ahLst/>
                <a:cxnLst>
                  <a:cxn ang="0">
                    <a:pos x="T0" y="T1"/>
                  </a:cxn>
                  <a:cxn ang="0">
                    <a:pos x="T2" y="T3"/>
                  </a:cxn>
                  <a:cxn ang="0">
                    <a:pos x="T4" y="T5"/>
                  </a:cxn>
                  <a:cxn ang="0">
                    <a:pos x="T6" y="T7"/>
                  </a:cxn>
                </a:cxnLst>
                <a:rect l="0" t="0" r="r" b="b"/>
                <a:pathLst>
                  <a:path w="12" h="8">
                    <a:moveTo>
                      <a:pt x="0" y="0"/>
                    </a:moveTo>
                    <a:lnTo>
                      <a:pt x="6" y="4"/>
                    </a:lnTo>
                    <a:lnTo>
                      <a:pt x="12" y="8"/>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28" name="Freeform 9"/>
              <p:cNvSpPr>
                <a:spLocks noEditPoints="1"/>
              </p:cNvSpPr>
              <p:nvPr/>
            </p:nvSpPr>
            <p:spPr bwMode="auto">
              <a:xfrm>
                <a:off x="5594" y="1625"/>
                <a:ext cx="5" cy="4"/>
              </a:xfrm>
              <a:custGeom>
                <a:avLst/>
                <a:gdLst>
                  <a:gd name="T0" fmla="*/ 2 w 10"/>
                  <a:gd name="T1" fmla="*/ 2 h 7"/>
                  <a:gd name="T2" fmla="*/ 2 w 10"/>
                  <a:gd name="T3" fmla="*/ 2 h 7"/>
                  <a:gd name="T4" fmla="*/ 6 w 10"/>
                  <a:gd name="T5" fmla="*/ 4 h 7"/>
                  <a:gd name="T6" fmla="*/ 10 w 10"/>
                  <a:gd name="T7" fmla="*/ 7 h 7"/>
                  <a:gd name="T8" fmla="*/ 6 w 10"/>
                  <a:gd name="T9" fmla="*/ 4 h 7"/>
                  <a:gd name="T10" fmla="*/ 2 w 10"/>
                  <a:gd name="T11" fmla="*/ 2 h 7"/>
                  <a:gd name="T12" fmla="*/ 0 w 10"/>
                  <a:gd name="T13" fmla="*/ 0 h 7"/>
                  <a:gd name="T14" fmla="*/ 2 w 10"/>
                  <a:gd name="T15" fmla="*/ 2 h 7"/>
                  <a:gd name="T16" fmla="*/ 2 w 10"/>
                  <a:gd name="T17" fmla="*/ 2 h 7"/>
                  <a:gd name="T18" fmla="*/ 0 w 10"/>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2" y="2"/>
                    </a:moveTo>
                    <a:lnTo>
                      <a:pt x="2" y="2"/>
                    </a:lnTo>
                    <a:lnTo>
                      <a:pt x="6" y="4"/>
                    </a:lnTo>
                    <a:lnTo>
                      <a:pt x="10" y="7"/>
                    </a:lnTo>
                    <a:lnTo>
                      <a:pt x="6" y="4"/>
                    </a:lnTo>
                    <a:lnTo>
                      <a:pt x="2" y="2"/>
                    </a:lnTo>
                    <a:close/>
                    <a:moveTo>
                      <a:pt x="0" y="0"/>
                    </a:moveTo>
                    <a:lnTo>
                      <a:pt x="2" y="2"/>
                    </a:lnTo>
                    <a:lnTo>
                      <a:pt x="2" y="2"/>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29" name="Freeform 10"/>
              <p:cNvSpPr>
                <a:spLocks noEditPoints="1"/>
              </p:cNvSpPr>
              <p:nvPr/>
            </p:nvSpPr>
            <p:spPr bwMode="auto">
              <a:xfrm>
                <a:off x="3275" y="1569"/>
                <a:ext cx="3215" cy="2672"/>
              </a:xfrm>
              <a:custGeom>
                <a:avLst/>
                <a:gdLst>
                  <a:gd name="T0" fmla="*/ 1655 w 6430"/>
                  <a:gd name="T1" fmla="*/ 1980 h 5344"/>
                  <a:gd name="T2" fmla="*/ 4478 w 6430"/>
                  <a:gd name="T3" fmla="*/ 869 h 5344"/>
                  <a:gd name="T4" fmla="*/ 4714 w 6430"/>
                  <a:gd name="T5" fmla="*/ 510 h 5344"/>
                  <a:gd name="T6" fmla="*/ 6422 w 6430"/>
                  <a:gd name="T7" fmla="*/ 502 h 5344"/>
                  <a:gd name="T8" fmla="*/ 5143 w 6430"/>
                  <a:gd name="T9" fmla="*/ 245 h 5344"/>
                  <a:gd name="T10" fmla="*/ 4929 w 6430"/>
                  <a:gd name="T11" fmla="*/ 378 h 5344"/>
                  <a:gd name="T12" fmla="*/ 4746 w 6430"/>
                  <a:gd name="T13" fmla="*/ 245 h 5344"/>
                  <a:gd name="T14" fmla="*/ 4888 w 6430"/>
                  <a:gd name="T15" fmla="*/ 426 h 5344"/>
                  <a:gd name="T16" fmla="*/ 5141 w 6430"/>
                  <a:gd name="T17" fmla="*/ 317 h 5344"/>
                  <a:gd name="T18" fmla="*/ 6329 w 6430"/>
                  <a:gd name="T19" fmla="*/ 1091 h 5344"/>
                  <a:gd name="T20" fmla="*/ 5527 w 6430"/>
                  <a:gd name="T21" fmla="*/ 1943 h 5344"/>
                  <a:gd name="T22" fmla="*/ 4340 w 6430"/>
                  <a:gd name="T23" fmla="*/ 1169 h 5344"/>
                  <a:gd name="T24" fmla="*/ 4092 w 6430"/>
                  <a:gd name="T25" fmla="*/ 1984 h 5344"/>
                  <a:gd name="T26" fmla="*/ 4363 w 6430"/>
                  <a:gd name="T27" fmla="*/ 2999 h 5344"/>
                  <a:gd name="T28" fmla="*/ 4467 w 6430"/>
                  <a:gd name="T29" fmla="*/ 3725 h 5344"/>
                  <a:gd name="T30" fmla="*/ 4693 w 6430"/>
                  <a:gd name="T31" fmla="*/ 4649 h 5344"/>
                  <a:gd name="T32" fmla="*/ 4621 w 6430"/>
                  <a:gd name="T33" fmla="*/ 5171 h 5344"/>
                  <a:gd name="T34" fmla="*/ 4340 w 6430"/>
                  <a:gd name="T35" fmla="*/ 5264 h 5344"/>
                  <a:gd name="T36" fmla="*/ 4024 w 6430"/>
                  <a:gd name="T37" fmla="*/ 5087 h 5344"/>
                  <a:gd name="T38" fmla="*/ 3855 w 6430"/>
                  <a:gd name="T39" fmla="*/ 4758 h 5344"/>
                  <a:gd name="T40" fmla="*/ 3974 w 6430"/>
                  <a:gd name="T41" fmla="*/ 4532 h 5344"/>
                  <a:gd name="T42" fmla="*/ 3741 w 6430"/>
                  <a:gd name="T43" fmla="*/ 4134 h 5344"/>
                  <a:gd name="T44" fmla="*/ 3531 w 6430"/>
                  <a:gd name="T45" fmla="*/ 4875 h 5344"/>
                  <a:gd name="T46" fmla="*/ 3342 w 6430"/>
                  <a:gd name="T47" fmla="*/ 5171 h 5344"/>
                  <a:gd name="T48" fmla="*/ 2997 w 6430"/>
                  <a:gd name="T49" fmla="*/ 5337 h 5344"/>
                  <a:gd name="T50" fmla="*/ 2359 w 6430"/>
                  <a:gd name="T51" fmla="*/ 5235 h 5344"/>
                  <a:gd name="T52" fmla="*/ 1889 w 6430"/>
                  <a:gd name="T53" fmla="*/ 4976 h 5344"/>
                  <a:gd name="T54" fmla="*/ 1883 w 6430"/>
                  <a:gd name="T55" fmla="*/ 4709 h 5344"/>
                  <a:gd name="T56" fmla="*/ 2117 w 6430"/>
                  <a:gd name="T57" fmla="*/ 4586 h 5344"/>
                  <a:gd name="T58" fmla="*/ 2441 w 6430"/>
                  <a:gd name="T59" fmla="*/ 4703 h 5344"/>
                  <a:gd name="T60" fmla="*/ 2876 w 6430"/>
                  <a:gd name="T61" fmla="*/ 4781 h 5344"/>
                  <a:gd name="T62" fmla="*/ 2969 w 6430"/>
                  <a:gd name="T63" fmla="*/ 4647 h 5344"/>
                  <a:gd name="T64" fmla="*/ 3067 w 6430"/>
                  <a:gd name="T65" fmla="*/ 3908 h 5344"/>
                  <a:gd name="T66" fmla="*/ 3020 w 6430"/>
                  <a:gd name="T67" fmla="*/ 3270 h 5344"/>
                  <a:gd name="T68" fmla="*/ 2938 w 6430"/>
                  <a:gd name="T69" fmla="*/ 2571 h 5344"/>
                  <a:gd name="T70" fmla="*/ 2852 w 6430"/>
                  <a:gd name="T71" fmla="*/ 2282 h 5344"/>
                  <a:gd name="T72" fmla="*/ 1804 w 6430"/>
                  <a:gd name="T73" fmla="*/ 2029 h 5344"/>
                  <a:gd name="T74" fmla="*/ 2006 w 6430"/>
                  <a:gd name="T75" fmla="*/ 2177 h 5344"/>
                  <a:gd name="T76" fmla="*/ 1517 w 6430"/>
                  <a:gd name="T77" fmla="*/ 3432 h 5344"/>
                  <a:gd name="T78" fmla="*/ 427 w 6430"/>
                  <a:gd name="T79" fmla="*/ 2998 h 5344"/>
                  <a:gd name="T80" fmla="*/ 916 w 6430"/>
                  <a:gd name="T81" fmla="*/ 1740 h 5344"/>
                  <a:gd name="T82" fmla="*/ 1150 w 6430"/>
                  <a:gd name="T83" fmla="*/ 1559 h 5344"/>
                  <a:gd name="T84" fmla="*/ 992 w 6430"/>
                  <a:gd name="T85" fmla="*/ 1538 h 5344"/>
                  <a:gd name="T86" fmla="*/ 868 w 6430"/>
                  <a:gd name="T87" fmla="*/ 1678 h 5344"/>
                  <a:gd name="T88" fmla="*/ 402 w 6430"/>
                  <a:gd name="T89" fmla="*/ 2863 h 5344"/>
                  <a:gd name="T90" fmla="*/ 8 w 6430"/>
                  <a:gd name="T91" fmla="*/ 2571 h 5344"/>
                  <a:gd name="T92" fmla="*/ 659 w 6430"/>
                  <a:gd name="T93" fmla="*/ 1512 h 5344"/>
                  <a:gd name="T94" fmla="*/ 969 w 6430"/>
                  <a:gd name="T95" fmla="*/ 1382 h 5344"/>
                  <a:gd name="T96" fmla="*/ 1248 w 6430"/>
                  <a:gd name="T97" fmla="*/ 1288 h 5344"/>
                  <a:gd name="T98" fmla="*/ 1435 w 6430"/>
                  <a:gd name="T99" fmla="*/ 1284 h 5344"/>
                  <a:gd name="T100" fmla="*/ 1766 w 6430"/>
                  <a:gd name="T101" fmla="*/ 1366 h 5344"/>
                  <a:gd name="T102" fmla="*/ 2252 w 6430"/>
                  <a:gd name="T103" fmla="*/ 1485 h 5344"/>
                  <a:gd name="T104" fmla="*/ 2708 w 6430"/>
                  <a:gd name="T105" fmla="*/ 1594 h 5344"/>
                  <a:gd name="T106" fmla="*/ 2952 w 6430"/>
                  <a:gd name="T107" fmla="*/ 1649 h 5344"/>
                  <a:gd name="T108" fmla="*/ 3346 w 6430"/>
                  <a:gd name="T109" fmla="*/ 1580 h 5344"/>
                  <a:gd name="T110" fmla="*/ 3603 w 6430"/>
                  <a:gd name="T111" fmla="*/ 1313 h 5344"/>
                  <a:gd name="T112" fmla="*/ 3849 w 6430"/>
                  <a:gd name="T113" fmla="*/ 968 h 5344"/>
                  <a:gd name="T114" fmla="*/ 4112 w 6430"/>
                  <a:gd name="T115" fmla="*/ 582 h 5344"/>
                  <a:gd name="T116" fmla="*/ 4315 w 6430"/>
                  <a:gd name="T117" fmla="*/ 280 h 5344"/>
                  <a:gd name="T118" fmla="*/ 4404 w 6430"/>
                  <a:gd name="T119" fmla="*/ 152 h 5344"/>
                  <a:gd name="T120" fmla="*/ 4627 w 6430"/>
                  <a:gd name="T121" fmla="*/ 111 h 5344"/>
                  <a:gd name="T122" fmla="*/ 4931 w 6430"/>
                  <a:gd name="T123" fmla="*/ 113 h 5344"/>
                  <a:gd name="T124" fmla="*/ 5180 w 6430"/>
                  <a:gd name="T125" fmla="*/ 0 h 5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0" h="5344">
                    <a:moveTo>
                      <a:pt x="1300" y="1680"/>
                    </a:moveTo>
                    <a:lnTo>
                      <a:pt x="1275" y="1707"/>
                    </a:lnTo>
                    <a:lnTo>
                      <a:pt x="1254" y="1740"/>
                    </a:lnTo>
                    <a:lnTo>
                      <a:pt x="1236" y="1779"/>
                    </a:lnTo>
                    <a:lnTo>
                      <a:pt x="1217" y="1838"/>
                    </a:lnTo>
                    <a:lnTo>
                      <a:pt x="1655" y="1980"/>
                    </a:lnTo>
                    <a:lnTo>
                      <a:pt x="1675" y="1920"/>
                    </a:lnTo>
                    <a:lnTo>
                      <a:pt x="1685" y="1871"/>
                    </a:lnTo>
                    <a:lnTo>
                      <a:pt x="1683" y="1820"/>
                    </a:lnTo>
                    <a:lnTo>
                      <a:pt x="1300" y="1680"/>
                    </a:lnTo>
                    <a:close/>
                    <a:moveTo>
                      <a:pt x="4673" y="504"/>
                    </a:moveTo>
                    <a:lnTo>
                      <a:pt x="4478" y="869"/>
                    </a:lnTo>
                    <a:lnTo>
                      <a:pt x="4498" y="881"/>
                    </a:lnTo>
                    <a:lnTo>
                      <a:pt x="4555" y="914"/>
                    </a:lnTo>
                    <a:lnTo>
                      <a:pt x="4845" y="577"/>
                    </a:lnTo>
                    <a:lnTo>
                      <a:pt x="4790" y="541"/>
                    </a:lnTo>
                    <a:lnTo>
                      <a:pt x="4753" y="524"/>
                    </a:lnTo>
                    <a:lnTo>
                      <a:pt x="4714" y="510"/>
                    </a:lnTo>
                    <a:lnTo>
                      <a:pt x="4673" y="504"/>
                    </a:lnTo>
                    <a:close/>
                    <a:moveTo>
                      <a:pt x="5204" y="0"/>
                    </a:moveTo>
                    <a:lnTo>
                      <a:pt x="5229" y="5"/>
                    </a:lnTo>
                    <a:lnTo>
                      <a:pt x="6385" y="473"/>
                    </a:lnTo>
                    <a:lnTo>
                      <a:pt x="6407" y="485"/>
                    </a:lnTo>
                    <a:lnTo>
                      <a:pt x="6422" y="502"/>
                    </a:lnTo>
                    <a:lnTo>
                      <a:pt x="6430" y="520"/>
                    </a:lnTo>
                    <a:lnTo>
                      <a:pt x="6430" y="541"/>
                    </a:lnTo>
                    <a:lnTo>
                      <a:pt x="6424" y="561"/>
                    </a:lnTo>
                    <a:lnTo>
                      <a:pt x="6231" y="900"/>
                    </a:lnTo>
                    <a:lnTo>
                      <a:pt x="5169" y="255"/>
                    </a:lnTo>
                    <a:lnTo>
                      <a:pt x="5143" y="245"/>
                    </a:lnTo>
                    <a:lnTo>
                      <a:pt x="5118" y="241"/>
                    </a:lnTo>
                    <a:lnTo>
                      <a:pt x="5091" y="245"/>
                    </a:lnTo>
                    <a:lnTo>
                      <a:pt x="5067" y="255"/>
                    </a:lnTo>
                    <a:lnTo>
                      <a:pt x="5048" y="271"/>
                    </a:lnTo>
                    <a:lnTo>
                      <a:pt x="4946" y="389"/>
                    </a:lnTo>
                    <a:lnTo>
                      <a:pt x="4929" y="378"/>
                    </a:lnTo>
                    <a:lnTo>
                      <a:pt x="4987" y="274"/>
                    </a:lnTo>
                    <a:lnTo>
                      <a:pt x="4931" y="251"/>
                    </a:lnTo>
                    <a:lnTo>
                      <a:pt x="4884" y="237"/>
                    </a:lnTo>
                    <a:lnTo>
                      <a:pt x="4837" y="232"/>
                    </a:lnTo>
                    <a:lnTo>
                      <a:pt x="4790" y="235"/>
                    </a:lnTo>
                    <a:lnTo>
                      <a:pt x="4746" y="245"/>
                    </a:lnTo>
                    <a:lnTo>
                      <a:pt x="4753" y="286"/>
                    </a:lnTo>
                    <a:lnTo>
                      <a:pt x="4753" y="329"/>
                    </a:lnTo>
                    <a:lnTo>
                      <a:pt x="4742" y="370"/>
                    </a:lnTo>
                    <a:lnTo>
                      <a:pt x="4792" y="384"/>
                    </a:lnTo>
                    <a:lnTo>
                      <a:pt x="4841" y="403"/>
                    </a:lnTo>
                    <a:lnTo>
                      <a:pt x="4888" y="426"/>
                    </a:lnTo>
                    <a:lnTo>
                      <a:pt x="4944" y="462"/>
                    </a:lnTo>
                    <a:lnTo>
                      <a:pt x="5046" y="343"/>
                    </a:lnTo>
                    <a:lnTo>
                      <a:pt x="5065" y="327"/>
                    </a:lnTo>
                    <a:lnTo>
                      <a:pt x="5089" y="317"/>
                    </a:lnTo>
                    <a:lnTo>
                      <a:pt x="5116" y="313"/>
                    </a:lnTo>
                    <a:lnTo>
                      <a:pt x="5141" y="317"/>
                    </a:lnTo>
                    <a:lnTo>
                      <a:pt x="5167" y="327"/>
                    </a:lnTo>
                    <a:lnTo>
                      <a:pt x="6296" y="1013"/>
                    </a:lnTo>
                    <a:lnTo>
                      <a:pt x="6315" y="1029"/>
                    </a:lnTo>
                    <a:lnTo>
                      <a:pt x="6329" y="1048"/>
                    </a:lnTo>
                    <a:lnTo>
                      <a:pt x="6333" y="1070"/>
                    </a:lnTo>
                    <a:lnTo>
                      <a:pt x="6329" y="1091"/>
                    </a:lnTo>
                    <a:lnTo>
                      <a:pt x="6317" y="1113"/>
                    </a:lnTo>
                    <a:lnTo>
                      <a:pt x="5623" y="1918"/>
                    </a:lnTo>
                    <a:lnTo>
                      <a:pt x="5603" y="1933"/>
                    </a:lnTo>
                    <a:lnTo>
                      <a:pt x="5580" y="1943"/>
                    </a:lnTo>
                    <a:lnTo>
                      <a:pt x="5555" y="1947"/>
                    </a:lnTo>
                    <a:lnTo>
                      <a:pt x="5527" y="1943"/>
                    </a:lnTo>
                    <a:lnTo>
                      <a:pt x="5504" y="1933"/>
                    </a:lnTo>
                    <a:lnTo>
                      <a:pt x="4373" y="1247"/>
                    </a:lnTo>
                    <a:lnTo>
                      <a:pt x="4354" y="1232"/>
                    </a:lnTo>
                    <a:lnTo>
                      <a:pt x="4342" y="1212"/>
                    </a:lnTo>
                    <a:lnTo>
                      <a:pt x="4336" y="1191"/>
                    </a:lnTo>
                    <a:lnTo>
                      <a:pt x="4340" y="1169"/>
                    </a:lnTo>
                    <a:lnTo>
                      <a:pt x="4352" y="1148"/>
                    </a:lnTo>
                    <a:lnTo>
                      <a:pt x="4455" y="1029"/>
                    </a:lnTo>
                    <a:lnTo>
                      <a:pt x="4408" y="1002"/>
                    </a:lnTo>
                    <a:lnTo>
                      <a:pt x="3995" y="1775"/>
                    </a:lnTo>
                    <a:lnTo>
                      <a:pt x="4046" y="1879"/>
                    </a:lnTo>
                    <a:lnTo>
                      <a:pt x="4092" y="1984"/>
                    </a:lnTo>
                    <a:lnTo>
                      <a:pt x="4153" y="2142"/>
                    </a:lnTo>
                    <a:lnTo>
                      <a:pt x="4207" y="2304"/>
                    </a:lnTo>
                    <a:lnTo>
                      <a:pt x="4254" y="2467"/>
                    </a:lnTo>
                    <a:lnTo>
                      <a:pt x="4295" y="2631"/>
                    </a:lnTo>
                    <a:lnTo>
                      <a:pt x="4328" y="2799"/>
                    </a:lnTo>
                    <a:lnTo>
                      <a:pt x="4363" y="2999"/>
                    </a:lnTo>
                    <a:lnTo>
                      <a:pt x="4387" y="3202"/>
                    </a:lnTo>
                    <a:lnTo>
                      <a:pt x="4402" y="3374"/>
                    </a:lnTo>
                    <a:lnTo>
                      <a:pt x="4404" y="3459"/>
                    </a:lnTo>
                    <a:lnTo>
                      <a:pt x="4397" y="3543"/>
                    </a:lnTo>
                    <a:lnTo>
                      <a:pt x="4418" y="3596"/>
                    </a:lnTo>
                    <a:lnTo>
                      <a:pt x="4467" y="3725"/>
                    </a:lnTo>
                    <a:lnTo>
                      <a:pt x="4512" y="3855"/>
                    </a:lnTo>
                    <a:lnTo>
                      <a:pt x="4572" y="4058"/>
                    </a:lnTo>
                    <a:lnTo>
                      <a:pt x="4627" y="4263"/>
                    </a:lnTo>
                    <a:lnTo>
                      <a:pt x="4654" y="4389"/>
                    </a:lnTo>
                    <a:lnTo>
                      <a:pt x="4677" y="4518"/>
                    </a:lnTo>
                    <a:lnTo>
                      <a:pt x="4693" y="4649"/>
                    </a:lnTo>
                    <a:lnTo>
                      <a:pt x="4701" y="4777"/>
                    </a:lnTo>
                    <a:lnTo>
                      <a:pt x="4699" y="4908"/>
                    </a:lnTo>
                    <a:lnTo>
                      <a:pt x="4683" y="5038"/>
                    </a:lnTo>
                    <a:lnTo>
                      <a:pt x="4670" y="5087"/>
                    </a:lnTo>
                    <a:lnTo>
                      <a:pt x="4648" y="5132"/>
                    </a:lnTo>
                    <a:lnTo>
                      <a:pt x="4621" y="5171"/>
                    </a:lnTo>
                    <a:lnTo>
                      <a:pt x="4586" y="5206"/>
                    </a:lnTo>
                    <a:lnTo>
                      <a:pt x="4545" y="5233"/>
                    </a:lnTo>
                    <a:lnTo>
                      <a:pt x="4502" y="5253"/>
                    </a:lnTo>
                    <a:lnTo>
                      <a:pt x="4453" y="5264"/>
                    </a:lnTo>
                    <a:lnTo>
                      <a:pt x="4397" y="5268"/>
                    </a:lnTo>
                    <a:lnTo>
                      <a:pt x="4340" y="5264"/>
                    </a:lnTo>
                    <a:lnTo>
                      <a:pt x="4284" y="5253"/>
                    </a:lnTo>
                    <a:lnTo>
                      <a:pt x="4223" y="5233"/>
                    </a:lnTo>
                    <a:lnTo>
                      <a:pt x="4168" y="5206"/>
                    </a:lnTo>
                    <a:lnTo>
                      <a:pt x="4116" y="5171"/>
                    </a:lnTo>
                    <a:lnTo>
                      <a:pt x="4067" y="5132"/>
                    </a:lnTo>
                    <a:lnTo>
                      <a:pt x="4024" y="5087"/>
                    </a:lnTo>
                    <a:lnTo>
                      <a:pt x="3979" y="5033"/>
                    </a:lnTo>
                    <a:lnTo>
                      <a:pt x="3940" y="4972"/>
                    </a:lnTo>
                    <a:lnTo>
                      <a:pt x="3905" y="4910"/>
                    </a:lnTo>
                    <a:lnTo>
                      <a:pt x="3876" y="4845"/>
                    </a:lnTo>
                    <a:lnTo>
                      <a:pt x="3860" y="4803"/>
                    </a:lnTo>
                    <a:lnTo>
                      <a:pt x="3855" y="4758"/>
                    </a:lnTo>
                    <a:lnTo>
                      <a:pt x="3858" y="4713"/>
                    </a:lnTo>
                    <a:lnTo>
                      <a:pt x="3868" y="4670"/>
                    </a:lnTo>
                    <a:lnTo>
                      <a:pt x="3884" y="4629"/>
                    </a:lnTo>
                    <a:lnTo>
                      <a:pt x="3907" y="4592"/>
                    </a:lnTo>
                    <a:lnTo>
                      <a:pt x="3938" y="4559"/>
                    </a:lnTo>
                    <a:lnTo>
                      <a:pt x="3974" y="4532"/>
                    </a:lnTo>
                    <a:lnTo>
                      <a:pt x="4014" y="4510"/>
                    </a:lnTo>
                    <a:lnTo>
                      <a:pt x="3964" y="4380"/>
                    </a:lnTo>
                    <a:lnTo>
                      <a:pt x="3907" y="4249"/>
                    </a:lnTo>
                    <a:lnTo>
                      <a:pt x="3847" y="4120"/>
                    </a:lnTo>
                    <a:lnTo>
                      <a:pt x="3794" y="4128"/>
                    </a:lnTo>
                    <a:lnTo>
                      <a:pt x="3741" y="4134"/>
                    </a:lnTo>
                    <a:lnTo>
                      <a:pt x="3716" y="4263"/>
                    </a:lnTo>
                    <a:lnTo>
                      <a:pt x="3685" y="4393"/>
                    </a:lnTo>
                    <a:lnTo>
                      <a:pt x="3652" y="4524"/>
                    </a:lnTo>
                    <a:lnTo>
                      <a:pt x="3613" y="4652"/>
                    </a:lnTo>
                    <a:lnTo>
                      <a:pt x="3570" y="4781"/>
                    </a:lnTo>
                    <a:lnTo>
                      <a:pt x="3531" y="4875"/>
                    </a:lnTo>
                    <a:lnTo>
                      <a:pt x="3488" y="4966"/>
                    </a:lnTo>
                    <a:lnTo>
                      <a:pt x="3437" y="5052"/>
                    </a:lnTo>
                    <a:lnTo>
                      <a:pt x="3420" y="5077"/>
                    </a:lnTo>
                    <a:lnTo>
                      <a:pt x="3404" y="5101"/>
                    </a:lnTo>
                    <a:lnTo>
                      <a:pt x="3375" y="5138"/>
                    </a:lnTo>
                    <a:lnTo>
                      <a:pt x="3342" y="5171"/>
                    </a:lnTo>
                    <a:lnTo>
                      <a:pt x="3293" y="5214"/>
                    </a:lnTo>
                    <a:lnTo>
                      <a:pt x="3240" y="5251"/>
                    </a:lnTo>
                    <a:lnTo>
                      <a:pt x="3184" y="5282"/>
                    </a:lnTo>
                    <a:lnTo>
                      <a:pt x="3123" y="5305"/>
                    </a:lnTo>
                    <a:lnTo>
                      <a:pt x="3061" y="5323"/>
                    </a:lnTo>
                    <a:lnTo>
                      <a:pt x="2997" y="5337"/>
                    </a:lnTo>
                    <a:lnTo>
                      <a:pt x="2903" y="5344"/>
                    </a:lnTo>
                    <a:lnTo>
                      <a:pt x="2810" y="5342"/>
                    </a:lnTo>
                    <a:lnTo>
                      <a:pt x="2716" y="5331"/>
                    </a:lnTo>
                    <a:lnTo>
                      <a:pt x="2624" y="5315"/>
                    </a:lnTo>
                    <a:lnTo>
                      <a:pt x="2490" y="5280"/>
                    </a:lnTo>
                    <a:lnTo>
                      <a:pt x="2359" y="5235"/>
                    </a:lnTo>
                    <a:lnTo>
                      <a:pt x="2230" y="5183"/>
                    </a:lnTo>
                    <a:lnTo>
                      <a:pt x="2104" y="5124"/>
                    </a:lnTo>
                    <a:lnTo>
                      <a:pt x="1983" y="5060"/>
                    </a:lnTo>
                    <a:lnTo>
                      <a:pt x="1946" y="5038"/>
                    </a:lnTo>
                    <a:lnTo>
                      <a:pt x="1915" y="5009"/>
                    </a:lnTo>
                    <a:lnTo>
                      <a:pt x="1889" y="4976"/>
                    </a:lnTo>
                    <a:lnTo>
                      <a:pt x="1870" y="4939"/>
                    </a:lnTo>
                    <a:lnTo>
                      <a:pt x="1856" y="4900"/>
                    </a:lnTo>
                    <a:lnTo>
                      <a:pt x="1848" y="4849"/>
                    </a:lnTo>
                    <a:lnTo>
                      <a:pt x="1850" y="4801"/>
                    </a:lnTo>
                    <a:lnTo>
                      <a:pt x="1862" y="4754"/>
                    </a:lnTo>
                    <a:lnTo>
                      <a:pt x="1883" y="4709"/>
                    </a:lnTo>
                    <a:lnTo>
                      <a:pt x="1913" y="4670"/>
                    </a:lnTo>
                    <a:lnTo>
                      <a:pt x="1948" y="4635"/>
                    </a:lnTo>
                    <a:lnTo>
                      <a:pt x="1989" y="4611"/>
                    </a:lnTo>
                    <a:lnTo>
                      <a:pt x="2034" y="4594"/>
                    </a:lnTo>
                    <a:lnTo>
                      <a:pt x="2082" y="4586"/>
                    </a:lnTo>
                    <a:lnTo>
                      <a:pt x="2117" y="4586"/>
                    </a:lnTo>
                    <a:lnTo>
                      <a:pt x="2154" y="4590"/>
                    </a:lnTo>
                    <a:lnTo>
                      <a:pt x="2188" y="4602"/>
                    </a:lnTo>
                    <a:lnTo>
                      <a:pt x="2219" y="4613"/>
                    </a:lnTo>
                    <a:lnTo>
                      <a:pt x="2287" y="4643"/>
                    </a:lnTo>
                    <a:lnTo>
                      <a:pt x="2355" y="4672"/>
                    </a:lnTo>
                    <a:lnTo>
                      <a:pt x="2441" y="4703"/>
                    </a:lnTo>
                    <a:lnTo>
                      <a:pt x="2531" y="4730"/>
                    </a:lnTo>
                    <a:lnTo>
                      <a:pt x="2632" y="4758"/>
                    </a:lnTo>
                    <a:lnTo>
                      <a:pt x="2735" y="4777"/>
                    </a:lnTo>
                    <a:lnTo>
                      <a:pt x="2782" y="4781"/>
                    </a:lnTo>
                    <a:lnTo>
                      <a:pt x="2829" y="4785"/>
                    </a:lnTo>
                    <a:lnTo>
                      <a:pt x="2876" y="4781"/>
                    </a:lnTo>
                    <a:lnTo>
                      <a:pt x="2919" y="4769"/>
                    </a:lnTo>
                    <a:lnTo>
                      <a:pt x="2923" y="4764"/>
                    </a:lnTo>
                    <a:lnTo>
                      <a:pt x="2930" y="4750"/>
                    </a:lnTo>
                    <a:lnTo>
                      <a:pt x="2942" y="4726"/>
                    </a:lnTo>
                    <a:lnTo>
                      <a:pt x="2956" y="4691"/>
                    </a:lnTo>
                    <a:lnTo>
                      <a:pt x="2969" y="4647"/>
                    </a:lnTo>
                    <a:lnTo>
                      <a:pt x="2983" y="4590"/>
                    </a:lnTo>
                    <a:lnTo>
                      <a:pt x="2997" y="4522"/>
                    </a:lnTo>
                    <a:lnTo>
                      <a:pt x="3020" y="4381"/>
                    </a:lnTo>
                    <a:lnTo>
                      <a:pt x="3040" y="4241"/>
                    </a:lnTo>
                    <a:lnTo>
                      <a:pt x="3053" y="4101"/>
                    </a:lnTo>
                    <a:lnTo>
                      <a:pt x="3067" y="3908"/>
                    </a:lnTo>
                    <a:lnTo>
                      <a:pt x="3075" y="3715"/>
                    </a:lnTo>
                    <a:lnTo>
                      <a:pt x="3049" y="3643"/>
                    </a:lnTo>
                    <a:lnTo>
                      <a:pt x="3032" y="3569"/>
                    </a:lnTo>
                    <a:lnTo>
                      <a:pt x="3022" y="3495"/>
                    </a:lnTo>
                    <a:lnTo>
                      <a:pt x="3020" y="3419"/>
                    </a:lnTo>
                    <a:lnTo>
                      <a:pt x="3020" y="3270"/>
                    </a:lnTo>
                    <a:lnTo>
                      <a:pt x="3016" y="3120"/>
                    </a:lnTo>
                    <a:lnTo>
                      <a:pt x="3006" y="2980"/>
                    </a:lnTo>
                    <a:lnTo>
                      <a:pt x="2991" y="2840"/>
                    </a:lnTo>
                    <a:lnTo>
                      <a:pt x="2969" y="2699"/>
                    </a:lnTo>
                    <a:lnTo>
                      <a:pt x="2954" y="2635"/>
                    </a:lnTo>
                    <a:lnTo>
                      <a:pt x="2938" y="2571"/>
                    </a:lnTo>
                    <a:lnTo>
                      <a:pt x="2923" y="2510"/>
                    </a:lnTo>
                    <a:lnTo>
                      <a:pt x="2907" y="2454"/>
                    </a:lnTo>
                    <a:lnTo>
                      <a:pt x="2891" y="2401"/>
                    </a:lnTo>
                    <a:lnTo>
                      <a:pt x="2876" y="2354"/>
                    </a:lnTo>
                    <a:lnTo>
                      <a:pt x="2862" y="2313"/>
                    </a:lnTo>
                    <a:lnTo>
                      <a:pt x="2852" y="2282"/>
                    </a:lnTo>
                    <a:lnTo>
                      <a:pt x="2843" y="2259"/>
                    </a:lnTo>
                    <a:lnTo>
                      <a:pt x="2839" y="2245"/>
                    </a:lnTo>
                    <a:lnTo>
                      <a:pt x="1841" y="1879"/>
                    </a:lnTo>
                    <a:lnTo>
                      <a:pt x="1835" y="1923"/>
                    </a:lnTo>
                    <a:lnTo>
                      <a:pt x="1823" y="1968"/>
                    </a:lnTo>
                    <a:lnTo>
                      <a:pt x="1804" y="2029"/>
                    </a:lnTo>
                    <a:lnTo>
                      <a:pt x="1956" y="2077"/>
                    </a:lnTo>
                    <a:lnTo>
                      <a:pt x="1979" y="2089"/>
                    </a:lnTo>
                    <a:lnTo>
                      <a:pt x="1995" y="2107"/>
                    </a:lnTo>
                    <a:lnTo>
                      <a:pt x="2006" y="2128"/>
                    </a:lnTo>
                    <a:lnTo>
                      <a:pt x="2010" y="2152"/>
                    </a:lnTo>
                    <a:lnTo>
                      <a:pt x="2006" y="2177"/>
                    </a:lnTo>
                    <a:lnTo>
                      <a:pt x="1614" y="3382"/>
                    </a:lnTo>
                    <a:lnTo>
                      <a:pt x="1603" y="3405"/>
                    </a:lnTo>
                    <a:lnTo>
                      <a:pt x="1585" y="3421"/>
                    </a:lnTo>
                    <a:lnTo>
                      <a:pt x="1566" y="3432"/>
                    </a:lnTo>
                    <a:lnTo>
                      <a:pt x="1540" y="3436"/>
                    </a:lnTo>
                    <a:lnTo>
                      <a:pt x="1517" y="3432"/>
                    </a:lnTo>
                    <a:lnTo>
                      <a:pt x="476" y="3095"/>
                    </a:lnTo>
                    <a:lnTo>
                      <a:pt x="454" y="3083"/>
                    </a:lnTo>
                    <a:lnTo>
                      <a:pt x="437" y="3066"/>
                    </a:lnTo>
                    <a:lnTo>
                      <a:pt x="427" y="3044"/>
                    </a:lnTo>
                    <a:lnTo>
                      <a:pt x="423" y="3021"/>
                    </a:lnTo>
                    <a:lnTo>
                      <a:pt x="427" y="2998"/>
                    </a:lnTo>
                    <a:lnTo>
                      <a:pt x="817" y="1791"/>
                    </a:lnTo>
                    <a:lnTo>
                      <a:pt x="829" y="1768"/>
                    </a:lnTo>
                    <a:lnTo>
                      <a:pt x="846" y="1752"/>
                    </a:lnTo>
                    <a:lnTo>
                      <a:pt x="868" y="1740"/>
                    </a:lnTo>
                    <a:lnTo>
                      <a:pt x="891" y="1736"/>
                    </a:lnTo>
                    <a:lnTo>
                      <a:pt x="916" y="1740"/>
                    </a:lnTo>
                    <a:lnTo>
                      <a:pt x="1068" y="1791"/>
                    </a:lnTo>
                    <a:lnTo>
                      <a:pt x="1088" y="1731"/>
                    </a:lnTo>
                    <a:lnTo>
                      <a:pt x="1109" y="1680"/>
                    </a:lnTo>
                    <a:lnTo>
                      <a:pt x="1137" y="1633"/>
                    </a:lnTo>
                    <a:lnTo>
                      <a:pt x="1170" y="1592"/>
                    </a:lnTo>
                    <a:lnTo>
                      <a:pt x="1150" y="1559"/>
                    </a:lnTo>
                    <a:lnTo>
                      <a:pt x="1139" y="1524"/>
                    </a:lnTo>
                    <a:lnTo>
                      <a:pt x="1133" y="1487"/>
                    </a:lnTo>
                    <a:lnTo>
                      <a:pt x="1094" y="1491"/>
                    </a:lnTo>
                    <a:lnTo>
                      <a:pt x="1059" y="1501"/>
                    </a:lnTo>
                    <a:lnTo>
                      <a:pt x="1024" y="1516"/>
                    </a:lnTo>
                    <a:lnTo>
                      <a:pt x="992" y="1538"/>
                    </a:lnTo>
                    <a:lnTo>
                      <a:pt x="965" y="1565"/>
                    </a:lnTo>
                    <a:lnTo>
                      <a:pt x="944" y="1598"/>
                    </a:lnTo>
                    <a:lnTo>
                      <a:pt x="916" y="1649"/>
                    </a:lnTo>
                    <a:lnTo>
                      <a:pt x="1026" y="1709"/>
                    </a:lnTo>
                    <a:lnTo>
                      <a:pt x="1020" y="1727"/>
                    </a:lnTo>
                    <a:lnTo>
                      <a:pt x="868" y="1678"/>
                    </a:lnTo>
                    <a:lnTo>
                      <a:pt x="842" y="1674"/>
                    </a:lnTo>
                    <a:lnTo>
                      <a:pt x="819" y="1678"/>
                    </a:lnTo>
                    <a:lnTo>
                      <a:pt x="797" y="1690"/>
                    </a:lnTo>
                    <a:lnTo>
                      <a:pt x="780" y="1705"/>
                    </a:lnTo>
                    <a:lnTo>
                      <a:pt x="768" y="1729"/>
                    </a:lnTo>
                    <a:lnTo>
                      <a:pt x="402" y="2863"/>
                    </a:lnTo>
                    <a:lnTo>
                      <a:pt x="37" y="2668"/>
                    </a:lnTo>
                    <a:lnTo>
                      <a:pt x="20" y="2654"/>
                    </a:lnTo>
                    <a:lnTo>
                      <a:pt x="8" y="2635"/>
                    </a:lnTo>
                    <a:lnTo>
                      <a:pt x="0" y="2615"/>
                    </a:lnTo>
                    <a:lnTo>
                      <a:pt x="2" y="2592"/>
                    </a:lnTo>
                    <a:lnTo>
                      <a:pt x="8" y="2571"/>
                    </a:lnTo>
                    <a:lnTo>
                      <a:pt x="562" y="1541"/>
                    </a:lnTo>
                    <a:lnTo>
                      <a:pt x="575" y="1522"/>
                    </a:lnTo>
                    <a:lnTo>
                      <a:pt x="593" y="1510"/>
                    </a:lnTo>
                    <a:lnTo>
                      <a:pt x="614" y="1504"/>
                    </a:lnTo>
                    <a:lnTo>
                      <a:pt x="638" y="1504"/>
                    </a:lnTo>
                    <a:lnTo>
                      <a:pt x="659" y="1512"/>
                    </a:lnTo>
                    <a:lnTo>
                      <a:pt x="790" y="1582"/>
                    </a:lnTo>
                    <a:lnTo>
                      <a:pt x="817" y="1530"/>
                    </a:lnTo>
                    <a:lnTo>
                      <a:pt x="846" y="1483"/>
                    </a:lnTo>
                    <a:lnTo>
                      <a:pt x="883" y="1442"/>
                    </a:lnTo>
                    <a:lnTo>
                      <a:pt x="924" y="1409"/>
                    </a:lnTo>
                    <a:lnTo>
                      <a:pt x="969" y="1382"/>
                    </a:lnTo>
                    <a:lnTo>
                      <a:pt x="1018" y="1362"/>
                    </a:lnTo>
                    <a:lnTo>
                      <a:pt x="1068" y="1348"/>
                    </a:lnTo>
                    <a:lnTo>
                      <a:pt x="1121" y="1343"/>
                    </a:lnTo>
                    <a:lnTo>
                      <a:pt x="1176" y="1347"/>
                    </a:lnTo>
                    <a:lnTo>
                      <a:pt x="1209" y="1313"/>
                    </a:lnTo>
                    <a:lnTo>
                      <a:pt x="1248" y="1288"/>
                    </a:lnTo>
                    <a:lnTo>
                      <a:pt x="1291" y="1272"/>
                    </a:lnTo>
                    <a:lnTo>
                      <a:pt x="1338" y="1267"/>
                    </a:lnTo>
                    <a:lnTo>
                      <a:pt x="1386" y="1272"/>
                    </a:lnTo>
                    <a:lnTo>
                      <a:pt x="1392" y="1274"/>
                    </a:lnTo>
                    <a:lnTo>
                      <a:pt x="1408" y="1278"/>
                    </a:lnTo>
                    <a:lnTo>
                      <a:pt x="1435" y="1284"/>
                    </a:lnTo>
                    <a:lnTo>
                      <a:pt x="1472" y="1294"/>
                    </a:lnTo>
                    <a:lnTo>
                      <a:pt x="1517" y="1306"/>
                    </a:lnTo>
                    <a:lnTo>
                      <a:pt x="1570" y="1317"/>
                    </a:lnTo>
                    <a:lnTo>
                      <a:pt x="1630" y="1333"/>
                    </a:lnTo>
                    <a:lnTo>
                      <a:pt x="1696" y="1348"/>
                    </a:lnTo>
                    <a:lnTo>
                      <a:pt x="1766" y="1366"/>
                    </a:lnTo>
                    <a:lnTo>
                      <a:pt x="1841" y="1386"/>
                    </a:lnTo>
                    <a:lnTo>
                      <a:pt x="1920" y="1403"/>
                    </a:lnTo>
                    <a:lnTo>
                      <a:pt x="2000" y="1424"/>
                    </a:lnTo>
                    <a:lnTo>
                      <a:pt x="2084" y="1444"/>
                    </a:lnTo>
                    <a:lnTo>
                      <a:pt x="2168" y="1465"/>
                    </a:lnTo>
                    <a:lnTo>
                      <a:pt x="2252" y="1485"/>
                    </a:lnTo>
                    <a:lnTo>
                      <a:pt x="2334" y="1504"/>
                    </a:lnTo>
                    <a:lnTo>
                      <a:pt x="2416" y="1524"/>
                    </a:lnTo>
                    <a:lnTo>
                      <a:pt x="2494" y="1543"/>
                    </a:lnTo>
                    <a:lnTo>
                      <a:pt x="2570" y="1563"/>
                    </a:lnTo>
                    <a:lnTo>
                      <a:pt x="2642" y="1578"/>
                    </a:lnTo>
                    <a:lnTo>
                      <a:pt x="2708" y="1594"/>
                    </a:lnTo>
                    <a:lnTo>
                      <a:pt x="2769" y="1610"/>
                    </a:lnTo>
                    <a:lnTo>
                      <a:pt x="2821" y="1621"/>
                    </a:lnTo>
                    <a:lnTo>
                      <a:pt x="2868" y="1631"/>
                    </a:lnTo>
                    <a:lnTo>
                      <a:pt x="2905" y="1639"/>
                    </a:lnTo>
                    <a:lnTo>
                      <a:pt x="2934" y="1645"/>
                    </a:lnTo>
                    <a:lnTo>
                      <a:pt x="2952" y="1649"/>
                    </a:lnTo>
                    <a:lnTo>
                      <a:pt x="3028" y="1656"/>
                    </a:lnTo>
                    <a:lnTo>
                      <a:pt x="3100" y="1656"/>
                    </a:lnTo>
                    <a:lnTo>
                      <a:pt x="3166" y="1651"/>
                    </a:lnTo>
                    <a:lnTo>
                      <a:pt x="3229" y="1635"/>
                    </a:lnTo>
                    <a:lnTo>
                      <a:pt x="3289" y="1614"/>
                    </a:lnTo>
                    <a:lnTo>
                      <a:pt x="3346" y="1580"/>
                    </a:lnTo>
                    <a:lnTo>
                      <a:pt x="3402" y="1541"/>
                    </a:lnTo>
                    <a:lnTo>
                      <a:pt x="3457" y="1491"/>
                    </a:lnTo>
                    <a:lnTo>
                      <a:pt x="3511" y="1430"/>
                    </a:lnTo>
                    <a:lnTo>
                      <a:pt x="3539" y="1397"/>
                    </a:lnTo>
                    <a:lnTo>
                      <a:pt x="3570" y="1358"/>
                    </a:lnTo>
                    <a:lnTo>
                      <a:pt x="3603" y="1313"/>
                    </a:lnTo>
                    <a:lnTo>
                      <a:pt x="3640" y="1263"/>
                    </a:lnTo>
                    <a:lnTo>
                      <a:pt x="3679" y="1210"/>
                    </a:lnTo>
                    <a:lnTo>
                      <a:pt x="3720" y="1154"/>
                    </a:lnTo>
                    <a:lnTo>
                      <a:pt x="3761" y="1095"/>
                    </a:lnTo>
                    <a:lnTo>
                      <a:pt x="3806" y="1033"/>
                    </a:lnTo>
                    <a:lnTo>
                      <a:pt x="3849" y="968"/>
                    </a:lnTo>
                    <a:lnTo>
                      <a:pt x="3894" y="904"/>
                    </a:lnTo>
                    <a:lnTo>
                      <a:pt x="3938" y="838"/>
                    </a:lnTo>
                    <a:lnTo>
                      <a:pt x="3983" y="773"/>
                    </a:lnTo>
                    <a:lnTo>
                      <a:pt x="4028" y="707"/>
                    </a:lnTo>
                    <a:lnTo>
                      <a:pt x="4071" y="645"/>
                    </a:lnTo>
                    <a:lnTo>
                      <a:pt x="4112" y="582"/>
                    </a:lnTo>
                    <a:lnTo>
                      <a:pt x="4153" y="524"/>
                    </a:lnTo>
                    <a:lnTo>
                      <a:pt x="4190" y="467"/>
                    </a:lnTo>
                    <a:lnTo>
                      <a:pt x="4227" y="413"/>
                    </a:lnTo>
                    <a:lnTo>
                      <a:pt x="4258" y="364"/>
                    </a:lnTo>
                    <a:lnTo>
                      <a:pt x="4287" y="319"/>
                    </a:lnTo>
                    <a:lnTo>
                      <a:pt x="4315" y="280"/>
                    </a:lnTo>
                    <a:lnTo>
                      <a:pt x="4336" y="247"/>
                    </a:lnTo>
                    <a:lnTo>
                      <a:pt x="4354" y="220"/>
                    </a:lnTo>
                    <a:lnTo>
                      <a:pt x="4367" y="200"/>
                    </a:lnTo>
                    <a:lnTo>
                      <a:pt x="4375" y="189"/>
                    </a:lnTo>
                    <a:lnTo>
                      <a:pt x="4379" y="183"/>
                    </a:lnTo>
                    <a:lnTo>
                      <a:pt x="4404" y="152"/>
                    </a:lnTo>
                    <a:lnTo>
                      <a:pt x="4438" y="126"/>
                    </a:lnTo>
                    <a:lnTo>
                      <a:pt x="4473" y="109"/>
                    </a:lnTo>
                    <a:lnTo>
                      <a:pt x="4510" y="99"/>
                    </a:lnTo>
                    <a:lnTo>
                      <a:pt x="4549" y="95"/>
                    </a:lnTo>
                    <a:lnTo>
                      <a:pt x="4590" y="99"/>
                    </a:lnTo>
                    <a:lnTo>
                      <a:pt x="4627" y="111"/>
                    </a:lnTo>
                    <a:lnTo>
                      <a:pt x="4664" y="130"/>
                    </a:lnTo>
                    <a:lnTo>
                      <a:pt x="4664" y="130"/>
                    </a:lnTo>
                    <a:lnTo>
                      <a:pt x="4728" y="113"/>
                    </a:lnTo>
                    <a:lnTo>
                      <a:pt x="4794" y="103"/>
                    </a:lnTo>
                    <a:lnTo>
                      <a:pt x="4863" y="103"/>
                    </a:lnTo>
                    <a:lnTo>
                      <a:pt x="4931" y="113"/>
                    </a:lnTo>
                    <a:lnTo>
                      <a:pt x="4997" y="134"/>
                    </a:lnTo>
                    <a:lnTo>
                      <a:pt x="5056" y="157"/>
                    </a:lnTo>
                    <a:lnTo>
                      <a:pt x="5124" y="35"/>
                    </a:lnTo>
                    <a:lnTo>
                      <a:pt x="5137" y="19"/>
                    </a:lnTo>
                    <a:lnTo>
                      <a:pt x="5157" y="5"/>
                    </a:lnTo>
                    <a:lnTo>
                      <a:pt x="5180" y="0"/>
                    </a:lnTo>
                    <a:lnTo>
                      <a:pt x="5204"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grpSp>
      </p:grpSp>
      <p:sp>
        <p:nvSpPr>
          <p:cNvPr id="34" name="Rectangle 33"/>
          <p:cNvSpPr/>
          <p:nvPr/>
        </p:nvSpPr>
        <p:spPr>
          <a:xfrm>
            <a:off x="5208256" y="2445902"/>
            <a:ext cx="3652451" cy="746358"/>
          </a:xfrm>
          <a:prstGeom prst="rect">
            <a:avLst/>
          </a:prstGeom>
        </p:spPr>
        <p:txBody>
          <a:bodyPr wrap="square">
            <a:spAutoFit/>
          </a:bodyPr>
          <a:lstStyle/>
          <a:p>
            <a:pPr marL="0" lvl="1" defTabSz="685612">
              <a:lnSpc>
                <a:spcPts val="1720"/>
              </a:lnSpc>
              <a:buClr>
                <a:srgbClr val="404040"/>
              </a:buClr>
              <a:buSzPct val="100000"/>
            </a:pPr>
            <a:r>
              <a:rPr lang="en-US" sz="1600" spc="-50" dirty="0">
                <a:solidFill>
                  <a:srgbClr val="E7E6E6">
                    <a:lumMod val="50000"/>
                  </a:srgbClr>
                </a:solidFill>
                <a:latin typeface="Montserrat" pitchFamily="2" charset="77"/>
                <a:ea typeface="Helvetica Regular" charset="0"/>
                <a:cs typeface="Helvetica Regular" charset="0"/>
                <a:sym typeface="Century Gothic"/>
              </a:rPr>
              <a:t>Market Singapore can track and capture all your purchases from our stores, brands and merchants.  </a:t>
            </a:r>
          </a:p>
        </p:txBody>
      </p:sp>
      <p:grpSp>
        <p:nvGrpSpPr>
          <p:cNvPr id="64" name="Group 63"/>
          <p:cNvGrpSpPr/>
          <p:nvPr/>
        </p:nvGrpSpPr>
        <p:grpSpPr>
          <a:xfrm>
            <a:off x="4577266" y="2394088"/>
            <a:ext cx="527402" cy="533335"/>
            <a:chOff x="6479256" y="3739084"/>
            <a:chExt cx="703386" cy="711298"/>
          </a:xfrm>
        </p:grpSpPr>
        <p:grpSp>
          <p:nvGrpSpPr>
            <p:cNvPr id="35" name="Group 34"/>
            <p:cNvGrpSpPr/>
            <p:nvPr/>
          </p:nvGrpSpPr>
          <p:grpSpPr>
            <a:xfrm>
              <a:off x="6479256" y="3739084"/>
              <a:ext cx="703386" cy="711298"/>
              <a:chOff x="7022122" y="4650987"/>
              <a:chExt cx="703386" cy="711298"/>
            </a:xfrm>
          </p:grpSpPr>
          <p:sp>
            <p:nvSpPr>
              <p:cNvPr id="36" name="Oval 35"/>
              <p:cNvSpPr/>
              <p:nvPr/>
            </p:nvSpPr>
            <p:spPr>
              <a:xfrm>
                <a:off x="7022122" y="4650987"/>
                <a:ext cx="703386" cy="7112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2">
                  <a:lnSpc>
                    <a:spcPts val="1720"/>
                  </a:lnSpc>
                </a:pPr>
                <a:endParaRPr lang="en-US" sz="1400" dirty="0">
                  <a:solidFill>
                    <a:srgbClr val="44546A"/>
                  </a:solidFill>
                  <a:latin typeface="Montserrat Medium" pitchFamily="2" charset="77"/>
                  <a:ea typeface="Helvetica Regular" charset="0"/>
                  <a:cs typeface="Helvetica Regular" charset="0"/>
                </a:endParaRPr>
              </a:p>
            </p:txBody>
          </p:sp>
          <p:grpSp>
            <p:nvGrpSpPr>
              <p:cNvPr id="37" name="Group 4"/>
              <p:cNvGrpSpPr>
                <a:grpSpLocks noChangeAspect="1"/>
              </p:cNvGrpSpPr>
              <p:nvPr/>
            </p:nvGrpSpPr>
            <p:grpSpPr bwMode="auto">
              <a:xfrm>
                <a:off x="7388010" y="4814408"/>
                <a:ext cx="94612" cy="374693"/>
                <a:chOff x="4977" y="1625"/>
                <a:chExt cx="630" cy="2495"/>
              </a:xfrm>
              <a:solidFill>
                <a:srgbClr val="00B0F0"/>
              </a:solidFill>
            </p:grpSpPr>
            <p:sp>
              <p:nvSpPr>
                <p:cNvPr id="39" name="Rectangle 7"/>
                <p:cNvSpPr>
                  <a:spLocks noChangeArrowheads="1"/>
                </p:cNvSpPr>
                <p:nvPr/>
              </p:nvSpPr>
              <p:spPr bwMode="auto">
                <a:xfrm>
                  <a:off x="4977" y="4119"/>
                  <a:ext cx="1" cy="1"/>
                </a:xfrm>
                <a:prstGeom prst="rect">
                  <a:avLst/>
                </a:prstGeom>
                <a:grpFill/>
                <a:ln w="0">
                  <a:noFill/>
                  <a:prstDash val="solid"/>
                  <a:miter lim="800000"/>
                  <a:headEnd/>
                  <a:tailEnd/>
                </a:ln>
              </p:spPr>
              <p:txBody>
                <a:bodyPr vert="horz" wrap="square" lIns="91416" tIns="45708" rIns="91416" bIns="45708" numCol="1" anchor="t" anchorCtr="0" compatLnSpc="1">
                  <a:prstTxWarp prst="textNoShape">
                    <a:avLst/>
                  </a:prstTxWarp>
                </a:bodyPr>
                <a:lstStyle/>
                <a:p>
                  <a:pPr defTabSz="685612">
                    <a:lnSpc>
                      <a:spcPts val="1720"/>
                    </a:lnSpc>
                  </a:pPr>
                  <a:endParaRPr lang="en-US" sz="1400" dirty="0">
                    <a:solidFill>
                      <a:srgbClr val="44546A"/>
                    </a:solidFill>
                    <a:latin typeface="Montserrat Medium" pitchFamily="2" charset="77"/>
                    <a:ea typeface="Helvetica Regular" charset="0"/>
                    <a:cs typeface="Helvetica Regular" charset="0"/>
                  </a:endParaRPr>
                </a:p>
              </p:txBody>
            </p:sp>
            <p:sp>
              <p:nvSpPr>
                <p:cNvPr id="40" name="Freeform 8"/>
                <p:cNvSpPr>
                  <a:spLocks/>
                </p:cNvSpPr>
                <p:nvPr/>
              </p:nvSpPr>
              <p:spPr bwMode="auto">
                <a:xfrm>
                  <a:off x="5601" y="1630"/>
                  <a:ext cx="6" cy="4"/>
                </a:xfrm>
                <a:custGeom>
                  <a:avLst/>
                  <a:gdLst>
                    <a:gd name="T0" fmla="*/ 0 w 12"/>
                    <a:gd name="T1" fmla="*/ 0 h 8"/>
                    <a:gd name="T2" fmla="*/ 6 w 12"/>
                    <a:gd name="T3" fmla="*/ 4 h 8"/>
                    <a:gd name="T4" fmla="*/ 12 w 12"/>
                    <a:gd name="T5" fmla="*/ 8 h 8"/>
                    <a:gd name="T6" fmla="*/ 0 w 12"/>
                    <a:gd name="T7" fmla="*/ 0 h 8"/>
                  </a:gdLst>
                  <a:ahLst/>
                  <a:cxnLst>
                    <a:cxn ang="0">
                      <a:pos x="T0" y="T1"/>
                    </a:cxn>
                    <a:cxn ang="0">
                      <a:pos x="T2" y="T3"/>
                    </a:cxn>
                    <a:cxn ang="0">
                      <a:pos x="T4" y="T5"/>
                    </a:cxn>
                    <a:cxn ang="0">
                      <a:pos x="T6" y="T7"/>
                    </a:cxn>
                  </a:cxnLst>
                  <a:rect l="0" t="0" r="r" b="b"/>
                  <a:pathLst>
                    <a:path w="12" h="8">
                      <a:moveTo>
                        <a:pt x="0" y="0"/>
                      </a:moveTo>
                      <a:lnTo>
                        <a:pt x="6" y="4"/>
                      </a:lnTo>
                      <a:lnTo>
                        <a:pt x="12" y="8"/>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lnSpc>
                      <a:spcPts val="1720"/>
                    </a:lnSpc>
                  </a:pPr>
                  <a:endParaRPr lang="en-US" sz="1400" dirty="0">
                    <a:solidFill>
                      <a:srgbClr val="44546A"/>
                    </a:solidFill>
                    <a:latin typeface="Montserrat Medium" pitchFamily="2" charset="77"/>
                    <a:ea typeface="Helvetica Regular" charset="0"/>
                    <a:cs typeface="Helvetica Regular" charset="0"/>
                  </a:endParaRPr>
                </a:p>
              </p:txBody>
            </p:sp>
            <p:sp>
              <p:nvSpPr>
                <p:cNvPr id="41" name="Freeform 9"/>
                <p:cNvSpPr>
                  <a:spLocks noEditPoints="1"/>
                </p:cNvSpPr>
                <p:nvPr/>
              </p:nvSpPr>
              <p:spPr bwMode="auto">
                <a:xfrm>
                  <a:off x="5594" y="1625"/>
                  <a:ext cx="5" cy="4"/>
                </a:xfrm>
                <a:custGeom>
                  <a:avLst/>
                  <a:gdLst>
                    <a:gd name="T0" fmla="*/ 2 w 10"/>
                    <a:gd name="T1" fmla="*/ 2 h 7"/>
                    <a:gd name="T2" fmla="*/ 2 w 10"/>
                    <a:gd name="T3" fmla="*/ 2 h 7"/>
                    <a:gd name="T4" fmla="*/ 6 w 10"/>
                    <a:gd name="T5" fmla="*/ 4 h 7"/>
                    <a:gd name="T6" fmla="*/ 10 w 10"/>
                    <a:gd name="T7" fmla="*/ 7 h 7"/>
                    <a:gd name="T8" fmla="*/ 6 w 10"/>
                    <a:gd name="T9" fmla="*/ 4 h 7"/>
                    <a:gd name="T10" fmla="*/ 2 w 10"/>
                    <a:gd name="T11" fmla="*/ 2 h 7"/>
                    <a:gd name="T12" fmla="*/ 0 w 10"/>
                    <a:gd name="T13" fmla="*/ 0 h 7"/>
                    <a:gd name="T14" fmla="*/ 2 w 10"/>
                    <a:gd name="T15" fmla="*/ 2 h 7"/>
                    <a:gd name="T16" fmla="*/ 2 w 10"/>
                    <a:gd name="T17" fmla="*/ 2 h 7"/>
                    <a:gd name="T18" fmla="*/ 0 w 10"/>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2" y="2"/>
                      </a:moveTo>
                      <a:lnTo>
                        <a:pt x="2" y="2"/>
                      </a:lnTo>
                      <a:lnTo>
                        <a:pt x="6" y="4"/>
                      </a:lnTo>
                      <a:lnTo>
                        <a:pt x="10" y="7"/>
                      </a:lnTo>
                      <a:lnTo>
                        <a:pt x="6" y="4"/>
                      </a:lnTo>
                      <a:lnTo>
                        <a:pt x="2" y="2"/>
                      </a:lnTo>
                      <a:close/>
                      <a:moveTo>
                        <a:pt x="0" y="0"/>
                      </a:moveTo>
                      <a:lnTo>
                        <a:pt x="2" y="2"/>
                      </a:lnTo>
                      <a:lnTo>
                        <a:pt x="2" y="2"/>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lnSpc>
                      <a:spcPts val="1720"/>
                    </a:lnSpc>
                  </a:pPr>
                  <a:endParaRPr lang="en-US" sz="1400" dirty="0">
                    <a:solidFill>
                      <a:srgbClr val="44546A"/>
                    </a:solidFill>
                    <a:latin typeface="Montserrat Medium" pitchFamily="2" charset="77"/>
                    <a:ea typeface="Helvetica Regular" charset="0"/>
                    <a:cs typeface="Helvetica Regular" charset="0"/>
                  </a:endParaRPr>
                </a:p>
              </p:txBody>
            </p:sp>
          </p:grpSp>
        </p:grpSp>
        <p:pic>
          <p:nvPicPr>
            <p:cNvPr id="63" name="Picture 62"/>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595087" y="3991317"/>
              <a:ext cx="471725" cy="206833"/>
            </a:xfrm>
            <a:prstGeom prst="rect">
              <a:avLst/>
            </a:prstGeom>
          </p:spPr>
        </p:pic>
      </p:grpSp>
      <p:sp>
        <p:nvSpPr>
          <p:cNvPr id="43" name="Rectangle 42"/>
          <p:cNvSpPr/>
          <p:nvPr/>
        </p:nvSpPr>
        <p:spPr>
          <a:xfrm>
            <a:off x="5208256" y="3210852"/>
            <a:ext cx="3756040" cy="746358"/>
          </a:xfrm>
          <a:prstGeom prst="rect">
            <a:avLst/>
          </a:prstGeom>
        </p:spPr>
        <p:txBody>
          <a:bodyPr wrap="square">
            <a:spAutoFit/>
          </a:bodyPr>
          <a:lstStyle/>
          <a:p>
            <a:pPr marL="0" lvl="1" defTabSz="685612">
              <a:lnSpc>
                <a:spcPts val="1720"/>
              </a:lnSpc>
              <a:buClr>
                <a:srgbClr val="404040"/>
              </a:buClr>
              <a:buSzPct val="100000"/>
            </a:pPr>
            <a:r>
              <a:rPr lang="en-US" sz="1600" spc="-50" dirty="0">
                <a:solidFill>
                  <a:srgbClr val="E7E6E6">
                    <a:lumMod val="50000"/>
                  </a:srgbClr>
                </a:solidFill>
                <a:latin typeface="Montserrat" pitchFamily="2" charset="77"/>
                <a:ea typeface="Helvetica Regular" charset="0"/>
                <a:cs typeface="Helvetica Regular" charset="0"/>
                <a:sym typeface="Century Gothic"/>
              </a:rPr>
              <a:t>When you or anyone you lead to directly or indirectly, makes a purchase you get credit in the form of a social currency called BV and IBV.</a:t>
            </a:r>
            <a:r>
              <a:rPr lang="en-US" sz="1600" spc="-50" dirty="0">
                <a:solidFill>
                  <a:srgbClr val="E7E6E6">
                    <a:lumMod val="50000"/>
                  </a:srgbClr>
                </a:solidFill>
                <a:latin typeface="Montserrat Medium" pitchFamily="2" charset="77"/>
                <a:ea typeface="Helvetica Regular" charset="0"/>
                <a:cs typeface="Helvetica Regular" charset="0"/>
                <a:sym typeface="Century Gothic"/>
              </a:rPr>
              <a:t> </a:t>
            </a:r>
          </a:p>
        </p:txBody>
      </p:sp>
      <p:grpSp>
        <p:nvGrpSpPr>
          <p:cNvPr id="70" name="Group 69"/>
          <p:cNvGrpSpPr/>
          <p:nvPr/>
        </p:nvGrpSpPr>
        <p:grpSpPr>
          <a:xfrm>
            <a:off x="4577266" y="3255727"/>
            <a:ext cx="527402" cy="533335"/>
            <a:chOff x="6488531" y="4668814"/>
            <a:chExt cx="703386" cy="711298"/>
          </a:xfrm>
        </p:grpSpPr>
        <p:grpSp>
          <p:nvGrpSpPr>
            <p:cNvPr id="44" name="Group 43"/>
            <p:cNvGrpSpPr/>
            <p:nvPr/>
          </p:nvGrpSpPr>
          <p:grpSpPr>
            <a:xfrm>
              <a:off x="6488531" y="4668814"/>
              <a:ext cx="703386" cy="711298"/>
              <a:chOff x="7022122" y="4650987"/>
              <a:chExt cx="703386" cy="711298"/>
            </a:xfrm>
            <a:solidFill>
              <a:srgbClr val="0070C0"/>
            </a:solidFill>
          </p:grpSpPr>
          <p:sp>
            <p:nvSpPr>
              <p:cNvPr id="45" name="Oval 44"/>
              <p:cNvSpPr/>
              <p:nvPr/>
            </p:nvSpPr>
            <p:spPr>
              <a:xfrm>
                <a:off x="7022122" y="4650987"/>
                <a:ext cx="703386" cy="7112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2">
                  <a:lnSpc>
                    <a:spcPts val="1720"/>
                  </a:lnSpc>
                </a:pPr>
                <a:endParaRPr lang="en-US" sz="1400" dirty="0">
                  <a:solidFill>
                    <a:srgbClr val="44546A"/>
                  </a:solidFill>
                  <a:latin typeface="Montserrat Medium" pitchFamily="2" charset="77"/>
                  <a:ea typeface="Helvetica Regular" charset="0"/>
                  <a:cs typeface="Helvetica Regular" charset="0"/>
                </a:endParaRPr>
              </a:p>
            </p:txBody>
          </p:sp>
          <p:grpSp>
            <p:nvGrpSpPr>
              <p:cNvPr id="46" name="Group 4"/>
              <p:cNvGrpSpPr>
                <a:grpSpLocks noChangeAspect="1"/>
              </p:cNvGrpSpPr>
              <p:nvPr/>
            </p:nvGrpSpPr>
            <p:grpSpPr bwMode="auto">
              <a:xfrm>
                <a:off x="7388010" y="4814408"/>
                <a:ext cx="94612" cy="374693"/>
                <a:chOff x="4977" y="1625"/>
                <a:chExt cx="630" cy="2495"/>
              </a:xfrm>
              <a:grpFill/>
            </p:grpSpPr>
            <p:sp>
              <p:nvSpPr>
                <p:cNvPr id="48" name="Rectangle 7"/>
                <p:cNvSpPr>
                  <a:spLocks noChangeArrowheads="1"/>
                </p:cNvSpPr>
                <p:nvPr/>
              </p:nvSpPr>
              <p:spPr bwMode="auto">
                <a:xfrm>
                  <a:off x="4977" y="4119"/>
                  <a:ext cx="1" cy="1"/>
                </a:xfrm>
                <a:prstGeom prst="rect">
                  <a:avLst/>
                </a:prstGeom>
                <a:grpFill/>
                <a:ln w="0">
                  <a:noFill/>
                  <a:prstDash val="solid"/>
                  <a:miter lim="800000"/>
                  <a:headEnd/>
                  <a:tailEnd/>
                </a:ln>
              </p:spPr>
              <p:txBody>
                <a:bodyPr vert="horz" wrap="square" lIns="91416" tIns="45708" rIns="91416" bIns="45708" numCol="1" anchor="t" anchorCtr="0" compatLnSpc="1">
                  <a:prstTxWarp prst="textNoShape">
                    <a:avLst/>
                  </a:prstTxWarp>
                </a:bodyPr>
                <a:lstStyle/>
                <a:p>
                  <a:pPr defTabSz="685612">
                    <a:lnSpc>
                      <a:spcPts val="1720"/>
                    </a:lnSpc>
                  </a:pPr>
                  <a:endParaRPr lang="en-US" sz="1400" dirty="0">
                    <a:solidFill>
                      <a:srgbClr val="44546A"/>
                    </a:solidFill>
                    <a:latin typeface="Montserrat Medium" pitchFamily="2" charset="77"/>
                    <a:ea typeface="Helvetica Regular" charset="0"/>
                    <a:cs typeface="Helvetica Regular" charset="0"/>
                  </a:endParaRPr>
                </a:p>
              </p:txBody>
            </p:sp>
            <p:sp>
              <p:nvSpPr>
                <p:cNvPr id="49" name="Freeform 8"/>
                <p:cNvSpPr>
                  <a:spLocks/>
                </p:cNvSpPr>
                <p:nvPr/>
              </p:nvSpPr>
              <p:spPr bwMode="auto">
                <a:xfrm>
                  <a:off x="5601" y="1630"/>
                  <a:ext cx="6" cy="4"/>
                </a:xfrm>
                <a:custGeom>
                  <a:avLst/>
                  <a:gdLst>
                    <a:gd name="T0" fmla="*/ 0 w 12"/>
                    <a:gd name="T1" fmla="*/ 0 h 8"/>
                    <a:gd name="T2" fmla="*/ 6 w 12"/>
                    <a:gd name="T3" fmla="*/ 4 h 8"/>
                    <a:gd name="T4" fmla="*/ 12 w 12"/>
                    <a:gd name="T5" fmla="*/ 8 h 8"/>
                    <a:gd name="T6" fmla="*/ 0 w 12"/>
                    <a:gd name="T7" fmla="*/ 0 h 8"/>
                  </a:gdLst>
                  <a:ahLst/>
                  <a:cxnLst>
                    <a:cxn ang="0">
                      <a:pos x="T0" y="T1"/>
                    </a:cxn>
                    <a:cxn ang="0">
                      <a:pos x="T2" y="T3"/>
                    </a:cxn>
                    <a:cxn ang="0">
                      <a:pos x="T4" y="T5"/>
                    </a:cxn>
                    <a:cxn ang="0">
                      <a:pos x="T6" y="T7"/>
                    </a:cxn>
                  </a:cxnLst>
                  <a:rect l="0" t="0" r="r" b="b"/>
                  <a:pathLst>
                    <a:path w="12" h="8">
                      <a:moveTo>
                        <a:pt x="0" y="0"/>
                      </a:moveTo>
                      <a:lnTo>
                        <a:pt x="6" y="4"/>
                      </a:lnTo>
                      <a:lnTo>
                        <a:pt x="12" y="8"/>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lnSpc>
                      <a:spcPts val="1720"/>
                    </a:lnSpc>
                  </a:pPr>
                  <a:endParaRPr lang="en-US" sz="1400" dirty="0">
                    <a:solidFill>
                      <a:srgbClr val="44546A"/>
                    </a:solidFill>
                    <a:latin typeface="Montserrat Medium" pitchFamily="2" charset="77"/>
                    <a:ea typeface="Helvetica Regular" charset="0"/>
                    <a:cs typeface="Helvetica Regular" charset="0"/>
                  </a:endParaRPr>
                </a:p>
              </p:txBody>
            </p:sp>
            <p:sp>
              <p:nvSpPr>
                <p:cNvPr id="50" name="Freeform 9"/>
                <p:cNvSpPr>
                  <a:spLocks noEditPoints="1"/>
                </p:cNvSpPr>
                <p:nvPr/>
              </p:nvSpPr>
              <p:spPr bwMode="auto">
                <a:xfrm>
                  <a:off x="5594" y="1625"/>
                  <a:ext cx="5" cy="4"/>
                </a:xfrm>
                <a:custGeom>
                  <a:avLst/>
                  <a:gdLst>
                    <a:gd name="T0" fmla="*/ 2 w 10"/>
                    <a:gd name="T1" fmla="*/ 2 h 7"/>
                    <a:gd name="T2" fmla="*/ 2 w 10"/>
                    <a:gd name="T3" fmla="*/ 2 h 7"/>
                    <a:gd name="T4" fmla="*/ 6 w 10"/>
                    <a:gd name="T5" fmla="*/ 4 h 7"/>
                    <a:gd name="T6" fmla="*/ 10 w 10"/>
                    <a:gd name="T7" fmla="*/ 7 h 7"/>
                    <a:gd name="T8" fmla="*/ 6 w 10"/>
                    <a:gd name="T9" fmla="*/ 4 h 7"/>
                    <a:gd name="T10" fmla="*/ 2 w 10"/>
                    <a:gd name="T11" fmla="*/ 2 h 7"/>
                    <a:gd name="T12" fmla="*/ 0 w 10"/>
                    <a:gd name="T13" fmla="*/ 0 h 7"/>
                    <a:gd name="T14" fmla="*/ 2 w 10"/>
                    <a:gd name="T15" fmla="*/ 2 h 7"/>
                    <a:gd name="T16" fmla="*/ 2 w 10"/>
                    <a:gd name="T17" fmla="*/ 2 h 7"/>
                    <a:gd name="T18" fmla="*/ 0 w 10"/>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2" y="2"/>
                      </a:moveTo>
                      <a:lnTo>
                        <a:pt x="2" y="2"/>
                      </a:lnTo>
                      <a:lnTo>
                        <a:pt x="6" y="4"/>
                      </a:lnTo>
                      <a:lnTo>
                        <a:pt x="10" y="7"/>
                      </a:lnTo>
                      <a:lnTo>
                        <a:pt x="6" y="4"/>
                      </a:lnTo>
                      <a:lnTo>
                        <a:pt x="2" y="2"/>
                      </a:lnTo>
                      <a:close/>
                      <a:moveTo>
                        <a:pt x="0" y="0"/>
                      </a:moveTo>
                      <a:lnTo>
                        <a:pt x="2" y="2"/>
                      </a:lnTo>
                      <a:lnTo>
                        <a:pt x="2" y="2"/>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lnSpc>
                      <a:spcPts val="1720"/>
                    </a:lnSpc>
                  </a:pPr>
                  <a:endParaRPr lang="en-US" sz="1400" dirty="0">
                    <a:solidFill>
                      <a:srgbClr val="44546A"/>
                    </a:solidFill>
                    <a:latin typeface="Montserrat Medium" pitchFamily="2" charset="77"/>
                    <a:ea typeface="Helvetica Regular" charset="0"/>
                    <a:cs typeface="Helvetica Regular" charset="0"/>
                  </a:endParaRPr>
                </a:p>
              </p:txBody>
            </p:sp>
          </p:grpSp>
        </p:grpSp>
        <p:sp>
          <p:nvSpPr>
            <p:cNvPr id="69" name="Freeform 15"/>
            <p:cNvSpPr>
              <a:spLocks noEditPoints="1"/>
            </p:cNvSpPr>
            <p:nvPr/>
          </p:nvSpPr>
          <p:spPr bwMode="auto">
            <a:xfrm>
              <a:off x="6647219" y="4779392"/>
              <a:ext cx="386010" cy="457200"/>
            </a:xfrm>
            <a:custGeom>
              <a:avLst/>
              <a:gdLst>
                <a:gd name="T0" fmla="*/ 2873 w 3676"/>
                <a:gd name="T1" fmla="*/ 3075 h 3336"/>
                <a:gd name="T2" fmla="*/ 3660 w 3676"/>
                <a:gd name="T3" fmla="*/ 3139 h 3336"/>
                <a:gd name="T4" fmla="*/ 2460 w 3676"/>
                <a:gd name="T5" fmla="*/ 3319 h 3336"/>
                <a:gd name="T6" fmla="*/ 1959 w 3676"/>
                <a:gd name="T7" fmla="*/ 2599 h 3336"/>
                <a:gd name="T8" fmla="*/ 3259 w 3676"/>
                <a:gd name="T9" fmla="*/ 2716 h 3336"/>
                <a:gd name="T10" fmla="*/ 3496 w 3676"/>
                <a:gd name="T11" fmla="*/ 2917 h 3336"/>
                <a:gd name="T12" fmla="*/ 2130 w 3676"/>
                <a:gd name="T13" fmla="*/ 2934 h 3336"/>
                <a:gd name="T14" fmla="*/ 290 w 3676"/>
                <a:gd name="T15" fmla="*/ 2526 h 3336"/>
                <a:gd name="T16" fmla="*/ 1644 w 3676"/>
                <a:gd name="T17" fmla="*/ 2475 h 3336"/>
                <a:gd name="T18" fmla="*/ 1291 w 3676"/>
                <a:gd name="T19" fmla="*/ 2824 h 3336"/>
                <a:gd name="T20" fmla="*/ 36 w 3676"/>
                <a:gd name="T21" fmla="*/ 2674 h 3336"/>
                <a:gd name="T22" fmla="*/ 2537 w 3676"/>
                <a:gd name="T23" fmla="*/ 2416 h 3336"/>
                <a:gd name="T24" fmla="*/ 3672 w 3676"/>
                <a:gd name="T25" fmla="*/ 2205 h 3336"/>
                <a:gd name="T26" fmla="*/ 2787 w 3676"/>
                <a:gd name="T27" fmla="*/ 2686 h 3336"/>
                <a:gd name="T28" fmla="*/ 0 w 3676"/>
                <a:gd name="T29" fmla="*/ 2029 h 3336"/>
                <a:gd name="T30" fmla="*/ 1058 w 3676"/>
                <a:gd name="T31" fmla="*/ 2267 h 3336"/>
                <a:gd name="T32" fmla="*/ 1744 w 3676"/>
                <a:gd name="T33" fmla="*/ 2357 h 3336"/>
                <a:gd name="T34" fmla="*/ 488 w 3676"/>
                <a:gd name="T35" fmla="*/ 2506 h 3336"/>
                <a:gd name="T36" fmla="*/ 1992 w 3676"/>
                <a:gd name="T37" fmla="*/ 1966 h 3336"/>
                <a:gd name="T38" fmla="*/ 3325 w 3676"/>
                <a:gd name="T39" fmla="*/ 2050 h 3336"/>
                <a:gd name="T40" fmla="*/ 3444 w 3676"/>
                <a:gd name="T41" fmla="*/ 2280 h 3336"/>
                <a:gd name="T42" fmla="*/ 2079 w 3676"/>
                <a:gd name="T43" fmla="*/ 2263 h 3336"/>
                <a:gd name="T44" fmla="*/ 3123 w 3676"/>
                <a:gd name="T45" fmla="*/ 1819 h 3336"/>
                <a:gd name="T46" fmla="*/ 233 w 3676"/>
                <a:gd name="T47" fmla="*/ 1875 h 3336"/>
                <a:gd name="T48" fmla="*/ 1598 w 3676"/>
                <a:gd name="T49" fmla="*/ 1858 h 3336"/>
                <a:gd name="T50" fmla="*/ 1362 w 3676"/>
                <a:gd name="T51" fmla="*/ 2176 h 3336"/>
                <a:gd name="T52" fmla="*/ 63 w 3676"/>
                <a:gd name="T53" fmla="*/ 2059 h 3336"/>
                <a:gd name="T54" fmla="*/ 3614 w 3676"/>
                <a:gd name="T55" fmla="*/ 1717 h 3336"/>
                <a:gd name="T56" fmla="*/ 2956 w 3676"/>
                <a:gd name="T57" fmla="*/ 2046 h 3336"/>
                <a:gd name="T58" fmla="*/ 1897 w 3676"/>
                <a:gd name="T59" fmla="*/ 1806 h 3336"/>
                <a:gd name="T60" fmla="*/ 1989 w 3676"/>
                <a:gd name="T61" fmla="*/ 1486 h 3336"/>
                <a:gd name="T62" fmla="*/ 181 w 3676"/>
                <a:gd name="T63" fmla="*/ 1535 h 3336"/>
                <a:gd name="T64" fmla="*/ 1547 w 3676"/>
                <a:gd name="T65" fmla="*/ 1552 h 3336"/>
                <a:gd name="T66" fmla="*/ 1428 w 3676"/>
                <a:gd name="T67" fmla="*/ 1841 h 3336"/>
                <a:gd name="T68" fmla="*/ 95 w 3676"/>
                <a:gd name="T69" fmla="*/ 1758 h 3336"/>
                <a:gd name="T70" fmla="*/ 3172 w 3676"/>
                <a:gd name="T71" fmla="*/ 1393 h 3336"/>
                <a:gd name="T72" fmla="*/ 488 w 3676"/>
                <a:gd name="T73" fmla="*/ 1276 h 3336"/>
                <a:gd name="T74" fmla="*/ 1744 w 3676"/>
                <a:gd name="T75" fmla="*/ 1128 h 3336"/>
                <a:gd name="T76" fmla="*/ 1058 w 3676"/>
                <a:gd name="T77" fmla="*/ 1558 h 3336"/>
                <a:gd name="T78" fmla="*/ 0 w 3676"/>
                <a:gd name="T79" fmla="*/ 1319 h 3336"/>
                <a:gd name="T80" fmla="*/ 2488 w 3676"/>
                <a:gd name="T81" fmla="*/ 1450 h 3336"/>
                <a:gd name="T82" fmla="*/ 2401 w 3676"/>
                <a:gd name="T83" fmla="*/ 1192 h 3336"/>
                <a:gd name="T84" fmla="*/ 4 w 3676"/>
                <a:gd name="T85" fmla="*/ 756 h 3336"/>
                <a:gd name="T86" fmla="*/ 1139 w 3676"/>
                <a:gd name="T87" fmla="*/ 967 h 3336"/>
                <a:gd name="T88" fmla="*/ 1717 w 3676"/>
                <a:gd name="T89" fmla="*/ 1083 h 3336"/>
                <a:gd name="T90" fmla="*/ 418 w 3676"/>
                <a:gd name="T91" fmla="*/ 1200 h 3336"/>
                <a:gd name="T92" fmla="*/ 3195 w 3676"/>
                <a:gd name="T93" fmla="*/ 990 h 3336"/>
                <a:gd name="T94" fmla="*/ 1908 w 3676"/>
                <a:gd name="T95" fmla="*/ 1076 h 3336"/>
                <a:gd name="T96" fmla="*/ 3059 w 3676"/>
                <a:gd name="T97" fmla="*/ 784 h 3336"/>
                <a:gd name="T98" fmla="*/ 612 w 3676"/>
                <a:gd name="T99" fmla="*/ 715 h 3336"/>
                <a:gd name="T100" fmla="*/ 1490 w 3676"/>
                <a:gd name="T101" fmla="*/ 503 h 3336"/>
                <a:gd name="T102" fmla="*/ 1428 w 3676"/>
                <a:gd name="T103" fmla="*/ 878 h 3336"/>
                <a:gd name="T104" fmla="*/ 95 w 3676"/>
                <a:gd name="T105" fmla="*/ 793 h 3336"/>
                <a:gd name="T106" fmla="*/ 640 w 3676"/>
                <a:gd name="T107" fmla="*/ 449 h 3336"/>
                <a:gd name="T108" fmla="*/ 2232 w 3676"/>
                <a:gd name="T109" fmla="*/ 534 h 3336"/>
                <a:gd name="T110" fmla="*/ 3292 w 3676"/>
                <a:gd name="T111" fmla="*/ 294 h 3336"/>
                <a:gd name="T112" fmla="*/ 2312 w 3676"/>
                <a:gd name="T113" fmla="*/ 796 h 3336"/>
                <a:gd name="T114" fmla="*/ 1684 w 3676"/>
                <a:gd name="T115" fmla="*/ 447 h 3336"/>
                <a:gd name="T116" fmla="*/ 2699 w 3676"/>
                <a:gd name="T117" fmla="*/ 247 h 3336"/>
                <a:gd name="T118" fmla="*/ 3156 w 3676"/>
                <a:gd name="T119" fmla="*/ 115 h 3336"/>
                <a:gd name="T120" fmla="*/ 2729 w 3676"/>
                <a:gd name="T121" fmla="*/ 472 h 3336"/>
                <a:gd name="T122" fmla="*/ 1528 w 3676"/>
                <a:gd name="T123" fmla="*/ 291 h 3336"/>
                <a:gd name="T124" fmla="*/ 2401 w 3676"/>
                <a:gd name="T125" fmla="*/ 0 h 3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76" h="3336">
                  <a:moveTo>
                    <a:pt x="1897" y="2833"/>
                  </a:moveTo>
                  <a:lnTo>
                    <a:pt x="1901" y="2856"/>
                  </a:lnTo>
                  <a:lnTo>
                    <a:pt x="1913" y="2879"/>
                  </a:lnTo>
                  <a:lnTo>
                    <a:pt x="1933" y="2901"/>
                  </a:lnTo>
                  <a:lnTo>
                    <a:pt x="1959" y="2922"/>
                  </a:lnTo>
                  <a:lnTo>
                    <a:pt x="1992" y="2942"/>
                  </a:lnTo>
                  <a:lnTo>
                    <a:pt x="2033" y="2962"/>
                  </a:lnTo>
                  <a:lnTo>
                    <a:pt x="2079" y="2980"/>
                  </a:lnTo>
                  <a:lnTo>
                    <a:pt x="2130" y="2997"/>
                  </a:lnTo>
                  <a:lnTo>
                    <a:pt x="2186" y="3013"/>
                  </a:lnTo>
                  <a:lnTo>
                    <a:pt x="2248" y="3027"/>
                  </a:lnTo>
                  <a:lnTo>
                    <a:pt x="2315" y="3039"/>
                  </a:lnTo>
                  <a:lnTo>
                    <a:pt x="2386" y="3050"/>
                  </a:lnTo>
                  <a:lnTo>
                    <a:pt x="2460" y="3059"/>
                  </a:lnTo>
                  <a:lnTo>
                    <a:pt x="2537" y="3067"/>
                  </a:lnTo>
                  <a:lnTo>
                    <a:pt x="2617" y="3072"/>
                  </a:lnTo>
                  <a:lnTo>
                    <a:pt x="2701" y="3075"/>
                  </a:lnTo>
                  <a:lnTo>
                    <a:pt x="2787" y="3076"/>
                  </a:lnTo>
                  <a:lnTo>
                    <a:pt x="2873" y="3075"/>
                  </a:lnTo>
                  <a:lnTo>
                    <a:pt x="2956" y="3072"/>
                  </a:lnTo>
                  <a:lnTo>
                    <a:pt x="3036" y="3067"/>
                  </a:lnTo>
                  <a:lnTo>
                    <a:pt x="3114" y="3059"/>
                  </a:lnTo>
                  <a:lnTo>
                    <a:pt x="3189" y="3050"/>
                  </a:lnTo>
                  <a:lnTo>
                    <a:pt x="3259" y="3039"/>
                  </a:lnTo>
                  <a:lnTo>
                    <a:pt x="3325" y="3027"/>
                  </a:lnTo>
                  <a:lnTo>
                    <a:pt x="3387" y="3013"/>
                  </a:lnTo>
                  <a:lnTo>
                    <a:pt x="3444" y="2997"/>
                  </a:lnTo>
                  <a:lnTo>
                    <a:pt x="3496" y="2980"/>
                  </a:lnTo>
                  <a:lnTo>
                    <a:pt x="3541" y="2962"/>
                  </a:lnTo>
                  <a:lnTo>
                    <a:pt x="3581" y="2942"/>
                  </a:lnTo>
                  <a:lnTo>
                    <a:pt x="3614" y="2922"/>
                  </a:lnTo>
                  <a:lnTo>
                    <a:pt x="3641" y="2901"/>
                  </a:lnTo>
                  <a:lnTo>
                    <a:pt x="3660" y="2879"/>
                  </a:lnTo>
                  <a:lnTo>
                    <a:pt x="3672" y="2856"/>
                  </a:lnTo>
                  <a:lnTo>
                    <a:pt x="3676" y="2833"/>
                  </a:lnTo>
                  <a:lnTo>
                    <a:pt x="3676" y="3093"/>
                  </a:lnTo>
                  <a:lnTo>
                    <a:pt x="3672" y="3117"/>
                  </a:lnTo>
                  <a:lnTo>
                    <a:pt x="3660" y="3139"/>
                  </a:lnTo>
                  <a:lnTo>
                    <a:pt x="3641" y="3162"/>
                  </a:lnTo>
                  <a:lnTo>
                    <a:pt x="3614" y="3182"/>
                  </a:lnTo>
                  <a:lnTo>
                    <a:pt x="3581" y="3203"/>
                  </a:lnTo>
                  <a:lnTo>
                    <a:pt x="3541" y="3222"/>
                  </a:lnTo>
                  <a:lnTo>
                    <a:pt x="3496" y="3240"/>
                  </a:lnTo>
                  <a:lnTo>
                    <a:pt x="3444" y="3257"/>
                  </a:lnTo>
                  <a:lnTo>
                    <a:pt x="3387" y="3273"/>
                  </a:lnTo>
                  <a:lnTo>
                    <a:pt x="3325" y="3286"/>
                  </a:lnTo>
                  <a:lnTo>
                    <a:pt x="3259" y="3299"/>
                  </a:lnTo>
                  <a:lnTo>
                    <a:pt x="3189" y="3310"/>
                  </a:lnTo>
                  <a:lnTo>
                    <a:pt x="3114" y="3319"/>
                  </a:lnTo>
                  <a:lnTo>
                    <a:pt x="3036" y="3327"/>
                  </a:lnTo>
                  <a:lnTo>
                    <a:pt x="2956" y="3331"/>
                  </a:lnTo>
                  <a:lnTo>
                    <a:pt x="2873" y="3335"/>
                  </a:lnTo>
                  <a:lnTo>
                    <a:pt x="2787" y="3336"/>
                  </a:lnTo>
                  <a:lnTo>
                    <a:pt x="2701" y="3335"/>
                  </a:lnTo>
                  <a:lnTo>
                    <a:pt x="2617" y="3331"/>
                  </a:lnTo>
                  <a:lnTo>
                    <a:pt x="2537" y="3327"/>
                  </a:lnTo>
                  <a:lnTo>
                    <a:pt x="2460" y="3319"/>
                  </a:lnTo>
                  <a:lnTo>
                    <a:pt x="2386" y="3310"/>
                  </a:lnTo>
                  <a:lnTo>
                    <a:pt x="2315" y="3299"/>
                  </a:lnTo>
                  <a:lnTo>
                    <a:pt x="2248" y="3286"/>
                  </a:lnTo>
                  <a:lnTo>
                    <a:pt x="2186" y="3273"/>
                  </a:lnTo>
                  <a:lnTo>
                    <a:pt x="2130" y="3257"/>
                  </a:lnTo>
                  <a:lnTo>
                    <a:pt x="2079" y="3240"/>
                  </a:lnTo>
                  <a:lnTo>
                    <a:pt x="2033" y="3222"/>
                  </a:lnTo>
                  <a:lnTo>
                    <a:pt x="1992" y="3203"/>
                  </a:lnTo>
                  <a:lnTo>
                    <a:pt x="1959" y="3182"/>
                  </a:lnTo>
                  <a:lnTo>
                    <a:pt x="1933" y="3162"/>
                  </a:lnTo>
                  <a:lnTo>
                    <a:pt x="1913" y="3139"/>
                  </a:lnTo>
                  <a:lnTo>
                    <a:pt x="1901" y="3117"/>
                  </a:lnTo>
                  <a:lnTo>
                    <a:pt x="1897" y="3093"/>
                  </a:lnTo>
                  <a:lnTo>
                    <a:pt x="1897" y="2833"/>
                  </a:lnTo>
                  <a:close/>
                  <a:moveTo>
                    <a:pt x="1897" y="2510"/>
                  </a:moveTo>
                  <a:lnTo>
                    <a:pt x="1901" y="2534"/>
                  </a:lnTo>
                  <a:lnTo>
                    <a:pt x="1913" y="2556"/>
                  </a:lnTo>
                  <a:lnTo>
                    <a:pt x="1933" y="2579"/>
                  </a:lnTo>
                  <a:lnTo>
                    <a:pt x="1959" y="2599"/>
                  </a:lnTo>
                  <a:lnTo>
                    <a:pt x="1992" y="2620"/>
                  </a:lnTo>
                  <a:lnTo>
                    <a:pt x="2033" y="2640"/>
                  </a:lnTo>
                  <a:lnTo>
                    <a:pt x="2079" y="2658"/>
                  </a:lnTo>
                  <a:lnTo>
                    <a:pt x="2130" y="2674"/>
                  </a:lnTo>
                  <a:lnTo>
                    <a:pt x="2186" y="2690"/>
                  </a:lnTo>
                  <a:lnTo>
                    <a:pt x="2248" y="2704"/>
                  </a:lnTo>
                  <a:lnTo>
                    <a:pt x="2315" y="2716"/>
                  </a:lnTo>
                  <a:lnTo>
                    <a:pt x="2386" y="2727"/>
                  </a:lnTo>
                  <a:lnTo>
                    <a:pt x="2460" y="2736"/>
                  </a:lnTo>
                  <a:lnTo>
                    <a:pt x="2537" y="2744"/>
                  </a:lnTo>
                  <a:lnTo>
                    <a:pt x="2617" y="2749"/>
                  </a:lnTo>
                  <a:lnTo>
                    <a:pt x="2701" y="2752"/>
                  </a:lnTo>
                  <a:lnTo>
                    <a:pt x="2787" y="2753"/>
                  </a:lnTo>
                  <a:lnTo>
                    <a:pt x="2873" y="2752"/>
                  </a:lnTo>
                  <a:lnTo>
                    <a:pt x="2956" y="2749"/>
                  </a:lnTo>
                  <a:lnTo>
                    <a:pt x="3036" y="2744"/>
                  </a:lnTo>
                  <a:lnTo>
                    <a:pt x="3114" y="2736"/>
                  </a:lnTo>
                  <a:lnTo>
                    <a:pt x="3189" y="2727"/>
                  </a:lnTo>
                  <a:lnTo>
                    <a:pt x="3259" y="2716"/>
                  </a:lnTo>
                  <a:lnTo>
                    <a:pt x="3325" y="2704"/>
                  </a:lnTo>
                  <a:lnTo>
                    <a:pt x="3387" y="2690"/>
                  </a:lnTo>
                  <a:lnTo>
                    <a:pt x="3444" y="2674"/>
                  </a:lnTo>
                  <a:lnTo>
                    <a:pt x="3496" y="2658"/>
                  </a:lnTo>
                  <a:lnTo>
                    <a:pt x="3541" y="2640"/>
                  </a:lnTo>
                  <a:lnTo>
                    <a:pt x="3581" y="2620"/>
                  </a:lnTo>
                  <a:lnTo>
                    <a:pt x="3614" y="2599"/>
                  </a:lnTo>
                  <a:lnTo>
                    <a:pt x="3641" y="2579"/>
                  </a:lnTo>
                  <a:lnTo>
                    <a:pt x="3660" y="2556"/>
                  </a:lnTo>
                  <a:lnTo>
                    <a:pt x="3672" y="2534"/>
                  </a:lnTo>
                  <a:lnTo>
                    <a:pt x="3676" y="2510"/>
                  </a:lnTo>
                  <a:lnTo>
                    <a:pt x="3676" y="2770"/>
                  </a:lnTo>
                  <a:lnTo>
                    <a:pt x="3672" y="2794"/>
                  </a:lnTo>
                  <a:lnTo>
                    <a:pt x="3660" y="2816"/>
                  </a:lnTo>
                  <a:lnTo>
                    <a:pt x="3641" y="2839"/>
                  </a:lnTo>
                  <a:lnTo>
                    <a:pt x="3614" y="2860"/>
                  </a:lnTo>
                  <a:lnTo>
                    <a:pt x="3581" y="2880"/>
                  </a:lnTo>
                  <a:lnTo>
                    <a:pt x="3541" y="2899"/>
                  </a:lnTo>
                  <a:lnTo>
                    <a:pt x="3496" y="2917"/>
                  </a:lnTo>
                  <a:lnTo>
                    <a:pt x="3444" y="2934"/>
                  </a:lnTo>
                  <a:lnTo>
                    <a:pt x="3387" y="2950"/>
                  </a:lnTo>
                  <a:lnTo>
                    <a:pt x="3325" y="2964"/>
                  </a:lnTo>
                  <a:lnTo>
                    <a:pt x="3259" y="2977"/>
                  </a:lnTo>
                  <a:lnTo>
                    <a:pt x="3189" y="2987"/>
                  </a:lnTo>
                  <a:lnTo>
                    <a:pt x="3114" y="2996"/>
                  </a:lnTo>
                  <a:lnTo>
                    <a:pt x="3036" y="3004"/>
                  </a:lnTo>
                  <a:lnTo>
                    <a:pt x="2956" y="3010"/>
                  </a:lnTo>
                  <a:lnTo>
                    <a:pt x="2873" y="3013"/>
                  </a:lnTo>
                  <a:lnTo>
                    <a:pt x="2787" y="3014"/>
                  </a:lnTo>
                  <a:lnTo>
                    <a:pt x="2701" y="3013"/>
                  </a:lnTo>
                  <a:lnTo>
                    <a:pt x="2617" y="3010"/>
                  </a:lnTo>
                  <a:lnTo>
                    <a:pt x="2537" y="3004"/>
                  </a:lnTo>
                  <a:lnTo>
                    <a:pt x="2460" y="2996"/>
                  </a:lnTo>
                  <a:lnTo>
                    <a:pt x="2386" y="2987"/>
                  </a:lnTo>
                  <a:lnTo>
                    <a:pt x="2315" y="2977"/>
                  </a:lnTo>
                  <a:lnTo>
                    <a:pt x="2248" y="2964"/>
                  </a:lnTo>
                  <a:lnTo>
                    <a:pt x="2186" y="2950"/>
                  </a:lnTo>
                  <a:lnTo>
                    <a:pt x="2130" y="2934"/>
                  </a:lnTo>
                  <a:lnTo>
                    <a:pt x="2079" y="2917"/>
                  </a:lnTo>
                  <a:lnTo>
                    <a:pt x="2033" y="2899"/>
                  </a:lnTo>
                  <a:lnTo>
                    <a:pt x="1992" y="2880"/>
                  </a:lnTo>
                  <a:lnTo>
                    <a:pt x="1959" y="2860"/>
                  </a:lnTo>
                  <a:lnTo>
                    <a:pt x="1933" y="2839"/>
                  </a:lnTo>
                  <a:lnTo>
                    <a:pt x="1913" y="2816"/>
                  </a:lnTo>
                  <a:lnTo>
                    <a:pt x="1901" y="2794"/>
                  </a:lnTo>
                  <a:lnTo>
                    <a:pt x="1897" y="2770"/>
                  </a:lnTo>
                  <a:lnTo>
                    <a:pt x="1897" y="2510"/>
                  </a:lnTo>
                  <a:close/>
                  <a:moveTo>
                    <a:pt x="0" y="2346"/>
                  </a:moveTo>
                  <a:lnTo>
                    <a:pt x="4" y="2370"/>
                  </a:lnTo>
                  <a:lnTo>
                    <a:pt x="16" y="2393"/>
                  </a:lnTo>
                  <a:lnTo>
                    <a:pt x="36" y="2415"/>
                  </a:lnTo>
                  <a:lnTo>
                    <a:pt x="63" y="2436"/>
                  </a:lnTo>
                  <a:lnTo>
                    <a:pt x="95" y="2456"/>
                  </a:lnTo>
                  <a:lnTo>
                    <a:pt x="136" y="2475"/>
                  </a:lnTo>
                  <a:lnTo>
                    <a:pt x="181" y="2494"/>
                  </a:lnTo>
                  <a:lnTo>
                    <a:pt x="233" y="2511"/>
                  </a:lnTo>
                  <a:lnTo>
                    <a:pt x="290" y="2526"/>
                  </a:lnTo>
                  <a:lnTo>
                    <a:pt x="352" y="2541"/>
                  </a:lnTo>
                  <a:lnTo>
                    <a:pt x="418" y="2553"/>
                  </a:lnTo>
                  <a:lnTo>
                    <a:pt x="488" y="2564"/>
                  </a:lnTo>
                  <a:lnTo>
                    <a:pt x="562" y="2573"/>
                  </a:lnTo>
                  <a:lnTo>
                    <a:pt x="640" y="2580"/>
                  </a:lnTo>
                  <a:lnTo>
                    <a:pt x="720" y="2586"/>
                  </a:lnTo>
                  <a:lnTo>
                    <a:pt x="804" y="2589"/>
                  </a:lnTo>
                  <a:lnTo>
                    <a:pt x="889" y="2590"/>
                  </a:lnTo>
                  <a:lnTo>
                    <a:pt x="976" y="2589"/>
                  </a:lnTo>
                  <a:lnTo>
                    <a:pt x="1058" y="2586"/>
                  </a:lnTo>
                  <a:lnTo>
                    <a:pt x="1139" y="2580"/>
                  </a:lnTo>
                  <a:lnTo>
                    <a:pt x="1217" y="2573"/>
                  </a:lnTo>
                  <a:lnTo>
                    <a:pt x="1291" y="2564"/>
                  </a:lnTo>
                  <a:lnTo>
                    <a:pt x="1362" y="2553"/>
                  </a:lnTo>
                  <a:lnTo>
                    <a:pt x="1428" y="2541"/>
                  </a:lnTo>
                  <a:lnTo>
                    <a:pt x="1490" y="2526"/>
                  </a:lnTo>
                  <a:lnTo>
                    <a:pt x="1547" y="2511"/>
                  </a:lnTo>
                  <a:lnTo>
                    <a:pt x="1598" y="2494"/>
                  </a:lnTo>
                  <a:lnTo>
                    <a:pt x="1644" y="2475"/>
                  </a:lnTo>
                  <a:lnTo>
                    <a:pt x="1683" y="2456"/>
                  </a:lnTo>
                  <a:lnTo>
                    <a:pt x="1717" y="2436"/>
                  </a:lnTo>
                  <a:lnTo>
                    <a:pt x="1744" y="2415"/>
                  </a:lnTo>
                  <a:lnTo>
                    <a:pt x="1764" y="2393"/>
                  </a:lnTo>
                  <a:lnTo>
                    <a:pt x="1775" y="2370"/>
                  </a:lnTo>
                  <a:lnTo>
                    <a:pt x="1780" y="2346"/>
                  </a:lnTo>
                  <a:lnTo>
                    <a:pt x="1780" y="2607"/>
                  </a:lnTo>
                  <a:lnTo>
                    <a:pt x="1775" y="2629"/>
                  </a:lnTo>
                  <a:lnTo>
                    <a:pt x="1764" y="2653"/>
                  </a:lnTo>
                  <a:lnTo>
                    <a:pt x="1744" y="2674"/>
                  </a:lnTo>
                  <a:lnTo>
                    <a:pt x="1717" y="2696"/>
                  </a:lnTo>
                  <a:lnTo>
                    <a:pt x="1683" y="2716"/>
                  </a:lnTo>
                  <a:lnTo>
                    <a:pt x="1644" y="2735"/>
                  </a:lnTo>
                  <a:lnTo>
                    <a:pt x="1598" y="2753"/>
                  </a:lnTo>
                  <a:lnTo>
                    <a:pt x="1547" y="2770"/>
                  </a:lnTo>
                  <a:lnTo>
                    <a:pt x="1490" y="2786"/>
                  </a:lnTo>
                  <a:lnTo>
                    <a:pt x="1428" y="2800"/>
                  </a:lnTo>
                  <a:lnTo>
                    <a:pt x="1362" y="2813"/>
                  </a:lnTo>
                  <a:lnTo>
                    <a:pt x="1291" y="2824"/>
                  </a:lnTo>
                  <a:lnTo>
                    <a:pt x="1217" y="2833"/>
                  </a:lnTo>
                  <a:lnTo>
                    <a:pt x="1139" y="2840"/>
                  </a:lnTo>
                  <a:lnTo>
                    <a:pt x="1058" y="2845"/>
                  </a:lnTo>
                  <a:lnTo>
                    <a:pt x="976" y="2849"/>
                  </a:lnTo>
                  <a:lnTo>
                    <a:pt x="889" y="2850"/>
                  </a:lnTo>
                  <a:lnTo>
                    <a:pt x="804" y="2849"/>
                  </a:lnTo>
                  <a:lnTo>
                    <a:pt x="720" y="2845"/>
                  </a:lnTo>
                  <a:lnTo>
                    <a:pt x="640" y="2840"/>
                  </a:lnTo>
                  <a:lnTo>
                    <a:pt x="562" y="2833"/>
                  </a:lnTo>
                  <a:lnTo>
                    <a:pt x="488" y="2824"/>
                  </a:lnTo>
                  <a:lnTo>
                    <a:pt x="418" y="2813"/>
                  </a:lnTo>
                  <a:lnTo>
                    <a:pt x="352" y="2800"/>
                  </a:lnTo>
                  <a:lnTo>
                    <a:pt x="290" y="2786"/>
                  </a:lnTo>
                  <a:lnTo>
                    <a:pt x="233" y="2770"/>
                  </a:lnTo>
                  <a:lnTo>
                    <a:pt x="181" y="2753"/>
                  </a:lnTo>
                  <a:lnTo>
                    <a:pt x="136" y="2735"/>
                  </a:lnTo>
                  <a:lnTo>
                    <a:pt x="95" y="2716"/>
                  </a:lnTo>
                  <a:lnTo>
                    <a:pt x="63" y="2696"/>
                  </a:lnTo>
                  <a:lnTo>
                    <a:pt x="36" y="2674"/>
                  </a:lnTo>
                  <a:lnTo>
                    <a:pt x="16" y="2653"/>
                  </a:lnTo>
                  <a:lnTo>
                    <a:pt x="4" y="2629"/>
                  </a:lnTo>
                  <a:lnTo>
                    <a:pt x="0" y="2607"/>
                  </a:lnTo>
                  <a:lnTo>
                    <a:pt x="0" y="2346"/>
                  </a:lnTo>
                  <a:close/>
                  <a:moveTo>
                    <a:pt x="1897" y="2182"/>
                  </a:moveTo>
                  <a:lnTo>
                    <a:pt x="1901" y="2205"/>
                  </a:lnTo>
                  <a:lnTo>
                    <a:pt x="1913" y="2228"/>
                  </a:lnTo>
                  <a:lnTo>
                    <a:pt x="1933" y="2250"/>
                  </a:lnTo>
                  <a:lnTo>
                    <a:pt x="1959" y="2272"/>
                  </a:lnTo>
                  <a:lnTo>
                    <a:pt x="1992" y="2292"/>
                  </a:lnTo>
                  <a:lnTo>
                    <a:pt x="2033" y="2311"/>
                  </a:lnTo>
                  <a:lnTo>
                    <a:pt x="2079" y="2329"/>
                  </a:lnTo>
                  <a:lnTo>
                    <a:pt x="2130" y="2346"/>
                  </a:lnTo>
                  <a:lnTo>
                    <a:pt x="2186" y="2362"/>
                  </a:lnTo>
                  <a:lnTo>
                    <a:pt x="2248" y="2376"/>
                  </a:lnTo>
                  <a:lnTo>
                    <a:pt x="2315" y="2389"/>
                  </a:lnTo>
                  <a:lnTo>
                    <a:pt x="2386" y="2399"/>
                  </a:lnTo>
                  <a:lnTo>
                    <a:pt x="2460" y="2409"/>
                  </a:lnTo>
                  <a:lnTo>
                    <a:pt x="2537" y="2416"/>
                  </a:lnTo>
                  <a:lnTo>
                    <a:pt x="2617" y="2421"/>
                  </a:lnTo>
                  <a:lnTo>
                    <a:pt x="2701" y="2425"/>
                  </a:lnTo>
                  <a:lnTo>
                    <a:pt x="2787" y="2426"/>
                  </a:lnTo>
                  <a:lnTo>
                    <a:pt x="2873" y="2425"/>
                  </a:lnTo>
                  <a:lnTo>
                    <a:pt x="2956" y="2421"/>
                  </a:lnTo>
                  <a:lnTo>
                    <a:pt x="3036" y="2416"/>
                  </a:lnTo>
                  <a:lnTo>
                    <a:pt x="3114" y="2409"/>
                  </a:lnTo>
                  <a:lnTo>
                    <a:pt x="3189" y="2399"/>
                  </a:lnTo>
                  <a:lnTo>
                    <a:pt x="3259" y="2389"/>
                  </a:lnTo>
                  <a:lnTo>
                    <a:pt x="3325" y="2376"/>
                  </a:lnTo>
                  <a:lnTo>
                    <a:pt x="3387" y="2362"/>
                  </a:lnTo>
                  <a:lnTo>
                    <a:pt x="3444" y="2346"/>
                  </a:lnTo>
                  <a:lnTo>
                    <a:pt x="3496" y="2329"/>
                  </a:lnTo>
                  <a:lnTo>
                    <a:pt x="3541" y="2311"/>
                  </a:lnTo>
                  <a:lnTo>
                    <a:pt x="3581" y="2292"/>
                  </a:lnTo>
                  <a:lnTo>
                    <a:pt x="3614" y="2272"/>
                  </a:lnTo>
                  <a:lnTo>
                    <a:pt x="3641" y="2250"/>
                  </a:lnTo>
                  <a:lnTo>
                    <a:pt x="3660" y="2228"/>
                  </a:lnTo>
                  <a:lnTo>
                    <a:pt x="3672" y="2205"/>
                  </a:lnTo>
                  <a:lnTo>
                    <a:pt x="3676" y="2182"/>
                  </a:lnTo>
                  <a:lnTo>
                    <a:pt x="3676" y="2442"/>
                  </a:lnTo>
                  <a:lnTo>
                    <a:pt x="3672" y="2465"/>
                  </a:lnTo>
                  <a:lnTo>
                    <a:pt x="3660" y="2488"/>
                  </a:lnTo>
                  <a:lnTo>
                    <a:pt x="3641" y="2510"/>
                  </a:lnTo>
                  <a:lnTo>
                    <a:pt x="3614" y="2532"/>
                  </a:lnTo>
                  <a:lnTo>
                    <a:pt x="3581" y="2552"/>
                  </a:lnTo>
                  <a:lnTo>
                    <a:pt x="3541" y="2571"/>
                  </a:lnTo>
                  <a:lnTo>
                    <a:pt x="3496" y="2589"/>
                  </a:lnTo>
                  <a:lnTo>
                    <a:pt x="3444" y="2606"/>
                  </a:lnTo>
                  <a:lnTo>
                    <a:pt x="3387" y="2622"/>
                  </a:lnTo>
                  <a:lnTo>
                    <a:pt x="3325" y="2636"/>
                  </a:lnTo>
                  <a:lnTo>
                    <a:pt x="3259" y="2649"/>
                  </a:lnTo>
                  <a:lnTo>
                    <a:pt x="3189" y="2660"/>
                  </a:lnTo>
                  <a:lnTo>
                    <a:pt x="3114" y="2669"/>
                  </a:lnTo>
                  <a:lnTo>
                    <a:pt x="3036" y="2676"/>
                  </a:lnTo>
                  <a:lnTo>
                    <a:pt x="2956" y="2681"/>
                  </a:lnTo>
                  <a:lnTo>
                    <a:pt x="2873" y="2685"/>
                  </a:lnTo>
                  <a:lnTo>
                    <a:pt x="2787" y="2686"/>
                  </a:lnTo>
                  <a:lnTo>
                    <a:pt x="2701" y="2685"/>
                  </a:lnTo>
                  <a:lnTo>
                    <a:pt x="2617" y="2681"/>
                  </a:lnTo>
                  <a:lnTo>
                    <a:pt x="2537" y="2676"/>
                  </a:lnTo>
                  <a:lnTo>
                    <a:pt x="2460" y="2669"/>
                  </a:lnTo>
                  <a:lnTo>
                    <a:pt x="2386" y="2660"/>
                  </a:lnTo>
                  <a:lnTo>
                    <a:pt x="2315" y="2649"/>
                  </a:lnTo>
                  <a:lnTo>
                    <a:pt x="2248" y="2636"/>
                  </a:lnTo>
                  <a:lnTo>
                    <a:pt x="2186" y="2622"/>
                  </a:lnTo>
                  <a:lnTo>
                    <a:pt x="2130" y="2606"/>
                  </a:lnTo>
                  <a:lnTo>
                    <a:pt x="2079" y="2589"/>
                  </a:lnTo>
                  <a:lnTo>
                    <a:pt x="2033" y="2571"/>
                  </a:lnTo>
                  <a:lnTo>
                    <a:pt x="1992" y="2552"/>
                  </a:lnTo>
                  <a:lnTo>
                    <a:pt x="1959" y="2532"/>
                  </a:lnTo>
                  <a:lnTo>
                    <a:pt x="1933" y="2510"/>
                  </a:lnTo>
                  <a:lnTo>
                    <a:pt x="1913" y="2488"/>
                  </a:lnTo>
                  <a:lnTo>
                    <a:pt x="1901" y="2465"/>
                  </a:lnTo>
                  <a:lnTo>
                    <a:pt x="1897" y="2442"/>
                  </a:lnTo>
                  <a:lnTo>
                    <a:pt x="1897" y="2182"/>
                  </a:lnTo>
                  <a:close/>
                  <a:moveTo>
                    <a:pt x="0" y="2029"/>
                  </a:moveTo>
                  <a:lnTo>
                    <a:pt x="4" y="2051"/>
                  </a:lnTo>
                  <a:lnTo>
                    <a:pt x="16" y="2075"/>
                  </a:lnTo>
                  <a:lnTo>
                    <a:pt x="36" y="2096"/>
                  </a:lnTo>
                  <a:lnTo>
                    <a:pt x="63" y="2118"/>
                  </a:lnTo>
                  <a:lnTo>
                    <a:pt x="95" y="2138"/>
                  </a:lnTo>
                  <a:lnTo>
                    <a:pt x="136" y="2158"/>
                  </a:lnTo>
                  <a:lnTo>
                    <a:pt x="181" y="2176"/>
                  </a:lnTo>
                  <a:lnTo>
                    <a:pt x="233" y="2193"/>
                  </a:lnTo>
                  <a:lnTo>
                    <a:pt x="290" y="2209"/>
                  </a:lnTo>
                  <a:lnTo>
                    <a:pt x="352" y="2222"/>
                  </a:lnTo>
                  <a:lnTo>
                    <a:pt x="418" y="2235"/>
                  </a:lnTo>
                  <a:lnTo>
                    <a:pt x="488" y="2246"/>
                  </a:lnTo>
                  <a:lnTo>
                    <a:pt x="562" y="2255"/>
                  </a:lnTo>
                  <a:lnTo>
                    <a:pt x="640" y="2263"/>
                  </a:lnTo>
                  <a:lnTo>
                    <a:pt x="720" y="2267"/>
                  </a:lnTo>
                  <a:lnTo>
                    <a:pt x="804" y="2271"/>
                  </a:lnTo>
                  <a:lnTo>
                    <a:pt x="889" y="2272"/>
                  </a:lnTo>
                  <a:lnTo>
                    <a:pt x="976" y="2271"/>
                  </a:lnTo>
                  <a:lnTo>
                    <a:pt x="1058" y="2267"/>
                  </a:lnTo>
                  <a:lnTo>
                    <a:pt x="1139" y="2263"/>
                  </a:lnTo>
                  <a:lnTo>
                    <a:pt x="1217" y="2255"/>
                  </a:lnTo>
                  <a:lnTo>
                    <a:pt x="1291" y="2246"/>
                  </a:lnTo>
                  <a:lnTo>
                    <a:pt x="1362" y="2235"/>
                  </a:lnTo>
                  <a:lnTo>
                    <a:pt x="1428" y="2222"/>
                  </a:lnTo>
                  <a:lnTo>
                    <a:pt x="1490" y="2209"/>
                  </a:lnTo>
                  <a:lnTo>
                    <a:pt x="1547" y="2193"/>
                  </a:lnTo>
                  <a:lnTo>
                    <a:pt x="1598" y="2176"/>
                  </a:lnTo>
                  <a:lnTo>
                    <a:pt x="1644" y="2158"/>
                  </a:lnTo>
                  <a:lnTo>
                    <a:pt x="1683" y="2138"/>
                  </a:lnTo>
                  <a:lnTo>
                    <a:pt x="1717" y="2118"/>
                  </a:lnTo>
                  <a:lnTo>
                    <a:pt x="1744" y="2096"/>
                  </a:lnTo>
                  <a:lnTo>
                    <a:pt x="1764" y="2075"/>
                  </a:lnTo>
                  <a:lnTo>
                    <a:pt x="1775" y="2051"/>
                  </a:lnTo>
                  <a:lnTo>
                    <a:pt x="1780" y="2029"/>
                  </a:lnTo>
                  <a:lnTo>
                    <a:pt x="1780" y="2289"/>
                  </a:lnTo>
                  <a:lnTo>
                    <a:pt x="1775" y="2312"/>
                  </a:lnTo>
                  <a:lnTo>
                    <a:pt x="1764" y="2335"/>
                  </a:lnTo>
                  <a:lnTo>
                    <a:pt x="1744" y="2357"/>
                  </a:lnTo>
                  <a:lnTo>
                    <a:pt x="1717" y="2377"/>
                  </a:lnTo>
                  <a:lnTo>
                    <a:pt x="1683" y="2399"/>
                  </a:lnTo>
                  <a:lnTo>
                    <a:pt x="1644" y="2418"/>
                  </a:lnTo>
                  <a:lnTo>
                    <a:pt x="1598" y="2436"/>
                  </a:lnTo>
                  <a:lnTo>
                    <a:pt x="1547" y="2453"/>
                  </a:lnTo>
                  <a:lnTo>
                    <a:pt x="1490" y="2469"/>
                  </a:lnTo>
                  <a:lnTo>
                    <a:pt x="1428" y="2482"/>
                  </a:lnTo>
                  <a:lnTo>
                    <a:pt x="1362" y="2494"/>
                  </a:lnTo>
                  <a:lnTo>
                    <a:pt x="1291" y="2506"/>
                  </a:lnTo>
                  <a:lnTo>
                    <a:pt x="1217" y="2515"/>
                  </a:lnTo>
                  <a:lnTo>
                    <a:pt x="1139" y="2523"/>
                  </a:lnTo>
                  <a:lnTo>
                    <a:pt x="1058" y="2527"/>
                  </a:lnTo>
                  <a:lnTo>
                    <a:pt x="976" y="2530"/>
                  </a:lnTo>
                  <a:lnTo>
                    <a:pt x="889" y="2532"/>
                  </a:lnTo>
                  <a:lnTo>
                    <a:pt x="804" y="2530"/>
                  </a:lnTo>
                  <a:lnTo>
                    <a:pt x="720" y="2527"/>
                  </a:lnTo>
                  <a:lnTo>
                    <a:pt x="640" y="2523"/>
                  </a:lnTo>
                  <a:lnTo>
                    <a:pt x="562" y="2515"/>
                  </a:lnTo>
                  <a:lnTo>
                    <a:pt x="488" y="2506"/>
                  </a:lnTo>
                  <a:lnTo>
                    <a:pt x="418" y="2494"/>
                  </a:lnTo>
                  <a:lnTo>
                    <a:pt x="352" y="2482"/>
                  </a:lnTo>
                  <a:lnTo>
                    <a:pt x="290" y="2469"/>
                  </a:lnTo>
                  <a:lnTo>
                    <a:pt x="233" y="2453"/>
                  </a:lnTo>
                  <a:lnTo>
                    <a:pt x="181" y="2436"/>
                  </a:lnTo>
                  <a:lnTo>
                    <a:pt x="136" y="2418"/>
                  </a:lnTo>
                  <a:lnTo>
                    <a:pt x="95" y="2399"/>
                  </a:lnTo>
                  <a:lnTo>
                    <a:pt x="63" y="2377"/>
                  </a:lnTo>
                  <a:lnTo>
                    <a:pt x="36" y="2357"/>
                  </a:lnTo>
                  <a:lnTo>
                    <a:pt x="16" y="2335"/>
                  </a:lnTo>
                  <a:lnTo>
                    <a:pt x="4" y="2312"/>
                  </a:lnTo>
                  <a:lnTo>
                    <a:pt x="0" y="2289"/>
                  </a:lnTo>
                  <a:lnTo>
                    <a:pt x="0" y="2029"/>
                  </a:lnTo>
                  <a:close/>
                  <a:moveTo>
                    <a:pt x="1897" y="1855"/>
                  </a:moveTo>
                  <a:lnTo>
                    <a:pt x="1901" y="1879"/>
                  </a:lnTo>
                  <a:lnTo>
                    <a:pt x="1913" y="1902"/>
                  </a:lnTo>
                  <a:lnTo>
                    <a:pt x="1933" y="1924"/>
                  </a:lnTo>
                  <a:lnTo>
                    <a:pt x="1959" y="1945"/>
                  </a:lnTo>
                  <a:lnTo>
                    <a:pt x="1992" y="1966"/>
                  </a:lnTo>
                  <a:lnTo>
                    <a:pt x="2033" y="1985"/>
                  </a:lnTo>
                  <a:lnTo>
                    <a:pt x="2079" y="2003"/>
                  </a:lnTo>
                  <a:lnTo>
                    <a:pt x="2130" y="2020"/>
                  </a:lnTo>
                  <a:lnTo>
                    <a:pt x="2186" y="2035"/>
                  </a:lnTo>
                  <a:lnTo>
                    <a:pt x="2248" y="2050"/>
                  </a:lnTo>
                  <a:lnTo>
                    <a:pt x="2315" y="2062"/>
                  </a:lnTo>
                  <a:lnTo>
                    <a:pt x="2386" y="2073"/>
                  </a:lnTo>
                  <a:lnTo>
                    <a:pt x="2460" y="2083"/>
                  </a:lnTo>
                  <a:lnTo>
                    <a:pt x="2537" y="2089"/>
                  </a:lnTo>
                  <a:lnTo>
                    <a:pt x="2617" y="2095"/>
                  </a:lnTo>
                  <a:lnTo>
                    <a:pt x="2701" y="2098"/>
                  </a:lnTo>
                  <a:lnTo>
                    <a:pt x="2787" y="2100"/>
                  </a:lnTo>
                  <a:lnTo>
                    <a:pt x="2873" y="2098"/>
                  </a:lnTo>
                  <a:lnTo>
                    <a:pt x="2956" y="2095"/>
                  </a:lnTo>
                  <a:lnTo>
                    <a:pt x="3036" y="2089"/>
                  </a:lnTo>
                  <a:lnTo>
                    <a:pt x="3114" y="2083"/>
                  </a:lnTo>
                  <a:lnTo>
                    <a:pt x="3189" y="2073"/>
                  </a:lnTo>
                  <a:lnTo>
                    <a:pt x="3259" y="2062"/>
                  </a:lnTo>
                  <a:lnTo>
                    <a:pt x="3325" y="2050"/>
                  </a:lnTo>
                  <a:lnTo>
                    <a:pt x="3387" y="2035"/>
                  </a:lnTo>
                  <a:lnTo>
                    <a:pt x="3444" y="2020"/>
                  </a:lnTo>
                  <a:lnTo>
                    <a:pt x="3496" y="2003"/>
                  </a:lnTo>
                  <a:lnTo>
                    <a:pt x="3541" y="1985"/>
                  </a:lnTo>
                  <a:lnTo>
                    <a:pt x="3581" y="1966"/>
                  </a:lnTo>
                  <a:lnTo>
                    <a:pt x="3614" y="1945"/>
                  </a:lnTo>
                  <a:lnTo>
                    <a:pt x="3641" y="1924"/>
                  </a:lnTo>
                  <a:lnTo>
                    <a:pt x="3660" y="1902"/>
                  </a:lnTo>
                  <a:lnTo>
                    <a:pt x="3672" y="1879"/>
                  </a:lnTo>
                  <a:lnTo>
                    <a:pt x="3676" y="1855"/>
                  </a:lnTo>
                  <a:lnTo>
                    <a:pt x="3676" y="2115"/>
                  </a:lnTo>
                  <a:lnTo>
                    <a:pt x="3672" y="2139"/>
                  </a:lnTo>
                  <a:lnTo>
                    <a:pt x="3660" y="2161"/>
                  </a:lnTo>
                  <a:lnTo>
                    <a:pt x="3641" y="2184"/>
                  </a:lnTo>
                  <a:lnTo>
                    <a:pt x="3614" y="2205"/>
                  </a:lnTo>
                  <a:lnTo>
                    <a:pt x="3581" y="2226"/>
                  </a:lnTo>
                  <a:lnTo>
                    <a:pt x="3541" y="2245"/>
                  </a:lnTo>
                  <a:lnTo>
                    <a:pt x="3496" y="2263"/>
                  </a:lnTo>
                  <a:lnTo>
                    <a:pt x="3444" y="2280"/>
                  </a:lnTo>
                  <a:lnTo>
                    <a:pt x="3387" y="2295"/>
                  </a:lnTo>
                  <a:lnTo>
                    <a:pt x="3325" y="2310"/>
                  </a:lnTo>
                  <a:lnTo>
                    <a:pt x="3259" y="2322"/>
                  </a:lnTo>
                  <a:lnTo>
                    <a:pt x="3189" y="2332"/>
                  </a:lnTo>
                  <a:lnTo>
                    <a:pt x="3114" y="2343"/>
                  </a:lnTo>
                  <a:lnTo>
                    <a:pt x="3036" y="2349"/>
                  </a:lnTo>
                  <a:lnTo>
                    <a:pt x="2956" y="2355"/>
                  </a:lnTo>
                  <a:lnTo>
                    <a:pt x="2873" y="2358"/>
                  </a:lnTo>
                  <a:lnTo>
                    <a:pt x="2787" y="2359"/>
                  </a:lnTo>
                  <a:lnTo>
                    <a:pt x="2701" y="2358"/>
                  </a:lnTo>
                  <a:lnTo>
                    <a:pt x="2617" y="2355"/>
                  </a:lnTo>
                  <a:lnTo>
                    <a:pt x="2537" y="2349"/>
                  </a:lnTo>
                  <a:lnTo>
                    <a:pt x="2460" y="2343"/>
                  </a:lnTo>
                  <a:lnTo>
                    <a:pt x="2386" y="2332"/>
                  </a:lnTo>
                  <a:lnTo>
                    <a:pt x="2315" y="2322"/>
                  </a:lnTo>
                  <a:lnTo>
                    <a:pt x="2248" y="2310"/>
                  </a:lnTo>
                  <a:lnTo>
                    <a:pt x="2186" y="2295"/>
                  </a:lnTo>
                  <a:lnTo>
                    <a:pt x="2130" y="2280"/>
                  </a:lnTo>
                  <a:lnTo>
                    <a:pt x="2079" y="2263"/>
                  </a:lnTo>
                  <a:lnTo>
                    <a:pt x="2033" y="2245"/>
                  </a:lnTo>
                  <a:lnTo>
                    <a:pt x="1992" y="2226"/>
                  </a:lnTo>
                  <a:lnTo>
                    <a:pt x="1959" y="2205"/>
                  </a:lnTo>
                  <a:lnTo>
                    <a:pt x="1933" y="2184"/>
                  </a:lnTo>
                  <a:lnTo>
                    <a:pt x="1913" y="2161"/>
                  </a:lnTo>
                  <a:lnTo>
                    <a:pt x="1901" y="2139"/>
                  </a:lnTo>
                  <a:lnTo>
                    <a:pt x="1897" y="2115"/>
                  </a:lnTo>
                  <a:lnTo>
                    <a:pt x="1897" y="1855"/>
                  </a:lnTo>
                  <a:close/>
                  <a:moveTo>
                    <a:pt x="2932" y="1740"/>
                  </a:moveTo>
                  <a:lnTo>
                    <a:pt x="2925" y="1752"/>
                  </a:lnTo>
                  <a:lnTo>
                    <a:pt x="2918" y="1769"/>
                  </a:lnTo>
                  <a:lnTo>
                    <a:pt x="2914" y="1785"/>
                  </a:lnTo>
                  <a:lnTo>
                    <a:pt x="2915" y="1799"/>
                  </a:lnTo>
                  <a:lnTo>
                    <a:pt x="2389" y="1763"/>
                  </a:lnTo>
                  <a:lnTo>
                    <a:pt x="2358" y="1819"/>
                  </a:lnTo>
                  <a:lnTo>
                    <a:pt x="3139" y="1873"/>
                  </a:lnTo>
                  <a:lnTo>
                    <a:pt x="3165" y="1826"/>
                  </a:lnTo>
                  <a:lnTo>
                    <a:pt x="3136" y="1822"/>
                  </a:lnTo>
                  <a:lnTo>
                    <a:pt x="3123" y="1819"/>
                  </a:lnTo>
                  <a:lnTo>
                    <a:pt x="3109" y="1817"/>
                  </a:lnTo>
                  <a:lnTo>
                    <a:pt x="3097" y="1813"/>
                  </a:lnTo>
                  <a:lnTo>
                    <a:pt x="3084" y="1808"/>
                  </a:lnTo>
                  <a:lnTo>
                    <a:pt x="3076" y="1803"/>
                  </a:lnTo>
                  <a:lnTo>
                    <a:pt x="3068" y="1795"/>
                  </a:lnTo>
                  <a:lnTo>
                    <a:pt x="3064" y="1786"/>
                  </a:lnTo>
                  <a:lnTo>
                    <a:pt x="3064" y="1774"/>
                  </a:lnTo>
                  <a:lnTo>
                    <a:pt x="3070" y="1762"/>
                  </a:lnTo>
                  <a:lnTo>
                    <a:pt x="3077" y="1749"/>
                  </a:lnTo>
                  <a:lnTo>
                    <a:pt x="2932" y="1740"/>
                  </a:lnTo>
                  <a:close/>
                  <a:moveTo>
                    <a:pt x="0" y="1710"/>
                  </a:moveTo>
                  <a:lnTo>
                    <a:pt x="4" y="1733"/>
                  </a:lnTo>
                  <a:lnTo>
                    <a:pt x="16" y="1756"/>
                  </a:lnTo>
                  <a:lnTo>
                    <a:pt x="36" y="1778"/>
                  </a:lnTo>
                  <a:lnTo>
                    <a:pt x="63" y="1799"/>
                  </a:lnTo>
                  <a:lnTo>
                    <a:pt x="95" y="1819"/>
                  </a:lnTo>
                  <a:lnTo>
                    <a:pt x="136" y="1839"/>
                  </a:lnTo>
                  <a:lnTo>
                    <a:pt x="181" y="1857"/>
                  </a:lnTo>
                  <a:lnTo>
                    <a:pt x="233" y="1875"/>
                  </a:lnTo>
                  <a:lnTo>
                    <a:pt x="290" y="1889"/>
                  </a:lnTo>
                  <a:lnTo>
                    <a:pt x="352" y="1904"/>
                  </a:lnTo>
                  <a:lnTo>
                    <a:pt x="418" y="1916"/>
                  </a:lnTo>
                  <a:lnTo>
                    <a:pt x="488" y="1927"/>
                  </a:lnTo>
                  <a:lnTo>
                    <a:pt x="562" y="1936"/>
                  </a:lnTo>
                  <a:lnTo>
                    <a:pt x="640" y="1943"/>
                  </a:lnTo>
                  <a:lnTo>
                    <a:pt x="720" y="1949"/>
                  </a:lnTo>
                  <a:lnTo>
                    <a:pt x="804" y="1952"/>
                  </a:lnTo>
                  <a:lnTo>
                    <a:pt x="889" y="1953"/>
                  </a:lnTo>
                  <a:lnTo>
                    <a:pt x="976" y="1952"/>
                  </a:lnTo>
                  <a:lnTo>
                    <a:pt x="1058" y="1949"/>
                  </a:lnTo>
                  <a:lnTo>
                    <a:pt x="1139" y="1943"/>
                  </a:lnTo>
                  <a:lnTo>
                    <a:pt x="1217" y="1936"/>
                  </a:lnTo>
                  <a:lnTo>
                    <a:pt x="1291" y="1927"/>
                  </a:lnTo>
                  <a:lnTo>
                    <a:pt x="1362" y="1916"/>
                  </a:lnTo>
                  <a:lnTo>
                    <a:pt x="1428" y="1904"/>
                  </a:lnTo>
                  <a:lnTo>
                    <a:pt x="1490" y="1889"/>
                  </a:lnTo>
                  <a:lnTo>
                    <a:pt x="1547" y="1875"/>
                  </a:lnTo>
                  <a:lnTo>
                    <a:pt x="1598" y="1858"/>
                  </a:lnTo>
                  <a:lnTo>
                    <a:pt x="1644" y="1839"/>
                  </a:lnTo>
                  <a:lnTo>
                    <a:pt x="1683" y="1819"/>
                  </a:lnTo>
                  <a:lnTo>
                    <a:pt x="1717" y="1799"/>
                  </a:lnTo>
                  <a:lnTo>
                    <a:pt x="1744" y="1778"/>
                  </a:lnTo>
                  <a:lnTo>
                    <a:pt x="1764" y="1756"/>
                  </a:lnTo>
                  <a:lnTo>
                    <a:pt x="1775" y="1733"/>
                  </a:lnTo>
                  <a:lnTo>
                    <a:pt x="1780" y="1710"/>
                  </a:lnTo>
                  <a:lnTo>
                    <a:pt x="1780" y="1969"/>
                  </a:lnTo>
                  <a:lnTo>
                    <a:pt x="1775" y="1993"/>
                  </a:lnTo>
                  <a:lnTo>
                    <a:pt x="1764" y="2016"/>
                  </a:lnTo>
                  <a:lnTo>
                    <a:pt x="1744" y="2038"/>
                  </a:lnTo>
                  <a:lnTo>
                    <a:pt x="1717" y="2059"/>
                  </a:lnTo>
                  <a:lnTo>
                    <a:pt x="1683" y="2079"/>
                  </a:lnTo>
                  <a:lnTo>
                    <a:pt x="1644" y="2098"/>
                  </a:lnTo>
                  <a:lnTo>
                    <a:pt x="1598" y="2118"/>
                  </a:lnTo>
                  <a:lnTo>
                    <a:pt x="1547" y="2134"/>
                  </a:lnTo>
                  <a:lnTo>
                    <a:pt x="1490" y="2149"/>
                  </a:lnTo>
                  <a:lnTo>
                    <a:pt x="1428" y="2164"/>
                  </a:lnTo>
                  <a:lnTo>
                    <a:pt x="1362" y="2176"/>
                  </a:lnTo>
                  <a:lnTo>
                    <a:pt x="1291" y="2187"/>
                  </a:lnTo>
                  <a:lnTo>
                    <a:pt x="1217" y="2196"/>
                  </a:lnTo>
                  <a:lnTo>
                    <a:pt x="1139" y="2203"/>
                  </a:lnTo>
                  <a:lnTo>
                    <a:pt x="1058" y="2209"/>
                  </a:lnTo>
                  <a:lnTo>
                    <a:pt x="976" y="2212"/>
                  </a:lnTo>
                  <a:lnTo>
                    <a:pt x="889" y="2213"/>
                  </a:lnTo>
                  <a:lnTo>
                    <a:pt x="804" y="2212"/>
                  </a:lnTo>
                  <a:lnTo>
                    <a:pt x="720" y="2209"/>
                  </a:lnTo>
                  <a:lnTo>
                    <a:pt x="640" y="2203"/>
                  </a:lnTo>
                  <a:lnTo>
                    <a:pt x="562" y="2196"/>
                  </a:lnTo>
                  <a:lnTo>
                    <a:pt x="488" y="2187"/>
                  </a:lnTo>
                  <a:lnTo>
                    <a:pt x="418" y="2176"/>
                  </a:lnTo>
                  <a:lnTo>
                    <a:pt x="352" y="2164"/>
                  </a:lnTo>
                  <a:lnTo>
                    <a:pt x="290" y="2149"/>
                  </a:lnTo>
                  <a:lnTo>
                    <a:pt x="233" y="2134"/>
                  </a:lnTo>
                  <a:lnTo>
                    <a:pt x="181" y="2118"/>
                  </a:lnTo>
                  <a:lnTo>
                    <a:pt x="136" y="2098"/>
                  </a:lnTo>
                  <a:lnTo>
                    <a:pt x="95" y="2079"/>
                  </a:lnTo>
                  <a:lnTo>
                    <a:pt x="63" y="2059"/>
                  </a:lnTo>
                  <a:lnTo>
                    <a:pt x="36" y="2038"/>
                  </a:lnTo>
                  <a:lnTo>
                    <a:pt x="16" y="2016"/>
                  </a:lnTo>
                  <a:lnTo>
                    <a:pt x="4" y="1993"/>
                  </a:lnTo>
                  <a:lnTo>
                    <a:pt x="0" y="1969"/>
                  </a:lnTo>
                  <a:lnTo>
                    <a:pt x="0" y="1710"/>
                  </a:lnTo>
                  <a:close/>
                  <a:moveTo>
                    <a:pt x="2787" y="1563"/>
                  </a:moveTo>
                  <a:lnTo>
                    <a:pt x="2873" y="1564"/>
                  </a:lnTo>
                  <a:lnTo>
                    <a:pt x="2956" y="1567"/>
                  </a:lnTo>
                  <a:lnTo>
                    <a:pt x="3036" y="1572"/>
                  </a:lnTo>
                  <a:lnTo>
                    <a:pt x="3114" y="1580"/>
                  </a:lnTo>
                  <a:lnTo>
                    <a:pt x="3189" y="1589"/>
                  </a:lnTo>
                  <a:lnTo>
                    <a:pt x="3259" y="1600"/>
                  </a:lnTo>
                  <a:lnTo>
                    <a:pt x="3325" y="1612"/>
                  </a:lnTo>
                  <a:lnTo>
                    <a:pt x="3387" y="1626"/>
                  </a:lnTo>
                  <a:lnTo>
                    <a:pt x="3444" y="1642"/>
                  </a:lnTo>
                  <a:lnTo>
                    <a:pt x="3496" y="1659"/>
                  </a:lnTo>
                  <a:lnTo>
                    <a:pt x="3541" y="1677"/>
                  </a:lnTo>
                  <a:lnTo>
                    <a:pt x="3581" y="1697"/>
                  </a:lnTo>
                  <a:lnTo>
                    <a:pt x="3614" y="1717"/>
                  </a:lnTo>
                  <a:lnTo>
                    <a:pt x="3641" y="1738"/>
                  </a:lnTo>
                  <a:lnTo>
                    <a:pt x="3660" y="1760"/>
                  </a:lnTo>
                  <a:lnTo>
                    <a:pt x="3672" y="1782"/>
                  </a:lnTo>
                  <a:lnTo>
                    <a:pt x="3676" y="1806"/>
                  </a:lnTo>
                  <a:lnTo>
                    <a:pt x="3672" y="1830"/>
                  </a:lnTo>
                  <a:lnTo>
                    <a:pt x="3660" y="1852"/>
                  </a:lnTo>
                  <a:lnTo>
                    <a:pt x="3641" y="1875"/>
                  </a:lnTo>
                  <a:lnTo>
                    <a:pt x="3614" y="1896"/>
                  </a:lnTo>
                  <a:lnTo>
                    <a:pt x="3581" y="1916"/>
                  </a:lnTo>
                  <a:lnTo>
                    <a:pt x="3541" y="1935"/>
                  </a:lnTo>
                  <a:lnTo>
                    <a:pt x="3496" y="1953"/>
                  </a:lnTo>
                  <a:lnTo>
                    <a:pt x="3444" y="1970"/>
                  </a:lnTo>
                  <a:lnTo>
                    <a:pt x="3387" y="1986"/>
                  </a:lnTo>
                  <a:lnTo>
                    <a:pt x="3325" y="2001"/>
                  </a:lnTo>
                  <a:lnTo>
                    <a:pt x="3259" y="2013"/>
                  </a:lnTo>
                  <a:lnTo>
                    <a:pt x="3189" y="2024"/>
                  </a:lnTo>
                  <a:lnTo>
                    <a:pt x="3114" y="2033"/>
                  </a:lnTo>
                  <a:lnTo>
                    <a:pt x="3036" y="2040"/>
                  </a:lnTo>
                  <a:lnTo>
                    <a:pt x="2956" y="2046"/>
                  </a:lnTo>
                  <a:lnTo>
                    <a:pt x="2873" y="2049"/>
                  </a:lnTo>
                  <a:lnTo>
                    <a:pt x="2787" y="2050"/>
                  </a:lnTo>
                  <a:lnTo>
                    <a:pt x="2701" y="2049"/>
                  </a:lnTo>
                  <a:lnTo>
                    <a:pt x="2617" y="2046"/>
                  </a:lnTo>
                  <a:lnTo>
                    <a:pt x="2537" y="2040"/>
                  </a:lnTo>
                  <a:lnTo>
                    <a:pt x="2460" y="2033"/>
                  </a:lnTo>
                  <a:lnTo>
                    <a:pt x="2386" y="2024"/>
                  </a:lnTo>
                  <a:lnTo>
                    <a:pt x="2315" y="2013"/>
                  </a:lnTo>
                  <a:lnTo>
                    <a:pt x="2248" y="2001"/>
                  </a:lnTo>
                  <a:lnTo>
                    <a:pt x="2186" y="1986"/>
                  </a:lnTo>
                  <a:lnTo>
                    <a:pt x="2130" y="1970"/>
                  </a:lnTo>
                  <a:lnTo>
                    <a:pt x="2079" y="1953"/>
                  </a:lnTo>
                  <a:lnTo>
                    <a:pt x="2033" y="1935"/>
                  </a:lnTo>
                  <a:lnTo>
                    <a:pt x="1992" y="1916"/>
                  </a:lnTo>
                  <a:lnTo>
                    <a:pt x="1959" y="1896"/>
                  </a:lnTo>
                  <a:lnTo>
                    <a:pt x="1933" y="1875"/>
                  </a:lnTo>
                  <a:lnTo>
                    <a:pt x="1913" y="1852"/>
                  </a:lnTo>
                  <a:lnTo>
                    <a:pt x="1901" y="1830"/>
                  </a:lnTo>
                  <a:lnTo>
                    <a:pt x="1897" y="1806"/>
                  </a:lnTo>
                  <a:lnTo>
                    <a:pt x="1901" y="1782"/>
                  </a:lnTo>
                  <a:lnTo>
                    <a:pt x="1913" y="1760"/>
                  </a:lnTo>
                  <a:lnTo>
                    <a:pt x="1933" y="1738"/>
                  </a:lnTo>
                  <a:lnTo>
                    <a:pt x="1959" y="1717"/>
                  </a:lnTo>
                  <a:lnTo>
                    <a:pt x="1992" y="1697"/>
                  </a:lnTo>
                  <a:lnTo>
                    <a:pt x="2033" y="1677"/>
                  </a:lnTo>
                  <a:lnTo>
                    <a:pt x="2079" y="1659"/>
                  </a:lnTo>
                  <a:lnTo>
                    <a:pt x="2130" y="1642"/>
                  </a:lnTo>
                  <a:lnTo>
                    <a:pt x="2186" y="1626"/>
                  </a:lnTo>
                  <a:lnTo>
                    <a:pt x="2248" y="1612"/>
                  </a:lnTo>
                  <a:lnTo>
                    <a:pt x="2315" y="1600"/>
                  </a:lnTo>
                  <a:lnTo>
                    <a:pt x="2386" y="1589"/>
                  </a:lnTo>
                  <a:lnTo>
                    <a:pt x="2460" y="1580"/>
                  </a:lnTo>
                  <a:lnTo>
                    <a:pt x="2537" y="1572"/>
                  </a:lnTo>
                  <a:lnTo>
                    <a:pt x="2617" y="1567"/>
                  </a:lnTo>
                  <a:lnTo>
                    <a:pt x="2701" y="1564"/>
                  </a:lnTo>
                  <a:lnTo>
                    <a:pt x="2787" y="1563"/>
                  </a:lnTo>
                  <a:close/>
                  <a:moveTo>
                    <a:pt x="1908" y="1474"/>
                  </a:moveTo>
                  <a:lnTo>
                    <a:pt x="1989" y="1486"/>
                  </a:lnTo>
                  <a:lnTo>
                    <a:pt x="2074" y="1498"/>
                  </a:lnTo>
                  <a:lnTo>
                    <a:pt x="2164" y="1506"/>
                  </a:lnTo>
                  <a:lnTo>
                    <a:pt x="2258" y="1511"/>
                  </a:lnTo>
                  <a:lnTo>
                    <a:pt x="2201" y="1522"/>
                  </a:lnTo>
                  <a:lnTo>
                    <a:pt x="2145" y="1536"/>
                  </a:lnTo>
                  <a:lnTo>
                    <a:pt x="2092" y="1552"/>
                  </a:lnTo>
                  <a:lnTo>
                    <a:pt x="2041" y="1569"/>
                  </a:lnTo>
                  <a:lnTo>
                    <a:pt x="1992" y="1588"/>
                  </a:lnTo>
                  <a:lnTo>
                    <a:pt x="1949" y="1610"/>
                  </a:lnTo>
                  <a:lnTo>
                    <a:pt x="1908" y="1634"/>
                  </a:lnTo>
                  <a:lnTo>
                    <a:pt x="1908" y="1474"/>
                  </a:lnTo>
                  <a:close/>
                  <a:moveTo>
                    <a:pt x="0" y="1387"/>
                  </a:moveTo>
                  <a:lnTo>
                    <a:pt x="4" y="1411"/>
                  </a:lnTo>
                  <a:lnTo>
                    <a:pt x="16" y="1434"/>
                  </a:lnTo>
                  <a:lnTo>
                    <a:pt x="36" y="1456"/>
                  </a:lnTo>
                  <a:lnTo>
                    <a:pt x="63" y="1476"/>
                  </a:lnTo>
                  <a:lnTo>
                    <a:pt x="95" y="1498"/>
                  </a:lnTo>
                  <a:lnTo>
                    <a:pt x="136" y="1517"/>
                  </a:lnTo>
                  <a:lnTo>
                    <a:pt x="181" y="1535"/>
                  </a:lnTo>
                  <a:lnTo>
                    <a:pt x="233" y="1552"/>
                  </a:lnTo>
                  <a:lnTo>
                    <a:pt x="290" y="1567"/>
                  </a:lnTo>
                  <a:lnTo>
                    <a:pt x="352" y="1581"/>
                  </a:lnTo>
                  <a:lnTo>
                    <a:pt x="418" y="1593"/>
                  </a:lnTo>
                  <a:lnTo>
                    <a:pt x="488" y="1605"/>
                  </a:lnTo>
                  <a:lnTo>
                    <a:pt x="562" y="1614"/>
                  </a:lnTo>
                  <a:lnTo>
                    <a:pt x="640" y="1621"/>
                  </a:lnTo>
                  <a:lnTo>
                    <a:pt x="720" y="1626"/>
                  </a:lnTo>
                  <a:lnTo>
                    <a:pt x="804" y="1629"/>
                  </a:lnTo>
                  <a:lnTo>
                    <a:pt x="889" y="1630"/>
                  </a:lnTo>
                  <a:lnTo>
                    <a:pt x="976" y="1629"/>
                  </a:lnTo>
                  <a:lnTo>
                    <a:pt x="1058" y="1626"/>
                  </a:lnTo>
                  <a:lnTo>
                    <a:pt x="1139" y="1621"/>
                  </a:lnTo>
                  <a:lnTo>
                    <a:pt x="1217" y="1614"/>
                  </a:lnTo>
                  <a:lnTo>
                    <a:pt x="1291" y="1605"/>
                  </a:lnTo>
                  <a:lnTo>
                    <a:pt x="1362" y="1593"/>
                  </a:lnTo>
                  <a:lnTo>
                    <a:pt x="1428" y="1581"/>
                  </a:lnTo>
                  <a:lnTo>
                    <a:pt x="1490" y="1567"/>
                  </a:lnTo>
                  <a:lnTo>
                    <a:pt x="1547" y="1552"/>
                  </a:lnTo>
                  <a:lnTo>
                    <a:pt x="1598" y="1535"/>
                  </a:lnTo>
                  <a:lnTo>
                    <a:pt x="1644" y="1517"/>
                  </a:lnTo>
                  <a:lnTo>
                    <a:pt x="1683" y="1498"/>
                  </a:lnTo>
                  <a:lnTo>
                    <a:pt x="1717" y="1476"/>
                  </a:lnTo>
                  <a:lnTo>
                    <a:pt x="1744" y="1456"/>
                  </a:lnTo>
                  <a:lnTo>
                    <a:pt x="1764" y="1434"/>
                  </a:lnTo>
                  <a:lnTo>
                    <a:pt x="1775" y="1411"/>
                  </a:lnTo>
                  <a:lnTo>
                    <a:pt x="1780" y="1387"/>
                  </a:lnTo>
                  <a:lnTo>
                    <a:pt x="1780" y="1647"/>
                  </a:lnTo>
                  <a:lnTo>
                    <a:pt x="1775" y="1671"/>
                  </a:lnTo>
                  <a:lnTo>
                    <a:pt x="1764" y="1693"/>
                  </a:lnTo>
                  <a:lnTo>
                    <a:pt x="1744" y="1716"/>
                  </a:lnTo>
                  <a:lnTo>
                    <a:pt x="1717" y="1737"/>
                  </a:lnTo>
                  <a:lnTo>
                    <a:pt x="1683" y="1758"/>
                  </a:lnTo>
                  <a:lnTo>
                    <a:pt x="1644" y="1777"/>
                  </a:lnTo>
                  <a:lnTo>
                    <a:pt x="1598" y="1795"/>
                  </a:lnTo>
                  <a:lnTo>
                    <a:pt x="1547" y="1812"/>
                  </a:lnTo>
                  <a:lnTo>
                    <a:pt x="1490" y="1827"/>
                  </a:lnTo>
                  <a:lnTo>
                    <a:pt x="1428" y="1841"/>
                  </a:lnTo>
                  <a:lnTo>
                    <a:pt x="1362" y="1853"/>
                  </a:lnTo>
                  <a:lnTo>
                    <a:pt x="1291" y="1864"/>
                  </a:lnTo>
                  <a:lnTo>
                    <a:pt x="1217" y="1873"/>
                  </a:lnTo>
                  <a:lnTo>
                    <a:pt x="1139" y="1881"/>
                  </a:lnTo>
                  <a:lnTo>
                    <a:pt x="1058" y="1887"/>
                  </a:lnTo>
                  <a:lnTo>
                    <a:pt x="976" y="1889"/>
                  </a:lnTo>
                  <a:lnTo>
                    <a:pt x="889" y="1890"/>
                  </a:lnTo>
                  <a:lnTo>
                    <a:pt x="804" y="1889"/>
                  </a:lnTo>
                  <a:lnTo>
                    <a:pt x="720" y="1887"/>
                  </a:lnTo>
                  <a:lnTo>
                    <a:pt x="640" y="1881"/>
                  </a:lnTo>
                  <a:lnTo>
                    <a:pt x="562" y="1873"/>
                  </a:lnTo>
                  <a:lnTo>
                    <a:pt x="488" y="1864"/>
                  </a:lnTo>
                  <a:lnTo>
                    <a:pt x="418" y="1853"/>
                  </a:lnTo>
                  <a:lnTo>
                    <a:pt x="352" y="1841"/>
                  </a:lnTo>
                  <a:lnTo>
                    <a:pt x="290" y="1827"/>
                  </a:lnTo>
                  <a:lnTo>
                    <a:pt x="233" y="1812"/>
                  </a:lnTo>
                  <a:lnTo>
                    <a:pt x="181" y="1795"/>
                  </a:lnTo>
                  <a:lnTo>
                    <a:pt x="136" y="1777"/>
                  </a:lnTo>
                  <a:lnTo>
                    <a:pt x="95" y="1758"/>
                  </a:lnTo>
                  <a:lnTo>
                    <a:pt x="63" y="1737"/>
                  </a:lnTo>
                  <a:lnTo>
                    <a:pt x="36" y="1716"/>
                  </a:lnTo>
                  <a:lnTo>
                    <a:pt x="16" y="1693"/>
                  </a:lnTo>
                  <a:lnTo>
                    <a:pt x="4" y="1671"/>
                  </a:lnTo>
                  <a:lnTo>
                    <a:pt x="0" y="1647"/>
                  </a:lnTo>
                  <a:lnTo>
                    <a:pt x="0" y="1387"/>
                  </a:lnTo>
                  <a:close/>
                  <a:moveTo>
                    <a:pt x="3292" y="1270"/>
                  </a:moveTo>
                  <a:lnTo>
                    <a:pt x="3292" y="1507"/>
                  </a:lnTo>
                  <a:lnTo>
                    <a:pt x="3224" y="1495"/>
                  </a:lnTo>
                  <a:lnTo>
                    <a:pt x="3157" y="1488"/>
                  </a:lnTo>
                  <a:lnTo>
                    <a:pt x="3093" y="1480"/>
                  </a:lnTo>
                  <a:lnTo>
                    <a:pt x="3032" y="1475"/>
                  </a:lnTo>
                  <a:lnTo>
                    <a:pt x="2974" y="1471"/>
                  </a:lnTo>
                  <a:lnTo>
                    <a:pt x="2922" y="1468"/>
                  </a:lnTo>
                  <a:lnTo>
                    <a:pt x="2981" y="1455"/>
                  </a:lnTo>
                  <a:lnTo>
                    <a:pt x="3036" y="1441"/>
                  </a:lnTo>
                  <a:lnTo>
                    <a:pt x="3087" y="1426"/>
                  </a:lnTo>
                  <a:lnTo>
                    <a:pt x="3132" y="1410"/>
                  </a:lnTo>
                  <a:lnTo>
                    <a:pt x="3172" y="1393"/>
                  </a:lnTo>
                  <a:lnTo>
                    <a:pt x="3208" y="1374"/>
                  </a:lnTo>
                  <a:lnTo>
                    <a:pt x="3237" y="1355"/>
                  </a:lnTo>
                  <a:lnTo>
                    <a:pt x="3260" y="1335"/>
                  </a:lnTo>
                  <a:lnTo>
                    <a:pt x="3277" y="1314"/>
                  </a:lnTo>
                  <a:lnTo>
                    <a:pt x="3288" y="1293"/>
                  </a:lnTo>
                  <a:lnTo>
                    <a:pt x="3292" y="1270"/>
                  </a:lnTo>
                  <a:close/>
                  <a:moveTo>
                    <a:pt x="0" y="1059"/>
                  </a:moveTo>
                  <a:lnTo>
                    <a:pt x="4" y="1083"/>
                  </a:lnTo>
                  <a:lnTo>
                    <a:pt x="16" y="1105"/>
                  </a:lnTo>
                  <a:lnTo>
                    <a:pt x="36" y="1128"/>
                  </a:lnTo>
                  <a:lnTo>
                    <a:pt x="63" y="1149"/>
                  </a:lnTo>
                  <a:lnTo>
                    <a:pt x="95" y="1169"/>
                  </a:lnTo>
                  <a:lnTo>
                    <a:pt x="136" y="1188"/>
                  </a:lnTo>
                  <a:lnTo>
                    <a:pt x="181" y="1206"/>
                  </a:lnTo>
                  <a:lnTo>
                    <a:pt x="233" y="1223"/>
                  </a:lnTo>
                  <a:lnTo>
                    <a:pt x="290" y="1239"/>
                  </a:lnTo>
                  <a:lnTo>
                    <a:pt x="352" y="1252"/>
                  </a:lnTo>
                  <a:lnTo>
                    <a:pt x="418" y="1266"/>
                  </a:lnTo>
                  <a:lnTo>
                    <a:pt x="488" y="1276"/>
                  </a:lnTo>
                  <a:lnTo>
                    <a:pt x="562" y="1285"/>
                  </a:lnTo>
                  <a:lnTo>
                    <a:pt x="640" y="1293"/>
                  </a:lnTo>
                  <a:lnTo>
                    <a:pt x="720" y="1299"/>
                  </a:lnTo>
                  <a:lnTo>
                    <a:pt x="804" y="1302"/>
                  </a:lnTo>
                  <a:lnTo>
                    <a:pt x="889" y="1303"/>
                  </a:lnTo>
                  <a:lnTo>
                    <a:pt x="976" y="1302"/>
                  </a:lnTo>
                  <a:lnTo>
                    <a:pt x="1058" y="1299"/>
                  </a:lnTo>
                  <a:lnTo>
                    <a:pt x="1139" y="1293"/>
                  </a:lnTo>
                  <a:lnTo>
                    <a:pt x="1217" y="1285"/>
                  </a:lnTo>
                  <a:lnTo>
                    <a:pt x="1291" y="1276"/>
                  </a:lnTo>
                  <a:lnTo>
                    <a:pt x="1362" y="1266"/>
                  </a:lnTo>
                  <a:lnTo>
                    <a:pt x="1428" y="1252"/>
                  </a:lnTo>
                  <a:lnTo>
                    <a:pt x="1490" y="1239"/>
                  </a:lnTo>
                  <a:lnTo>
                    <a:pt x="1547" y="1223"/>
                  </a:lnTo>
                  <a:lnTo>
                    <a:pt x="1598" y="1206"/>
                  </a:lnTo>
                  <a:lnTo>
                    <a:pt x="1644" y="1188"/>
                  </a:lnTo>
                  <a:lnTo>
                    <a:pt x="1683" y="1169"/>
                  </a:lnTo>
                  <a:lnTo>
                    <a:pt x="1717" y="1149"/>
                  </a:lnTo>
                  <a:lnTo>
                    <a:pt x="1744" y="1128"/>
                  </a:lnTo>
                  <a:lnTo>
                    <a:pt x="1764" y="1105"/>
                  </a:lnTo>
                  <a:lnTo>
                    <a:pt x="1775" y="1083"/>
                  </a:lnTo>
                  <a:lnTo>
                    <a:pt x="1780" y="1059"/>
                  </a:lnTo>
                  <a:lnTo>
                    <a:pt x="1780" y="1319"/>
                  </a:lnTo>
                  <a:lnTo>
                    <a:pt x="1775" y="1342"/>
                  </a:lnTo>
                  <a:lnTo>
                    <a:pt x="1764" y="1365"/>
                  </a:lnTo>
                  <a:lnTo>
                    <a:pt x="1744" y="1387"/>
                  </a:lnTo>
                  <a:lnTo>
                    <a:pt x="1717" y="1409"/>
                  </a:lnTo>
                  <a:lnTo>
                    <a:pt x="1683" y="1429"/>
                  </a:lnTo>
                  <a:lnTo>
                    <a:pt x="1644" y="1448"/>
                  </a:lnTo>
                  <a:lnTo>
                    <a:pt x="1598" y="1466"/>
                  </a:lnTo>
                  <a:lnTo>
                    <a:pt x="1547" y="1483"/>
                  </a:lnTo>
                  <a:lnTo>
                    <a:pt x="1490" y="1499"/>
                  </a:lnTo>
                  <a:lnTo>
                    <a:pt x="1428" y="1512"/>
                  </a:lnTo>
                  <a:lnTo>
                    <a:pt x="1362" y="1526"/>
                  </a:lnTo>
                  <a:lnTo>
                    <a:pt x="1291" y="1536"/>
                  </a:lnTo>
                  <a:lnTo>
                    <a:pt x="1217" y="1545"/>
                  </a:lnTo>
                  <a:lnTo>
                    <a:pt x="1139" y="1553"/>
                  </a:lnTo>
                  <a:lnTo>
                    <a:pt x="1058" y="1558"/>
                  </a:lnTo>
                  <a:lnTo>
                    <a:pt x="976" y="1562"/>
                  </a:lnTo>
                  <a:lnTo>
                    <a:pt x="889" y="1563"/>
                  </a:lnTo>
                  <a:lnTo>
                    <a:pt x="804" y="1562"/>
                  </a:lnTo>
                  <a:lnTo>
                    <a:pt x="720" y="1558"/>
                  </a:lnTo>
                  <a:lnTo>
                    <a:pt x="640" y="1553"/>
                  </a:lnTo>
                  <a:lnTo>
                    <a:pt x="562" y="1545"/>
                  </a:lnTo>
                  <a:lnTo>
                    <a:pt x="488" y="1536"/>
                  </a:lnTo>
                  <a:lnTo>
                    <a:pt x="418" y="1526"/>
                  </a:lnTo>
                  <a:lnTo>
                    <a:pt x="352" y="1512"/>
                  </a:lnTo>
                  <a:lnTo>
                    <a:pt x="290" y="1499"/>
                  </a:lnTo>
                  <a:lnTo>
                    <a:pt x="233" y="1483"/>
                  </a:lnTo>
                  <a:lnTo>
                    <a:pt x="181" y="1466"/>
                  </a:lnTo>
                  <a:lnTo>
                    <a:pt x="136" y="1448"/>
                  </a:lnTo>
                  <a:lnTo>
                    <a:pt x="95" y="1429"/>
                  </a:lnTo>
                  <a:lnTo>
                    <a:pt x="63" y="1409"/>
                  </a:lnTo>
                  <a:lnTo>
                    <a:pt x="36" y="1387"/>
                  </a:lnTo>
                  <a:lnTo>
                    <a:pt x="16" y="1365"/>
                  </a:lnTo>
                  <a:lnTo>
                    <a:pt x="4" y="1342"/>
                  </a:lnTo>
                  <a:lnTo>
                    <a:pt x="0" y="1319"/>
                  </a:lnTo>
                  <a:lnTo>
                    <a:pt x="0" y="1059"/>
                  </a:lnTo>
                  <a:close/>
                  <a:moveTo>
                    <a:pt x="3292" y="949"/>
                  </a:moveTo>
                  <a:lnTo>
                    <a:pt x="3292" y="1209"/>
                  </a:lnTo>
                  <a:lnTo>
                    <a:pt x="3287" y="1232"/>
                  </a:lnTo>
                  <a:lnTo>
                    <a:pt x="3275" y="1255"/>
                  </a:lnTo>
                  <a:lnTo>
                    <a:pt x="3256" y="1277"/>
                  </a:lnTo>
                  <a:lnTo>
                    <a:pt x="3229" y="1297"/>
                  </a:lnTo>
                  <a:lnTo>
                    <a:pt x="3195" y="1319"/>
                  </a:lnTo>
                  <a:lnTo>
                    <a:pt x="3156" y="1338"/>
                  </a:lnTo>
                  <a:lnTo>
                    <a:pt x="3110" y="1356"/>
                  </a:lnTo>
                  <a:lnTo>
                    <a:pt x="3059" y="1373"/>
                  </a:lnTo>
                  <a:lnTo>
                    <a:pt x="3002" y="1389"/>
                  </a:lnTo>
                  <a:lnTo>
                    <a:pt x="2940" y="1402"/>
                  </a:lnTo>
                  <a:lnTo>
                    <a:pt x="2874" y="1414"/>
                  </a:lnTo>
                  <a:lnTo>
                    <a:pt x="2803" y="1426"/>
                  </a:lnTo>
                  <a:lnTo>
                    <a:pt x="2729" y="1435"/>
                  </a:lnTo>
                  <a:lnTo>
                    <a:pt x="2651" y="1443"/>
                  </a:lnTo>
                  <a:lnTo>
                    <a:pt x="2570" y="1447"/>
                  </a:lnTo>
                  <a:lnTo>
                    <a:pt x="2488" y="1450"/>
                  </a:lnTo>
                  <a:lnTo>
                    <a:pt x="2401" y="1452"/>
                  </a:lnTo>
                  <a:lnTo>
                    <a:pt x="2312" y="1450"/>
                  </a:lnTo>
                  <a:lnTo>
                    <a:pt x="2224" y="1447"/>
                  </a:lnTo>
                  <a:lnTo>
                    <a:pt x="2140" y="1441"/>
                  </a:lnTo>
                  <a:lnTo>
                    <a:pt x="2059" y="1434"/>
                  </a:lnTo>
                  <a:lnTo>
                    <a:pt x="1981" y="1423"/>
                  </a:lnTo>
                  <a:lnTo>
                    <a:pt x="1908" y="1411"/>
                  </a:lnTo>
                  <a:lnTo>
                    <a:pt x="1908" y="1404"/>
                  </a:lnTo>
                  <a:lnTo>
                    <a:pt x="1897" y="1404"/>
                  </a:lnTo>
                  <a:lnTo>
                    <a:pt x="1903" y="1383"/>
                  </a:lnTo>
                  <a:lnTo>
                    <a:pt x="1907" y="1360"/>
                  </a:lnTo>
                  <a:lnTo>
                    <a:pt x="1908" y="1336"/>
                  </a:lnTo>
                  <a:lnTo>
                    <a:pt x="1908" y="1151"/>
                  </a:lnTo>
                  <a:lnTo>
                    <a:pt x="1981" y="1164"/>
                  </a:lnTo>
                  <a:lnTo>
                    <a:pt x="2059" y="1174"/>
                  </a:lnTo>
                  <a:lnTo>
                    <a:pt x="2140" y="1182"/>
                  </a:lnTo>
                  <a:lnTo>
                    <a:pt x="2224" y="1187"/>
                  </a:lnTo>
                  <a:lnTo>
                    <a:pt x="2312" y="1191"/>
                  </a:lnTo>
                  <a:lnTo>
                    <a:pt x="2401" y="1192"/>
                  </a:lnTo>
                  <a:lnTo>
                    <a:pt x="2488" y="1191"/>
                  </a:lnTo>
                  <a:lnTo>
                    <a:pt x="2570" y="1188"/>
                  </a:lnTo>
                  <a:lnTo>
                    <a:pt x="2651" y="1183"/>
                  </a:lnTo>
                  <a:lnTo>
                    <a:pt x="2729" y="1175"/>
                  </a:lnTo>
                  <a:lnTo>
                    <a:pt x="2803" y="1166"/>
                  </a:lnTo>
                  <a:lnTo>
                    <a:pt x="2874" y="1155"/>
                  </a:lnTo>
                  <a:lnTo>
                    <a:pt x="2940" y="1142"/>
                  </a:lnTo>
                  <a:lnTo>
                    <a:pt x="3002" y="1129"/>
                  </a:lnTo>
                  <a:lnTo>
                    <a:pt x="3059" y="1113"/>
                  </a:lnTo>
                  <a:lnTo>
                    <a:pt x="3110" y="1096"/>
                  </a:lnTo>
                  <a:lnTo>
                    <a:pt x="3156" y="1078"/>
                  </a:lnTo>
                  <a:lnTo>
                    <a:pt x="3195" y="1059"/>
                  </a:lnTo>
                  <a:lnTo>
                    <a:pt x="3229" y="1038"/>
                  </a:lnTo>
                  <a:lnTo>
                    <a:pt x="3256" y="1017"/>
                  </a:lnTo>
                  <a:lnTo>
                    <a:pt x="3275" y="995"/>
                  </a:lnTo>
                  <a:lnTo>
                    <a:pt x="3287" y="972"/>
                  </a:lnTo>
                  <a:lnTo>
                    <a:pt x="3292" y="949"/>
                  </a:lnTo>
                  <a:close/>
                  <a:moveTo>
                    <a:pt x="0" y="733"/>
                  </a:moveTo>
                  <a:lnTo>
                    <a:pt x="4" y="756"/>
                  </a:lnTo>
                  <a:lnTo>
                    <a:pt x="16" y="779"/>
                  </a:lnTo>
                  <a:lnTo>
                    <a:pt x="36" y="801"/>
                  </a:lnTo>
                  <a:lnTo>
                    <a:pt x="63" y="823"/>
                  </a:lnTo>
                  <a:lnTo>
                    <a:pt x="95" y="843"/>
                  </a:lnTo>
                  <a:lnTo>
                    <a:pt x="136" y="862"/>
                  </a:lnTo>
                  <a:lnTo>
                    <a:pt x="181" y="880"/>
                  </a:lnTo>
                  <a:lnTo>
                    <a:pt x="233" y="897"/>
                  </a:lnTo>
                  <a:lnTo>
                    <a:pt x="290" y="913"/>
                  </a:lnTo>
                  <a:lnTo>
                    <a:pt x="352" y="926"/>
                  </a:lnTo>
                  <a:lnTo>
                    <a:pt x="418" y="940"/>
                  </a:lnTo>
                  <a:lnTo>
                    <a:pt x="488" y="950"/>
                  </a:lnTo>
                  <a:lnTo>
                    <a:pt x="562" y="959"/>
                  </a:lnTo>
                  <a:lnTo>
                    <a:pt x="640" y="967"/>
                  </a:lnTo>
                  <a:lnTo>
                    <a:pt x="720" y="972"/>
                  </a:lnTo>
                  <a:lnTo>
                    <a:pt x="804" y="976"/>
                  </a:lnTo>
                  <a:lnTo>
                    <a:pt x="889" y="977"/>
                  </a:lnTo>
                  <a:lnTo>
                    <a:pt x="976" y="976"/>
                  </a:lnTo>
                  <a:lnTo>
                    <a:pt x="1058" y="972"/>
                  </a:lnTo>
                  <a:lnTo>
                    <a:pt x="1139" y="967"/>
                  </a:lnTo>
                  <a:lnTo>
                    <a:pt x="1217" y="959"/>
                  </a:lnTo>
                  <a:lnTo>
                    <a:pt x="1291" y="950"/>
                  </a:lnTo>
                  <a:lnTo>
                    <a:pt x="1362" y="940"/>
                  </a:lnTo>
                  <a:lnTo>
                    <a:pt x="1428" y="926"/>
                  </a:lnTo>
                  <a:lnTo>
                    <a:pt x="1490" y="913"/>
                  </a:lnTo>
                  <a:lnTo>
                    <a:pt x="1547" y="897"/>
                  </a:lnTo>
                  <a:lnTo>
                    <a:pt x="1598" y="880"/>
                  </a:lnTo>
                  <a:lnTo>
                    <a:pt x="1644" y="862"/>
                  </a:lnTo>
                  <a:lnTo>
                    <a:pt x="1683" y="843"/>
                  </a:lnTo>
                  <a:lnTo>
                    <a:pt x="1717" y="823"/>
                  </a:lnTo>
                  <a:lnTo>
                    <a:pt x="1744" y="801"/>
                  </a:lnTo>
                  <a:lnTo>
                    <a:pt x="1764" y="779"/>
                  </a:lnTo>
                  <a:lnTo>
                    <a:pt x="1775" y="756"/>
                  </a:lnTo>
                  <a:lnTo>
                    <a:pt x="1780" y="733"/>
                  </a:lnTo>
                  <a:lnTo>
                    <a:pt x="1780" y="993"/>
                  </a:lnTo>
                  <a:lnTo>
                    <a:pt x="1775" y="1016"/>
                  </a:lnTo>
                  <a:lnTo>
                    <a:pt x="1764" y="1039"/>
                  </a:lnTo>
                  <a:lnTo>
                    <a:pt x="1744" y="1061"/>
                  </a:lnTo>
                  <a:lnTo>
                    <a:pt x="1717" y="1083"/>
                  </a:lnTo>
                  <a:lnTo>
                    <a:pt x="1683" y="1103"/>
                  </a:lnTo>
                  <a:lnTo>
                    <a:pt x="1644" y="1122"/>
                  </a:lnTo>
                  <a:lnTo>
                    <a:pt x="1598" y="1140"/>
                  </a:lnTo>
                  <a:lnTo>
                    <a:pt x="1547" y="1157"/>
                  </a:lnTo>
                  <a:lnTo>
                    <a:pt x="1490" y="1173"/>
                  </a:lnTo>
                  <a:lnTo>
                    <a:pt x="1428" y="1186"/>
                  </a:lnTo>
                  <a:lnTo>
                    <a:pt x="1362" y="1200"/>
                  </a:lnTo>
                  <a:lnTo>
                    <a:pt x="1291" y="1210"/>
                  </a:lnTo>
                  <a:lnTo>
                    <a:pt x="1217" y="1219"/>
                  </a:lnTo>
                  <a:lnTo>
                    <a:pt x="1139" y="1227"/>
                  </a:lnTo>
                  <a:lnTo>
                    <a:pt x="1058" y="1232"/>
                  </a:lnTo>
                  <a:lnTo>
                    <a:pt x="976" y="1236"/>
                  </a:lnTo>
                  <a:lnTo>
                    <a:pt x="889" y="1237"/>
                  </a:lnTo>
                  <a:lnTo>
                    <a:pt x="804" y="1236"/>
                  </a:lnTo>
                  <a:lnTo>
                    <a:pt x="720" y="1232"/>
                  </a:lnTo>
                  <a:lnTo>
                    <a:pt x="640" y="1227"/>
                  </a:lnTo>
                  <a:lnTo>
                    <a:pt x="562" y="1219"/>
                  </a:lnTo>
                  <a:lnTo>
                    <a:pt x="488" y="1210"/>
                  </a:lnTo>
                  <a:lnTo>
                    <a:pt x="418" y="1200"/>
                  </a:lnTo>
                  <a:lnTo>
                    <a:pt x="352" y="1186"/>
                  </a:lnTo>
                  <a:lnTo>
                    <a:pt x="290" y="1173"/>
                  </a:lnTo>
                  <a:lnTo>
                    <a:pt x="233" y="1157"/>
                  </a:lnTo>
                  <a:lnTo>
                    <a:pt x="181" y="1140"/>
                  </a:lnTo>
                  <a:lnTo>
                    <a:pt x="136" y="1122"/>
                  </a:lnTo>
                  <a:lnTo>
                    <a:pt x="95" y="1103"/>
                  </a:lnTo>
                  <a:lnTo>
                    <a:pt x="63" y="1083"/>
                  </a:lnTo>
                  <a:lnTo>
                    <a:pt x="36" y="1061"/>
                  </a:lnTo>
                  <a:lnTo>
                    <a:pt x="16" y="1039"/>
                  </a:lnTo>
                  <a:lnTo>
                    <a:pt x="4" y="1016"/>
                  </a:lnTo>
                  <a:lnTo>
                    <a:pt x="0" y="993"/>
                  </a:lnTo>
                  <a:lnTo>
                    <a:pt x="0" y="733"/>
                  </a:lnTo>
                  <a:close/>
                  <a:moveTo>
                    <a:pt x="3292" y="620"/>
                  </a:moveTo>
                  <a:lnTo>
                    <a:pt x="3292" y="880"/>
                  </a:lnTo>
                  <a:lnTo>
                    <a:pt x="3287" y="904"/>
                  </a:lnTo>
                  <a:lnTo>
                    <a:pt x="3275" y="926"/>
                  </a:lnTo>
                  <a:lnTo>
                    <a:pt x="3256" y="949"/>
                  </a:lnTo>
                  <a:lnTo>
                    <a:pt x="3229" y="970"/>
                  </a:lnTo>
                  <a:lnTo>
                    <a:pt x="3195" y="990"/>
                  </a:lnTo>
                  <a:lnTo>
                    <a:pt x="3156" y="1009"/>
                  </a:lnTo>
                  <a:lnTo>
                    <a:pt x="3110" y="1027"/>
                  </a:lnTo>
                  <a:lnTo>
                    <a:pt x="3059" y="1044"/>
                  </a:lnTo>
                  <a:lnTo>
                    <a:pt x="3002" y="1060"/>
                  </a:lnTo>
                  <a:lnTo>
                    <a:pt x="2940" y="1074"/>
                  </a:lnTo>
                  <a:lnTo>
                    <a:pt x="2874" y="1087"/>
                  </a:lnTo>
                  <a:lnTo>
                    <a:pt x="2803" y="1097"/>
                  </a:lnTo>
                  <a:lnTo>
                    <a:pt x="2729" y="1106"/>
                  </a:lnTo>
                  <a:lnTo>
                    <a:pt x="2651" y="1114"/>
                  </a:lnTo>
                  <a:lnTo>
                    <a:pt x="2570" y="1120"/>
                  </a:lnTo>
                  <a:lnTo>
                    <a:pt x="2488" y="1123"/>
                  </a:lnTo>
                  <a:lnTo>
                    <a:pt x="2401" y="1124"/>
                  </a:lnTo>
                  <a:lnTo>
                    <a:pt x="2312" y="1122"/>
                  </a:lnTo>
                  <a:lnTo>
                    <a:pt x="2224" y="1119"/>
                  </a:lnTo>
                  <a:lnTo>
                    <a:pt x="2140" y="1113"/>
                  </a:lnTo>
                  <a:lnTo>
                    <a:pt x="2059" y="1105"/>
                  </a:lnTo>
                  <a:lnTo>
                    <a:pt x="1981" y="1095"/>
                  </a:lnTo>
                  <a:lnTo>
                    <a:pt x="1908" y="1083"/>
                  </a:lnTo>
                  <a:lnTo>
                    <a:pt x="1908" y="1076"/>
                  </a:lnTo>
                  <a:lnTo>
                    <a:pt x="1897" y="1076"/>
                  </a:lnTo>
                  <a:lnTo>
                    <a:pt x="1906" y="1044"/>
                  </a:lnTo>
                  <a:lnTo>
                    <a:pt x="1908" y="1009"/>
                  </a:lnTo>
                  <a:lnTo>
                    <a:pt x="1908" y="823"/>
                  </a:lnTo>
                  <a:lnTo>
                    <a:pt x="1981" y="835"/>
                  </a:lnTo>
                  <a:lnTo>
                    <a:pt x="2059" y="845"/>
                  </a:lnTo>
                  <a:lnTo>
                    <a:pt x="2140" y="853"/>
                  </a:lnTo>
                  <a:lnTo>
                    <a:pt x="2224" y="859"/>
                  </a:lnTo>
                  <a:lnTo>
                    <a:pt x="2312" y="863"/>
                  </a:lnTo>
                  <a:lnTo>
                    <a:pt x="2401" y="864"/>
                  </a:lnTo>
                  <a:lnTo>
                    <a:pt x="2488" y="863"/>
                  </a:lnTo>
                  <a:lnTo>
                    <a:pt x="2570" y="860"/>
                  </a:lnTo>
                  <a:lnTo>
                    <a:pt x="2651" y="854"/>
                  </a:lnTo>
                  <a:lnTo>
                    <a:pt x="2729" y="846"/>
                  </a:lnTo>
                  <a:lnTo>
                    <a:pt x="2803" y="837"/>
                  </a:lnTo>
                  <a:lnTo>
                    <a:pt x="2874" y="827"/>
                  </a:lnTo>
                  <a:lnTo>
                    <a:pt x="2940" y="814"/>
                  </a:lnTo>
                  <a:lnTo>
                    <a:pt x="3002" y="800"/>
                  </a:lnTo>
                  <a:lnTo>
                    <a:pt x="3059" y="784"/>
                  </a:lnTo>
                  <a:lnTo>
                    <a:pt x="3110" y="768"/>
                  </a:lnTo>
                  <a:lnTo>
                    <a:pt x="3156" y="750"/>
                  </a:lnTo>
                  <a:lnTo>
                    <a:pt x="3195" y="730"/>
                  </a:lnTo>
                  <a:lnTo>
                    <a:pt x="3229" y="710"/>
                  </a:lnTo>
                  <a:lnTo>
                    <a:pt x="3256" y="689"/>
                  </a:lnTo>
                  <a:lnTo>
                    <a:pt x="3275" y="666"/>
                  </a:lnTo>
                  <a:lnTo>
                    <a:pt x="3287" y="644"/>
                  </a:lnTo>
                  <a:lnTo>
                    <a:pt x="3292" y="620"/>
                  </a:lnTo>
                  <a:close/>
                  <a:moveTo>
                    <a:pt x="538" y="616"/>
                  </a:moveTo>
                  <a:lnTo>
                    <a:pt x="511" y="664"/>
                  </a:lnTo>
                  <a:lnTo>
                    <a:pt x="540" y="667"/>
                  </a:lnTo>
                  <a:lnTo>
                    <a:pt x="553" y="670"/>
                  </a:lnTo>
                  <a:lnTo>
                    <a:pt x="567" y="673"/>
                  </a:lnTo>
                  <a:lnTo>
                    <a:pt x="580" y="676"/>
                  </a:lnTo>
                  <a:lnTo>
                    <a:pt x="592" y="681"/>
                  </a:lnTo>
                  <a:lnTo>
                    <a:pt x="601" y="688"/>
                  </a:lnTo>
                  <a:lnTo>
                    <a:pt x="609" y="694"/>
                  </a:lnTo>
                  <a:lnTo>
                    <a:pt x="613" y="705"/>
                  </a:lnTo>
                  <a:lnTo>
                    <a:pt x="612" y="715"/>
                  </a:lnTo>
                  <a:lnTo>
                    <a:pt x="607" y="728"/>
                  </a:lnTo>
                  <a:lnTo>
                    <a:pt x="599" y="741"/>
                  </a:lnTo>
                  <a:lnTo>
                    <a:pt x="744" y="751"/>
                  </a:lnTo>
                  <a:lnTo>
                    <a:pt x="752" y="737"/>
                  </a:lnTo>
                  <a:lnTo>
                    <a:pt x="759" y="720"/>
                  </a:lnTo>
                  <a:lnTo>
                    <a:pt x="762" y="705"/>
                  </a:lnTo>
                  <a:lnTo>
                    <a:pt x="760" y="691"/>
                  </a:lnTo>
                  <a:lnTo>
                    <a:pt x="1287" y="727"/>
                  </a:lnTo>
                  <a:lnTo>
                    <a:pt x="1319" y="670"/>
                  </a:lnTo>
                  <a:lnTo>
                    <a:pt x="538" y="616"/>
                  </a:lnTo>
                  <a:close/>
                  <a:moveTo>
                    <a:pt x="889" y="439"/>
                  </a:moveTo>
                  <a:lnTo>
                    <a:pt x="976" y="440"/>
                  </a:lnTo>
                  <a:lnTo>
                    <a:pt x="1058" y="444"/>
                  </a:lnTo>
                  <a:lnTo>
                    <a:pt x="1139" y="449"/>
                  </a:lnTo>
                  <a:lnTo>
                    <a:pt x="1217" y="457"/>
                  </a:lnTo>
                  <a:lnTo>
                    <a:pt x="1291" y="466"/>
                  </a:lnTo>
                  <a:lnTo>
                    <a:pt x="1362" y="476"/>
                  </a:lnTo>
                  <a:lnTo>
                    <a:pt x="1428" y="490"/>
                  </a:lnTo>
                  <a:lnTo>
                    <a:pt x="1490" y="503"/>
                  </a:lnTo>
                  <a:lnTo>
                    <a:pt x="1547" y="519"/>
                  </a:lnTo>
                  <a:lnTo>
                    <a:pt x="1598" y="536"/>
                  </a:lnTo>
                  <a:lnTo>
                    <a:pt x="1644" y="554"/>
                  </a:lnTo>
                  <a:lnTo>
                    <a:pt x="1683" y="573"/>
                  </a:lnTo>
                  <a:lnTo>
                    <a:pt x="1717" y="593"/>
                  </a:lnTo>
                  <a:lnTo>
                    <a:pt x="1744" y="615"/>
                  </a:lnTo>
                  <a:lnTo>
                    <a:pt x="1764" y="637"/>
                  </a:lnTo>
                  <a:lnTo>
                    <a:pt x="1775" y="660"/>
                  </a:lnTo>
                  <a:lnTo>
                    <a:pt x="1780" y="683"/>
                  </a:lnTo>
                  <a:lnTo>
                    <a:pt x="1775" y="707"/>
                  </a:lnTo>
                  <a:lnTo>
                    <a:pt x="1764" y="729"/>
                  </a:lnTo>
                  <a:lnTo>
                    <a:pt x="1744" y="752"/>
                  </a:lnTo>
                  <a:lnTo>
                    <a:pt x="1717" y="773"/>
                  </a:lnTo>
                  <a:lnTo>
                    <a:pt x="1683" y="793"/>
                  </a:lnTo>
                  <a:lnTo>
                    <a:pt x="1644" y="813"/>
                  </a:lnTo>
                  <a:lnTo>
                    <a:pt x="1598" y="831"/>
                  </a:lnTo>
                  <a:lnTo>
                    <a:pt x="1547" y="847"/>
                  </a:lnTo>
                  <a:lnTo>
                    <a:pt x="1490" y="863"/>
                  </a:lnTo>
                  <a:lnTo>
                    <a:pt x="1428" y="878"/>
                  </a:lnTo>
                  <a:lnTo>
                    <a:pt x="1362" y="890"/>
                  </a:lnTo>
                  <a:lnTo>
                    <a:pt x="1291" y="901"/>
                  </a:lnTo>
                  <a:lnTo>
                    <a:pt x="1217" y="910"/>
                  </a:lnTo>
                  <a:lnTo>
                    <a:pt x="1139" y="917"/>
                  </a:lnTo>
                  <a:lnTo>
                    <a:pt x="1058" y="923"/>
                  </a:lnTo>
                  <a:lnTo>
                    <a:pt x="976" y="926"/>
                  </a:lnTo>
                  <a:lnTo>
                    <a:pt x="889" y="927"/>
                  </a:lnTo>
                  <a:lnTo>
                    <a:pt x="804" y="926"/>
                  </a:lnTo>
                  <a:lnTo>
                    <a:pt x="720" y="923"/>
                  </a:lnTo>
                  <a:lnTo>
                    <a:pt x="640" y="917"/>
                  </a:lnTo>
                  <a:lnTo>
                    <a:pt x="562" y="910"/>
                  </a:lnTo>
                  <a:lnTo>
                    <a:pt x="488" y="901"/>
                  </a:lnTo>
                  <a:lnTo>
                    <a:pt x="418" y="890"/>
                  </a:lnTo>
                  <a:lnTo>
                    <a:pt x="352" y="878"/>
                  </a:lnTo>
                  <a:lnTo>
                    <a:pt x="290" y="863"/>
                  </a:lnTo>
                  <a:lnTo>
                    <a:pt x="233" y="847"/>
                  </a:lnTo>
                  <a:lnTo>
                    <a:pt x="181" y="831"/>
                  </a:lnTo>
                  <a:lnTo>
                    <a:pt x="136" y="813"/>
                  </a:lnTo>
                  <a:lnTo>
                    <a:pt x="95" y="793"/>
                  </a:lnTo>
                  <a:lnTo>
                    <a:pt x="63" y="773"/>
                  </a:lnTo>
                  <a:lnTo>
                    <a:pt x="36" y="752"/>
                  </a:lnTo>
                  <a:lnTo>
                    <a:pt x="16" y="729"/>
                  </a:lnTo>
                  <a:lnTo>
                    <a:pt x="4" y="707"/>
                  </a:lnTo>
                  <a:lnTo>
                    <a:pt x="0" y="683"/>
                  </a:lnTo>
                  <a:lnTo>
                    <a:pt x="4" y="660"/>
                  </a:lnTo>
                  <a:lnTo>
                    <a:pt x="16" y="637"/>
                  </a:lnTo>
                  <a:lnTo>
                    <a:pt x="36" y="615"/>
                  </a:lnTo>
                  <a:lnTo>
                    <a:pt x="63" y="593"/>
                  </a:lnTo>
                  <a:lnTo>
                    <a:pt x="95" y="573"/>
                  </a:lnTo>
                  <a:lnTo>
                    <a:pt x="136" y="554"/>
                  </a:lnTo>
                  <a:lnTo>
                    <a:pt x="181" y="536"/>
                  </a:lnTo>
                  <a:lnTo>
                    <a:pt x="233" y="519"/>
                  </a:lnTo>
                  <a:lnTo>
                    <a:pt x="290" y="503"/>
                  </a:lnTo>
                  <a:lnTo>
                    <a:pt x="352" y="490"/>
                  </a:lnTo>
                  <a:lnTo>
                    <a:pt x="418" y="476"/>
                  </a:lnTo>
                  <a:lnTo>
                    <a:pt x="488" y="466"/>
                  </a:lnTo>
                  <a:lnTo>
                    <a:pt x="562" y="457"/>
                  </a:lnTo>
                  <a:lnTo>
                    <a:pt x="640" y="449"/>
                  </a:lnTo>
                  <a:lnTo>
                    <a:pt x="720" y="444"/>
                  </a:lnTo>
                  <a:lnTo>
                    <a:pt x="804" y="440"/>
                  </a:lnTo>
                  <a:lnTo>
                    <a:pt x="889" y="439"/>
                  </a:lnTo>
                  <a:close/>
                  <a:moveTo>
                    <a:pt x="1512" y="294"/>
                  </a:moveTo>
                  <a:lnTo>
                    <a:pt x="1516" y="318"/>
                  </a:lnTo>
                  <a:lnTo>
                    <a:pt x="1528" y="340"/>
                  </a:lnTo>
                  <a:lnTo>
                    <a:pt x="1548" y="363"/>
                  </a:lnTo>
                  <a:lnTo>
                    <a:pt x="1574" y="384"/>
                  </a:lnTo>
                  <a:lnTo>
                    <a:pt x="1607" y="404"/>
                  </a:lnTo>
                  <a:lnTo>
                    <a:pt x="1648" y="423"/>
                  </a:lnTo>
                  <a:lnTo>
                    <a:pt x="1693" y="441"/>
                  </a:lnTo>
                  <a:lnTo>
                    <a:pt x="1745" y="458"/>
                  </a:lnTo>
                  <a:lnTo>
                    <a:pt x="1802" y="474"/>
                  </a:lnTo>
                  <a:lnTo>
                    <a:pt x="1864" y="487"/>
                  </a:lnTo>
                  <a:lnTo>
                    <a:pt x="1930" y="501"/>
                  </a:lnTo>
                  <a:lnTo>
                    <a:pt x="2000" y="511"/>
                  </a:lnTo>
                  <a:lnTo>
                    <a:pt x="2074" y="520"/>
                  </a:lnTo>
                  <a:lnTo>
                    <a:pt x="2152" y="528"/>
                  </a:lnTo>
                  <a:lnTo>
                    <a:pt x="2232" y="534"/>
                  </a:lnTo>
                  <a:lnTo>
                    <a:pt x="2316" y="537"/>
                  </a:lnTo>
                  <a:lnTo>
                    <a:pt x="2401" y="538"/>
                  </a:lnTo>
                  <a:lnTo>
                    <a:pt x="2488" y="537"/>
                  </a:lnTo>
                  <a:lnTo>
                    <a:pt x="2570" y="534"/>
                  </a:lnTo>
                  <a:lnTo>
                    <a:pt x="2651" y="528"/>
                  </a:lnTo>
                  <a:lnTo>
                    <a:pt x="2729" y="520"/>
                  </a:lnTo>
                  <a:lnTo>
                    <a:pt x="2803" y="511"/>
                  </a:lnTo>
                  <a:lnTo>
                    <a:pt x="2874" y="501"/>
                  </a:lnTo>
                  <a:lnTo>
                    <a:pt x="2940" y="487"/>
                  </a:lnTo>
                  <a:lnTo>
                    <a:pt x="3002" y="474"/>
                  </a:lnTo>
                  <a:lnTo>
                    <a:pt x="3059" y="458"/>
                  </a:lnTo>
                  <a:lnTo>
                    <a:pt x="3110" y="441"/>
                  </a:lnTo>
                  <a:lnTo>
                    <a:pt x="3156" y="423"/>
                  </a:lnTo>
                  <a:lnTo>
                    <a:pt x="3195" y="404"/>
                  </a:lnTo>
                  <a:lnTo>
                    <a:pt x="3229" y="384"/>
                  </a:lnTo>
                  <a:lnTo>
                    <a:pt x="3256" y="363"/>
                  </a:lnTo>
                  <a:lnTo>
                    <a:pt x="3275" y="340"/>
                  </a:lnTo>
                  <a:lnTo>
                    <a:pt x="3287" y="318"/>
                  </a:lnTo>
                  <a:lnTo>
                    <a:pt x="3292" y="294"/>
                  </a:lnTo>
                  <a:lnTo>
                    <a:pt x="3292" y="554"/>
                  </a:lnTo>
                  <a:lnTo>
                    <a:pt x="3287" y="577"/>
                  </a:lnTo>
                  <a:lnTo>
                    <a:pt x="3275" y="600"/>
                  </a:lnTo>
                  <a:lnTo>
                    <a:pt x="3256" y="622"/>
                  </a:lnTo>
                  <a:lnTo>
                    <a:pt x="3229" y="644"/>
                  </a:lnTo>
                  <a:lnTo>
                    <a:pt x="3195" y="664"/>
                  </a:lnTo>
                  <a:lnTo>
                    <a:pt x="3156" y="683"/>
                  </a:lnTo>
                  <a:lnTo>
                    <a:pt x="3110" y="701"/>
                  </a:lnTo>
                  <a:lnTo>
                    <a:pt x="3059" y="718"/>
                  </a:lnTo>
                  <a:lnTo>
                    <a:pt x="3002" y="734"/>
                  </a:lnTo>
                  <a:lnTo>
                    <a:pt x="2940" y="747"/>
                  </a:lnTo>
                  <a:lnTo>
                    <a:pt x="2874" y="761"/>
                  </a:lnTo>
                  <a:lnTo>
                    <a:pt x="2803" y="771"/>
                  </a:lnTo>
                  <a:lnTo>
                    <a:pt x="2729" y="780"/>
                  </a:lnTo>
                  <a:lnTo>
                    <a:pt x="2651" y="788"/>
                  </a:lnTo>
                  <a:lnTo>
                    <a:pt x="2570" y="793"/>
                  </a:lnTo>
                  <a:lnTo>
                    <a:pt x="2488" y="797"/>
                  </a:lnTo>
                  <a:lnTo>
                    <a:pt x="2401" y="798"/>
                  </a:lnTo>
                  <a:lnTo>
                    <a:pt x="2312" y="796"/>
                  </a:lnTo>
                  <a:lnTo>
                    <a:pt x="2224" y="792"/>
                  </a:lnTo>
                  <a:lnTo>
                    <a:pt x="2140" y="787"/>
                  </a:lnTo>
                  <a:lnTo>
                    <a:pt x="2059" y="779"/>
                  </a:lnTo>
                  <a:lnTo>
                    <a:pt x="1981" y="769"/>
                  </a:lnTo>
                  <a:lnTo>
                    <a:pt x="1908" y="756"/>
                  </a:lnTo>
                  <a:lnTo>
                    <a:pt x="1908" y="750"/>
                  </a:lnTo>
                  <a:lnTo>
                    <a:pt x="1903" y="750"/>
                  </a:lnTo>
                  <a:lnTo>
                    <a:pt x="1907" y="726"/>
                  </a:lnTo>
                  <a:lnTo>
                    <a:pt x="1908" y="700"/>
                  </a:lnTo>
                  <a:lnTo>
                    <a:pt x="1906" y="666"/>
                  </a:lnTo>
                  <a:lnTo>
                    <a:pt x="1898" y="634"/>
                  </a:lnTo>
                  <a:lnTo>
                    <a:pt x="1885" y="604"/>
                  </a:lnTo>
                  <a:lnTo>
                    <a:pt x="1868" y="576"/>
                  </a:lnTo>
                  <a:lnTo>
                    <a:pt x="1846" y="550"/>
                  </a:lnTo>
                  <a:lnTo>
                    <a:pt x="1820" y="526"/>
                  </a:lnTo>
                  <a:lnTo>
                    <a:pt x="1791" y="503"/>
                  </a:lnTo>
                  <a:lnTo>
                    <a:pt x="1758" y="483"/>
                  </a:lnTo>
                  <a:lnTo>
                    <a:pt x="1723" y="464"/>
                  </a:lnTo>
                  <a:lnTo>
                    <a:pt x="1684" y="447"/>
                  </a:lnTo>
                  <a:lnTo>
                    <a:pt x="1644" y="430"/>
                  </a:lnTo>
                  <a:lnTo>
                    <a:pt x="1602" y="417"/>
                  </a:lnTo>
                  <a:lnTo>
                    <a:pt x="1557" y="403"/>
                  </a:lnTo>
                  <a:lnTo>
                    <a:pt x="1512" y="392"/>
                  </a:lnTo>
                  <a:lnTo>
                    <a:pt x="1512" y="294"/>
                  </a:lnTo>
                  <a:close/>
                  <a:moveTo>
                    <a:pt x="2547" y="177"/>
                  </a:moveTo>
                  <a:lnTo>
                    <a:pt x="2540" y="190"/>
                  </a:lnTo>
                  <a:lnTo>
                    <a:pt x="2532" y="207"/>
                  </a:lnTo>
                  <a:lnTo>
                    <a:pt x="2529" y="223"/>
                  </a:lnTo>
                  <a:lnTo>
                    <a:pt x="2531" y="237"/>
                  </a:lnTo>
                  <a:lnTo>
                    <a:pt x="2004" y="201"/>
                  </a:lnTo>
                  <a:lnTo>
                    <a:pt x="1972" y="258"/>
                  </a:lnTo>
                  <a:lnTo>
                    <a:pt x="2754" y="312"/>
                  </a:lnTo>
                  <a:lnTo>
                    <a:pt x="2780" y="264"/>
                  </a:lnTo>
                  <a:lnTo>
                    <a:pt x="2752" y="260"/>
                  </a:lnTo>
                  <a:lnTo>
                    <a:pt x="2737" y="258"/>
                  </a:lnTo>
                  <a:lnTo>
                    <a:pt x="2724" y="255"/>
                  </a:lnTo>
                  <a:lnTo>
                    <a:pt x="2712" y="251"/>
                  </a:lnTo>
                  <a:lnTo>
                    <a:pt x="2699" y="247"/>
                  </a:lnTo>
                  <a:lnTo>
                    <a:pt x="2689" y="240"/>
                  </a:lnTo>
                  <a:lnTo>
                    <a:pt x="2682" y="233"/>
                  </a:lnTo>
                  <a:lnTo>
                    <a:pt x="2679" y="224"/>
                  </a:lnTo>
                  <a:lnTo>
                    <a:pt x="2679" y="213"/>
                  </a:lnTo>
                  <a:lnTo>
                    <a:pt x="2685" y="201"/>
                  </a:lnTo>
                  <a:lnTo>
                    <a:pt x="2691" y="187"/>
                  </a:lnTo>
                  <a:lnTo>
                    <a:pt x="2547" y="177"/>
                  </a:lnTo>
                  <a:close/>
                  <a:moveTo>
                    <a:pt x="2401" y="0"/>
                  </a:moveTo>
                  <a:lnTo>
                    <a:pt x="2488" y="1"/>
                  </a:lnTo>
                  <a:lnTo>
                    <a:pt x="2570" y="5"/>
                  </a:lnTo>
                  <a:lnTo>
                    <a:pt x="2651" y="10"/>
                  </a:lnTo>
                  <a:lnTo>
                    <a:pt x="2729" y="18"/>
                  </a:lnTo>
                  <a:lnTo>
                    <a:pt x="2803" y="27"/>
                  </a:lnTo>
                  <a:lnTo>
                    <a:pt x="2874" y="37"/>
                  </a:lnTo>
                  <a:lnTo>
                    <a:pt x="2940" y="51"/>
                  </a:lnTo>
                  <a:lnTo>
                    <a:pt x="3002" y="64"/>
                  </a:lnTo>
                  <a:lnTo>
                    <a:pt x="3059" y="80"/>
                  </a:lnTo>
                  <a:lnTo>
                    <a:pt x="3110" y="97"/>
                  </a:lnTo>
                  <a:lnTo>
                    <a:pt x="3156" y="115"/>
                  </a:lnTo>
                  <a:lnTo>
                    <a:pt x="3195" y="134"/>
                  </a:lnTo>
                  <a:lnTo>
                    <a:pt x="3229" y="154"/>
                  </a:lnTo>
                  <a:lnTo>
                    <a:pt x="3256" y="176"/>
                  </a:lnTo>
                  <a:lnTo>
                    <a:pt x="3275" y="198"/>
                  </a:lnTo>
                  <a:lnTo>
                    <a:pt x="3287" y="221"/>
                  </a:lnTo>
                  <a:lnTo>
                    <a:pt x="3292" y="244"/>
                  </a:lnTo>
                  <a:lnTo>
                    <a:pt x="3287" y="268"/>
                  </a:lnTo>
                  <a:lnTo>
                    <a:pt x="3275" y="291"/>
                  </a:lnTo>
                  <a:lnTo>
                    <a:pt x="3256" y="313"/>
                  </a:lnTo>
                  <a:lnTo>
                    <a:pt x="3229" y="334"/>
                  </a:lnTo>
                  <a:lnTo>
                    <a:pt x="3195" y="355"/>
                  </a:lnTo>
                  <a:lnTo>
                    <a:pt x="3156" y="374"/>
                  </a:lnTo>
                  <a:lnTo>
                    <a:pt x="3110" y="392"/>
                  </a:lnTo>
                  <a:lnTo>
                    <a:pt x="3059" y="409"/>
                  </a:lnTo>
                  <a:lnTo>
                    <a:pt x="3002" y="424"/>
                  </a:lnTo>
                  <a:lnTo>
                    <a:pt x="2940" y="439"/>
                  </a:lnTo>
                  <a:lnTo>
                    <a:pt x="2874" y="451"/>
                  </a:lnTo>
                  <a:lnTo>
                    <a:pt x="2803" y="463"/>
                  </a:lnTo>
                  <a:lnTo>
                    <a:pt x="2729" y="472"/>
                  </a:lnTo>
                  <a:lnTo>
                    <a:pt x="2651" y="478"/>
                  </a:lnTo>
                  <a:lnTo>
                    <a:pt x="2570" y="484"/>
                  </a:lnTo>
                  <a:lnTo>
                    <a:pt x="2488" y="487"/>
                  </a:lnTo>
                  <a:lnTo>
                    <a:pt x="2401" y="489"/>
                  </a:lnTo>
                  <a:lnTo>
                    <a:pt x="2316" y="487"/>
                  </a:lnTo>
                  <a:lnTo>
                    <a:pt x="2232" y="484"/>
                  </a:lnTo>
                  <a:lnTo>
                    <a:pt x="2152" y="478"/>
                  </a:lnTo>
                  <a:lnTo>
                    <a:pt x="2074" y="472"/>
                  </a:lnTo>
                  <a:lnTo>
                    <a:pt x="2000" y="463"/>
                  </a:lnTo>
                  <a:lnTo>
                    <a:pt x="1930" y="451"/>
                  </a:lnTo>
                  <a:lnTo>
                    <a:pt x="1864" y="439"/>
                  </a:lnTo>
                  <a:lnTo>
                    <a:pt x="1802" y="424"/>
                  </a:lnTo>
                  <a:lnTo>
                    <a:pt x="1745" y="409"/>
                  </a:lnTo>
                  <a:lnTo>
                    <a:pt x="1693" y="392"/>
                  </a:lnTo>
                  <a:lnTo>
                    <a:pt x="1648" y="374"/>
                  </a:lnTo>
                  <a:lnTo>
                    <a:pt x="1607" y="355"/>
                  </a:lnTo>
                  <a:lnTo>
                    <a:pt x="1574" y="334"/>
                  </a:lnTo>
                  <a:lnTo>
                    <a:pt x="1548" y="313"/>
                  </a:lnTo>
                  <a:lnTo>
                    <a:pt x="1528" y="291"/>
                  </a:lnTo>
                  <a:lnTo>
                    <a:pt x="1516" y="268"/>
                  </a:lnTo>
                  <a:lnTo>
                    <a:pt x="1512" y="244"/>
                  </a:lnTo>
                  <a:lnTo>
                    <a:pt x="1516" y="221"/>
                  </a:lnTo>
                  <a:lnTo>
                    <a:pt x="1528" y="198"/>
                  </a:lnTo>
                  <a:lnTo>
                    <a:pt x="1548" y="176"/>
                  </a:lnTo>
                  <a:lnTo>
                    <a:pt x="1574" y="154"/>
                  </a:lnTo>
                  <a:lnTo>
                    <a:pt x="1607" y="134"/>
                  </a:lnTo>
                  <a:lnTo>
                    <a:pt x="1648" y="115"/>
                  </a:lnTo>
                  <a:lnTo>
                    <a:pt x="1693" y="97"/>
                  </a:lnTo>
                  <a:lnTo>
                    <a:pt x="1745" y="80"/>
                  </a:lnTo>
                  <a:lnTo>
                    <a:pt x="1802" y="64"/>
                  </a:lnTo>
                  <a:lnTo>
                    <a:pt x="1864" y="51"/>
                  </a:lnTo>
                  <a:lnTo>
                    <a:pt x="1930" y="37"/>
                  </a:lnTo>
                  <a:lnTo>
                    <a:pt x="2000" y="27"/>
                  </a:lnTo>
                  <a:lnTo>
                    <a:pt x="2074" y="18"/>
                  </a:lnTo>
                  <a:lnTo>
                    <a:pt x="2152" y="10"/>
                  </a:lnTo>
                  <a:lnTo>
                    <a:pt x="2232" y="5"/>
                  </a:lnTo>
                  <a:lnTo>
                    <a:pt x="2316" y="1"/>
                  </a:lnTo>
                  <a:lnTo>
                    <a:pt x="2401"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lnSpc>
                  <a:spcPts val="1720"/>
                </a:lnSpc>
              </a:pPr>
              <a:endParaRPr lang="en-US" sz="1400" dirty="0">
                <a:solidFill>
                  <a:srgbClr val="44546A"/>
                </a:solidFill>
                <a:latin typeface="Montserrat Medium" pitchFamily="2" charset="77"/>
                <a:ea typeface="Helvetica Regular" charset="0"/>
                <a:cs typeface="Helvetica Regular" charset="0"/>
              </a:endParaRPr>
            </a:p>
          </p:txBody>
        </p:sp>
      </p:grpSp>
      <p:sp>
        <p:nvSpPr>
          <p:cNvPr id="52" name="Rectangle 51"/>
          <p:cNvSpPr/>
          <p:nvPr/>
        </p:nvSpPr>
        <p:spPr>
          <a:xfrm>
            <a:off x="5208256" y="4196855"/>
            <a:ext cx="3842342" cy="746358"/>
          </a:xfrm>
          <a:prstGeom prst="rect">
            <a:avLst/>
          </a:prstGeom>
        </p:spPr>
        <p:txBody>
          <a:bodyPr wrap="square">
            <a:spAutoFit/>
          </a:bodyPr>
          <a:lstStyle/>
          <a:p>
            <a:pPr marL="0" lvl="1" defTabSz="685612">
              <a:lnSpc>
                <a:spcPts val="1720"/>
              </a:lnSpc>
              <a:buClr>
                <a:srgbClr val="404040"/>
              </a:buClr>
              <a:buSzPct val="100000"/>
            </a:pPr>
            <a:r>
              <a:rPr lang="en-US" sz="1600" spc="-50" dirty="0">
                <a:solidFill>
                  <a:srgbClr val="E7E6E6">
                    <a:lumMod val="50000"/>
                  </a:srgbClr>
                </a:solidFill>
                <a:latin typeface="Montserrat" pitchFamily="2" charset="77"/>
                <a:ea typeface="Helvetica Regular" charset="0"/>
                <a:cs typeface="Helvetica Regular" charset="0"/>
                <a:sym typeface="Century Gothic"/>
              </a:rPr>
              <a:t>That currency accumulates and when it reaches certain thresholds, you earn a residual income through the MPCP.</a:t>
            </a:r>
          </a:p>
        </p:txBody>
      </p:sp>
      <p:grpSp>
        <p:nvGrpSpPr>
          <p:cNvPr id="80" name="Group 79"/>
          <p:cNvGrpSpPr/>
          <p:nvPr/>
        </p:nvGrpSpPr>
        <p:grpSpPr>
          <a:xfrm>
            <a:off x="4577266" y="4241730"/>
            <a:ext cx="527402" cy="533335"/>
            <a:chOff x="6497932" y="5588599"/>
            <a:chExt cx="703386" cy="711298"/>
          </a:xfrm>
        </p:grpSpPr>
        <p:grpSp>
          <p:nvGrpSpPr>
            <p:cNvPr id="53" name="Group 52"/>
            <p:cNvGrpSpPr/>
            <p:nvPr/>
          </p:nvGrpSpPr>
          <p:grpSpPr>
            <a:xfrm>
              <a:off x="6497932" y="5588599"/>
              <a:ext cx="703386" cy="711298"/>
              <a:chOff x="7022122" y="4650987"/>
              <a:chExt cx="703386" cy="711298"/>
            </a:xfrm>
            <a:solidFill>
              <a:srgbClr val="0070C0"/>
            </a:solidFill>
          </p:grpSpPr>
          <p:sp>
            <p:nvSpPr>
              <p:cNvPr id="54" name="Oval 53"/>
              <p:cNvSpPr/>
              <p:nvPr/>
            </p:nvSpPr>
            <p:spPr>
              <a:xfrm>
                <a:off x="7022122" y="4650987"/>
                <a:ext cx="703386" cy="7112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2">
                  <a:lnSpc>
                    <a:spcPts val="1720"/>
                  </a:lnSpc>
                </a:pPr>
                <a:endParaRPr lang="en-US" sz="1400" dirty="0">
                  <a:solidFill>
                    <a:srgbClr val="44546A"/>
                  </a:solidFill>
                  <a:latin typeface="Montserrat Medium" pitchFamily="2" charset="77"/>
                  <a:ea typeface="Helvetica Regular" charset="0"/>
                  <a:cs typeface="Helvetica Regular" charset="0"/>
                </a:endParaRPr>
              </a:p>
            </p:txBody>
          </p:sp>
          <p:grpSp>
            <p:nvGrpSpPr>
              <p:cNvPr id="55" name="Group 4"/>
              <p:cNvGrpSpPr>
                <a:grpSpLocks noChangeAspect="1"/>
              </p:cNvGrpSpPr>
              <p:nvPr/>
            </p:nvGrpSpPr>
            <p:grpSpPr bwMode="auto">
              <a:xfrm>
                <a:off x="7388010" y="4814408"/>
                <a:ext cx="94612" cy="374693"/>
                <a:chOff x="4977" y="1625"/>
                <a:chExt cx="630" cy="2495"/>
              </a:xfrm>
              <a:grpFill/>
            </p:grpSpPr>
            <p:sp>
              <p:nvSpPr>
                <p:cNvPr id="57" name="Rectangle 7"/>
                <p:cNvSpPr>
                  <a:spLocks noChangeArrowheads="1"/>
                </p:cNvSpPr>
                <p:nvPr/>
              </p:nvSpPr>
              <p:spPr bwMode="auto">
                <a:xfrm>
                  <a:off x="4977" y="4119"/>
                  <a:ext cx="1" cy="1"/>
                </a:xfrm>
                <a:prstGeom prst="rect">
                  <a:avLst/>
                </a:prstGeom>
                <a:grpFill/>
                <a:ln w="0">
                  <a:noFill/>
                  <a:prstDash val="solid"/>
                  <a:miter lim="800000"/>
                  <a:headEnd/>
                  <a:tailEnd/>
                </a:ln>
              </p:spPr>
              <p:txBody>
                <a:bodyPr vert="horz" wrap="square" lIns="91416" tIns="45708" rIns="91416" bIns="45708" numCol="1" anchor="t" anchorCtr="0" compatLnSpc="1">
                  <a:prstTxWarp prst="textNoShape">
                    <a:avLst/>
                  </a:prstTxWarp>
                </a:bodyPr>
                <a:lstStyle/>
                <a:p>
                  <a:pPr defTabSz="685612">
                    <a:lnSpc>
                      <a:spcPts val="1720"/>
                    </a:lnSpc>
                  </a:pPr>
                  <a:endParaRPr lang="en-US" sz="1400" dirty="0">
                    <a:solidFill>
                      <a:srgbClr val="44546A"/>
                    </a:solidFill>
                    <a:latin typeface="Montserrat Medium" pitchFamily="2" charset="77"/>
                    <a:ea typeface="Helvetica Regular" charset="0"/>
                    <a:cs typeface="Helvetica Regular" charset="0"/>
                  </a:endParaRPr>
                </a:p>
              </p:txBody>
            </p:sp>
            <p:sp>
              <p:nvSpPr>
                <p:cNvPr id="58" name="Freeform 8"/>
                <p:cNvSpPr>
                  <a:spLocks/>
                </p:cNvSpPr>
                <p:nvPr/>
              </p:nvSpPr>
              <p:spPr bwMode="auto">
                <a:xfrm>
                  <a:off x="5601" y="1630"/>
                  <a:ext cx="6" cy="4"/>
                </a:xfrm>
                <a:custGeom>
                  <a:avLst/>
                  <a:gdLst>
                    <a:gd name="T0" fmla="*/ 0 w 12"/>
                    <a:gd name="T1" fmla="*/ 0 h 8"/>
                    <a:gd name="T2" fmla="*/ 6 w 12"/>
                    <a:gd name="T3" fmla="*/ 4 h 8"/>
                    <a:gd name="T4" fmla="*/ 12 w 12"/>
                    <a:gd name="T5" fmla="*/ 8 h 8"/>
                    <a:gd name="T6" fmla="*/ 0 w 12"/>
                    <a:gd name="T7" fmla="*/ 0 h 8"/>
                  </a:gdLst>
                  <a:ahLst/>
                  <a:cxnLst>
                    <a:cxn ang="0">
                      <a:pos x="T0" y="T1"/>
                    </a:cxn>
                    <a:cxn ang="0">
                      <a:pos x="T2" y="T3"/>
                    </a:cxn>
                    <a:cxn ang="0">
                      <a:pos x="T4" y="T5"/>
                    </a:cxn>
                    <a:cxn ang="0">
                      <a:pos x="T6" y="T7"/>
                    </a:cxn>
                  </a:cxnLst>
                  <a:rect l="0" t="0" r="r" b="b"/>
                  <a:pathLst>
                    <a:path w="12" h="8">
                      <a:moveTo>
                        <a:pt x="0" y="0"/>
                      </a:moveTo>
                      <a:lnTo>
                        <a:pt x="6" y="4"/>
                      </a:lnTo>
                      <a:lnTo>
                        <a:pt x="12" y="8"/>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lnSpc>
                      <a:spcPts val="1720"/>
                    </a:lnSpc>
                  </a:pPr>
                  <a:endParaRPr lang="en-US" sz="1400" dirty="0">
                    <a:solidFill>
                      <a:srgbClr val="44546A"/>
                    </a:solidFill>
                    <a:latin typeface="Montserrat Medium" pitchFamily="2" charset="77"/>
                    <a:ea typeface="Helvetica Regular" charset="0"/>
                    <a:cs typeface="Helvetica Regular" charset="0"/>
                  </a:endParaRPr>
                </a:p>
              </p:txBody>
            </p:sp>
            <p:sp>
              <p:nvSpPr>
                <p:cNvPr id="59" name="Freeform 9"/>
                <p:cNvSpPr>
                  <a:spLocks noEditPoints="1"/>
                </p:cNvSpPr>
                <p:nvPr/>
              </p:nvSpPr>
              <p:spPr bwMode="auto">
                <a:xfrm>
                  <a:off x="5594" y="1625"/>
                  <a:ext cx="5" cy="4"/>
                </a:xfrm>
                <a:custGeom>
                  <a:avLst/>
                  <a:gdLst>
                    <a:gd name="T0" fmla="*/ 2 w 10"/>
                    <a:gd name="T1" fmla="*/ 2 h 7"/>
                    <a:gd name="T2" fmla="*/ 2 w 10"/>
                    <a:gd name="T3" fmla="*/ 2 h 7"/>
                    <a:gd name="T4" fmla="*/ 6 w 10"/>
                    <a:gd name="T5" fmla="*/ 4 h 7"/>
                    <a:gd name="T6" fmla="*/ 10 w 10"/>
                    <a:gd name="T7" fmla="*/ 7 h 7"/>
                    <a:gd name="T8" fmla="*/ 6 w 10"/>
                    <a:gd name="T9" fmla="*/ 4 h 7"/>
                    <a:gd name="T10" fmla="*/ 2 w 10"/>
                    <a:gd name="T11" fmla="*/ 2 h 7"/>
                    <a:gd name="T12" fmla="*/ 0 w 10"/>
                    <a:gd name="T13" fmla="*/ 0 h 7"/>
                    <a:gd name="T14" fmla="*/ 2 w 10"/>
                    <a:gd name="T15" fmla="*/ 2 h 7"/>
                    <a:gd name="T16" fmla="*/ 2 w 10"/>
                    <a:gd name="T17" fmla="*/ 2 h 7"/>
                    <a:gd name="T18" fmla="*/ 0 w 10"/>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2" y="2"/>
                      </a:moveTo>
                      <a:lnTo>
                        <a:pt x="2" y="2"/>
                      </a:lnTo>
                      <a:lnTo>
                        <a:pt x="6" y="4"/>
                      </a:lnTo>
                      <a:lnTo>
                        <a:pt x="10" y="7"/>
                      </a:lnTo>
                      <a:lnTo>
                        <a:pt x="6" y="4"/>
                      </a:lnTo>
                      <a:lnTo>
                        <a:pt x="2" y="2"/>
                      </a:lnTo>
                      <a:close/>
                      <a:moveTo>
                        <a:pt x="0" y="0"/>
                      </a:moveTo>
                      <a:lnTo>
                        <a:pt x="2" y="2"/>
                      </a:lnTo>
                      <a:lnTo>
                        <a:pt x="2" y="2"/>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lnSpc>
                      <a:spcPts val="1720"/>
                    </a:lnSpc>
                  </a:pPr>
                  <a:endParaRPr lang="en-US" sz="1400" dirty="0">
                    <a:solidFill>
                      <a:srgbClr val="44546A"/>
                    </a:solidFill>
                    <a:latin typeface="Montserrat Medium" pitchFamily="2" charset="77"/>
                    <a:ea typeface="Helvetica Regular" charset="0"/>
                    <a:cs typeface="Helvetica Regular" charset="0"/>
                  </a:endParaRPr>
                </a:p>
              </p:txBody>
            </p:sp>
          </p:grpSp>
        </p:grpSp>
        <p:grpSp>
          <p:nvGrpSpPr>
            <p:cNvPr id="72" name="Group 18"/>
            <p:cNvGrpSpPr>
              <a:grpSpLocks noChangeAspect="1"/>
            </p:cNvGrpSpPr>
            <p:nvPr/>
          </p:nvGrpSpPr>
          <p:grpSpPr bwMode="auto">
            <a:xfrm>
              <a:off x="6681907" y="5828299"/>
              <a:ext cx="335436" cy="231898"/>
              <a:chOff x="724" y="4"/>
              <a:chExt cx="6230" cy="4307"/>
            </a:xfrm>
            <a:solidFill>
              <a:schemeClr val="bg1"/>
            </a:solidFill>
          </p:grpSpPr>
          <p:sp>
            <p:nvSpPr>
              <p:cNvPr id="75" name="Freeform 20"/>
              <p:cNvSpPr>
                <a:spLocks noEditPoints="1"/>
              </p:cNvSpPr>
              <p:nvPr/>
            </p:nvSpPr>
            <p:spPr bwMode="auto">
              <a:xfrm>
                <a:off x="724" y="4"/>
                <a:ext cx="6230" cy="4307"/>
              </a:xfrm>
              <a:custGeom>
                <a:avLst/>
                <a:gdLst>
                  <a:gd name="T0" fmla="*/ 414 w 6230"/>
                  <a:gd name="T1" fmla="*/ 413 h 4307"/>
                  <a:gd name="T2" fmla="*/ 414 w 6230"/>
                  <a:gd name="T3" fmla="*/ 3893 h 4307"/>
                  <a:gd name="T4" fmla="*/ 5815 w 6230"/>
                  <a:gd name="T5" fmla="*/ 3893 h 4307"/>
                  <a:gd name="T6" fmla="*/ 5815 w 6230"/>
                  <a:gd name="T7" fmla="*/ 413 h 4307"/>
                  <a:gd name="T8" fmla="*/ 414 w 6230"/>
                  <a:gd name="T9" fmla="*/ 413 h 4307"/>
                  <a:gd name="T10" fmla="*/ 0 w 6230"/>
                  <a:gd name="T11" fmla="*/ 0 h 4307"/>
                  <a:gd name="T12" fmla="*/ 6230 w 6230"/>
                  <a:gd name="T13" fmla="*/ 0 h 4307"/>
                  <a:gd name="T14" fmla="*/ 6230 w 6230"/>
                  <a:gd name="T15" fmla="*/ 4307 h 4307"/>
                  <a:gd name="T16" fmla="*/ 0 w 6230"/>
                  <a:gd name="T17" fmla="*/ 4307 h 4307"/>
                  <a:gd name="T18" fmla="*/ 0 w 6230"/>
                  <a:gd name="T19" fmla="*/ 0 h 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30" h="4307">
                    <a:moveTo>
                      <a:pt x="414" y="413"/>
                    </a:moveTo>
                    <a:lnTo>
                      <a:pt x="414" y="3893"/>
                    </a:lnTo>
                    <a:lnTo>
                      <a:pt x="5815" y="3893"/>
                    </a:lnTo>
                    <a:lnTo>
                      <a:pt x="5815" y="413"/>
                    </a:lnTo>
                    <a:lnTo>
                      <a:pt x="414" y="413"/>
                    </a:lnTo>
                    <a:close/>
                    <a:moveTo>
                      <a:pt x="0" y="0"/>
                    </a:moveTo>
                    <a:lnTo>
                      <a:pt x="6230" y="0"/>
                    </a:lnTo>
                    <a:lnTo>
                      <a:pt x="6230" y="4307"/>
                    </a:lnTo>
                    <a:lnTo>
                      <a:pt x="0" y="4307"/>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lnSpc>
                    <a:spcPts val="1720"/>
                  </a:lnSpc>
                </a:pPr>
                <a:endParaRPr lang="en-US" sz="1400" dirty="0">
                  <a:solidFill>
                    <a:srgbClr val="44546A"/>
                  </a:solidFill>
                  <a:latin typeface="Montserrat Medium" pitchFamily="2" charset="77"/>
                  <a:ea typeface="Helvetica Regular" charset="0"/>
                  <a:cs typeface="Helvetica Regular" charset="0"/>
                </a:endParaRPr>
              </a:p>
            </p:txBody>
          </p:sp>
          <p:sp>
            <p:nvSpPr>
              <p:cNvPr id="76" name="Rectangle 21"/>
              <p:cNvSpPr>
                <a:spLocks noChangeArrowheads="1"/>
              </p:cNvSpPr>
              <p:nvPr/>
            </p:nvSpPr>
            <p:spPr bwMode="auto">
              <a:xfrm>
                <a:off x="4233" y="1237"/>
                <a:ext cx="413" cy="1695"/>
              </a:xfrm>
              <a:prstGeom prst="rect">
                <a:avLst/>
              </a:prstGeom>
              <a:grpFill/>
              <a:ln w="0">
                <a:noFill/>
                <a:prstDash val="solid"/>
                <a:miter lim="800000"/>
                <a:headEnd/>
                <a:tailEnd/>
              </a:ln>
            </p:spPr>
            <p:txBody>
              <a:bodyPr vert="horz" wrap="square" lIns="91416" tIns="45708" rIns="91416" bIns="45708" numCol="1" anchor="t" anchorCtr="0" compatLnSpc="1">
                <a:prstTxWarp prst="textNoShape">
                  <a:avLst/>
                </a:prstTxWarp>
              </a:bodyPr>
              <a:lstStyle/>
              <a:p>
                <a:pPr defTabSz="685612">
                  <a:lnSpc>
                    <a:spcPts val="1720"/>
                  </a:lnSpc>
                </a:pPr>
                <a:endParaRPr lang="en-US" sz="1400" dirty="0">
                  <a:solidFill>
                    <a:srgbClr val="44546A"/>
                  </a:solidFill>
                  <a:latin typeface="Montserrat Medium" pitchFamily="2" charset="77"/>
                  <a:ea typeface="Helvetica Regular" charset="0"/>
                  <a:cs typeface="Helvetica Regular" charset="0"/>
                </a:endParaRPr>
              </a:p>
            </p:txBody>
          </p:sp>
          <p:sp>
            <p:nvSpPr>
              <p:cNvPr id="77" name="Freeform 22"/>
              <p:cNvSpPr>
                <a:spLocks noEditPoints="1"/>
              </p:cNvSpPr>
              <p:nvPr/>
            </p:nvSpPr>
            <p:spPr bwMode="auto">
              <a:xfrm>
                <a:off x="2920" y="1239"/>
                <a:ext cx="1109" cy="1693"/>
              </a:xfrm>
              <a:custGeom>
                <a:avLst/>
                <a:gdLst>
                  <a:gd name="T0" fmla="*/ 414 w 1109"/>
                  <a:gd name="T1" fmla="*/ 414 h 1693"/>
                  <a:gd name="T2" fmla="*/ 414 w 1109"/>
                  <a:gd name="T3" fmla="*/ 622 h 1693"/>
                  <a:gd name="T4" fmla="*/ 695 w 1109"/>
                  <a:gd name="T5" fmla="*/ 622 h 1693"/>
                  <a:gd name="T6" fmla="*/ 695 w 1109"/>
                  <a:gd name="T7" fmla="*/ 414 h 1693"/>
                  <a:gd name="T8" fmla="*/ 414 w 1109"/>
                  <a:gd name="T9" fmla="*/ 414 h 1693"/>
                  <a:gd name="T10" fmla="*/ 0 w 1109"/>
                  <a:gd name="T11" fmla="*/ 0 h 1693"/>
                  <a:gd name="T12" fmla="*/ 1109 w 1109"/>
                  <a:gd name="T13" fmla="*/ 0 h 1693"/>
                  <a:gd name="T14" fmla="*/ 1109 w 1109"/>
                  <a:gd name="T15" fmla="*/ 1693 h 1693"/>
                  <a:gd name="T16" fmla="*/ 695 w 1109"/>
                  <a:gd name="T17" fmla="*/ 1693 h 1693"/>
                  <a:gd name="T18" fmla="*/ 695 w 1109"/>
                  <a:gd name="T19" fmla="*/ 1035 h 1693"/>
                  <a:gd name="T20" fmla="*/ 414 w 1109"/>
                  <a:gd name="T21" fmla="*/ 1035 h 1693"/>
                  <a:gd name="T22" fmla="*/ 414 w 1109"/>
                  <a:gd name="T23" fmla="*/ 1693 h 1693"/>
                  <a:gd name="T24" fmla="*/ 0 w 1109"/>
                  <a:gd name="T25" fmla="*/ 1693 h 1693"/>
                  <a:gd name="T26" fmla="*/ 0 w 1109"/>
                  <a:gd name="T27" fmla="*/ 0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9" h="1693">
                    <a:moveTo>
                      <a:pt x="414" y="414"/>
                    </a:moveTo>
                    <a:lnTo>
                      <a:pt x="414" y="622"/>
                    </a:lnTo>
                    <a:lnTo>
                      <a:pt x="695" y="622"/>
                    </a:lnTo>
                    <a:lnTo>
                      <a:pt x="695" y="414"/>
                    </a:lnTo>
                    <a:lnTo>
                      <a:pt x="414" y="414"/>
                    </a:lnTo>
                    <a:close/>
                    <a:moveTo>
                      <a:pt x="0" y="0"/>
                    </a:moveTo>
                    <a:lnTo>
                      <a:pt x="1109" y="0"/>
                    </a:lnTo>
                    <a:lnTo>
                      <a:pt x="1109" y="1693"/>
                    </a:lnTo>
                    <a:lnTo>
                      <a:pt x="695" y="1693"/>
                    </a:lnTo>
                    <a:lnTo>
                      <a:pt x="695" y="1035"/>
                    </a:lnTo>
                    <a:lnTo>
                      <a:pt x="414" y="1035"/>
                    </a:lnTo>
                    <a:lnTo>
                      <a:pt x="414" y="1693"/>
                    </a:lnTo>
                    <a:lnTo>
                      <a:pt x="0" y="1693"/>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lnSpc>
                    <a:spcPts val="1720"/>
                  </a:lnSpc>
                </a:pPr>
                <a:endParaRPr lang="en-US" sz="1400" dirty="0">
                  <a:solidFill>
                    <a:srgbClr val="44546A"/>
                  </a:solidFill>
                  <a:latin typeface="Montserrat Medium" pitchFamily="2" charset="77"/>
                  <a:ea typeface="Helvetica Regular" charset="0"/>
                  <a:cs typeface="Helvetica Regular" charset="0"/>
                </a:endParaRPr>
              </a:p>
            </p:txBody>
          </p:sp>
          <p:sp>
            <p:nvSpPr>
              <p:cNvPr id="78" name="Freeform 23"/>
              <p:cNvSpPr>
                <a:spLocks noEditPoints="1"/>
              </p:cNvSpPr>
              <p:nvPr/>
            </p:nvSpPr>
            <p:spPr bwMode="auto">
              <a:xfrm>
                <a:off x="1642" y="1239"/>
                <a:ext cx="1110" cy="1693"/>
              </a:xfrm>
              <a:custGeom>
                <a:avLst/>
                <a:gdLst>
                  <a:gd name="T0" fmla="*/ 413 w 1110"/>
                  <a:gd name="T1" fmla="*/ 414 h 1693"/>
                  <a:gd name="T2" fmla="*/ 413 w 1110"/>
                  <a:gd name="T3" fmla="*/ 622 h 1693"/>
                  <a:gd name="T4" fmla="*/ 695 w 1110"/>
                  <a:gd name="T5" fmla="*/ 622 h 1693"/>
                  <a:gd name="T6" fmla="*/ 695 w 1110"/>
                  <a:gd name="T7" fmla="*/ 414 h 1693"/>
                  <a:gd name="T8" fmla="*/ 413 w 1110"/>
                  <a:gd name="T9" fmla="*/ 414 h 1693"/>
                  <a:gd name="T10" fmla="*/ 0 w 1110"/>
                  <a:gd name="T11" fmla="*/ 0 h 1693"/>
                  <a:gd name="T12" fmla="*/ 1110 w 1110"/>
                  <a:gd name="T13" fmla="*/ 0 h 1693"/>
                  <a:gd name="T14" fmla="*/ 1110 w 1110"/>
                  <a:gd name="T15" fmla="*/ 1035 h 1693"/>
                  <a:gd name="T16" fmla="*/ 413 w 1110"/>
                  <a:gd name="T17" fmla="*/ 1035 h 1693"/>
                  <a:gd name="T18" fmla="*/ 413 w 1110"/>
                  <a:gd name="T19" fmla="*/ 1693 h 1693"/>
                  <a:gd name="T20" fmla="*/ 0 w 1110"/>
                  <a:gd name="T21" fmla="*/ 1693 h 1693"/>
                  <a:gd name="T22" fmla="*/ 0 w 1110"/>
                  <a:gd name="T23" fmla="*/ 0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0" h="1693">
                    <a:moveTo>
                      <a:pt x="413" y="414"/>
                    </a:moveTo>
                    <a:lnTo>
                      <a:pt x="413" y="622"/>
                    </a:lnTo>
                    <a:lnTo>
                      <a:pt x="695" y="622"/>
                    </a:lnTo>
                    <a:lnTo>
                      <a:pt x="695" y="414"/>
                    </a:lnTo>
                    <a:lnTo>
                      <a:pt x="413" y="414"/>
                    </a:lnTo>
                    <a:close/>
                    <a:moveTo>
                      <a:pt x="0" y="0"/>
                    </a:moveTo>
                    <a:lnTo>
                      <a:pt x="1110" y="0"/>
                    </a:lnTo>
                    <a:lnTo>
                      <a:pt x="1110" y="1035"/>
                    </a:lnTo>
                    <a:lnTo>
                      <a:pt x="413" y="1035"/>
                    </a:lnTo>
                    <a:lnTo>
                      <a:pt x="413" y="1693"/>
                    </a:lnTo>
                    <a:lnTo>
                      <a:pt x="0" y="1693"/>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lnSpc>
                    <a:spcPts val="1720"/>
                  </a:lnSpc>
                </a:pPr>
                <a:endParaRPr lang="en-US" sz="1400" dirty="0">
                  <a:solidFill>
                    <a:srgbClr val="44546A"/>
                  </a:solidFill>
                  <a:latin typeface="Montserrat Medium" pitchFamily="2" charset="77"/>
                  <a:ea typeface="Helvetica Regular" charset="0"/>
                  <a:cs typeface="Helvetica Regular" charset="0"/>
                </a:endParaRPr>
              </a:p>
            </p:txBody>
          </p:sp>
          <p:sp>
            <p:nvSpPr>
              <p:cNvPr id="79" name="Freeform 24"/>
              <p:cNvSpPr>
                <a:spLocks noEditPoints="1"/>
              </p:cNvSpPr>
              <p:nvPr/>
            </p:nvSpPr>
            <p:spPr bwMode="auto">
              <a:xfrm>
                <a:off x="4886" y="1239"/>
                <a:ext cx="1150" cy="1683"/>
              </a:xfrm>
              <a:custGeom>
                <a:avLst/>
                <a:gdLst>
                  <a:gd name="T0" fmla="*/ 416 w 1150"/>
                  <a:gd name="T1" fmla="*/ 414 h 1683"/>
                  <a:gd name="T2" fmla="*/ 416 w 1150"/>
                  <a:gd name="T3" fmla="*/ 1270 h 1683"/>
                  <a:gd name="T4" fmla="*/ 595 w 1150"/>
                  <a:gd name="T5" fmla="*/ 1270 h 1683"/>
                  <a:gd name="T6" fmla="*/ 735 w 1150"/>
                  <a:gd name="T7" fmla="*/ 1149 h 1683"/>
                  <a:gd name="T8" fmla="*/ 735 w 1150"/>
                  <a:gd name="T9" fmla="*/ 533 h 1683"/>
                  <a:gd name="T10" fmla="*/ 595 w 1150"/>
                  <a:gd name="T11" fmla="*/ 414 h 1683"/>
                  <a:gd name="T12" fmla="*/ 416 w 1150"/>
                  <a:gd name="T13" fmla="*/ 414 h 1683"/>
                  <a:gd name="T14" fmla="*/ 0 w 1150"/>
                  <a:gd name="T15" fmla="*/ 0 h 1683"/>
                  <a:gd name="T16" fmla="*/ 748 w 1150"/>
                  <a:gd name="T17" fmla="*/ 0 h 1683"/>
                  <a:gd name="T18" fmla="*/ 1150 w 1150"/>
                  <a:gd name="T19" fmla="*/ 342 h 1683"/>
                  <a:gd name="T20" fmla="*/ 1150 w 1150"/>
                  <a:gd name="T21" fmla="*/ 1341 h 1683"/>
                  <a:gd name="T22" fmla="*/ 748 w 1150"/>
                  <a:gd name="T23" fmla="*/ 1683 h 1683"/>
                  <a:gd name="T24" fmla="*/ 0 w 1150"/>
                  <a:gd name="T25" fmla="*/ 1683 h 1683"/>
                  <a:gd name="T26" fmla="*/ 0 w 1150"/>
                  <a:gd name="T27" fmla="*/ 0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0" h="1683">
                    <a:moveTo>
                      <a:pt x="416" y="414"/>
                    </a:moveTo>
                    <a:lnTo>
                      <a:pt x="416" y="1270"/>
                    </a:lnTo>
                    <a:lnTo>
                      <a:pt x="595" y="1270"/>
                    </a:lnTo>
                    <a:lnTo>
                      <a:pt x="735" y="1149"/>
                    </a:lnTo>
                    <a:lnTo>
                      <a:pt x="735" y="533"/>
                    </a:lnTo>
                    <a:lnTo>
                      <a:pt x="595" y="414"/>
                    </a:lnTo>
                    <a:lnTo>
                      <a:pt x="416" y="414"/>
                    </a:lnTo>
                    <a:close/>
                    <a:moveTo>
                      <a:pt x="0" y="0"/>
                    </a:moveTo>
                    <a:lnTo>
                      <a:pt x="748" y="0"/>
                    </a:lnTo>
                    <a:lnTo>
                      <a:pt x="1150" y="342"/>
                    </a:lnTo>
                    <a:lnTo>
                      <a:pt x="1150" y="1341"/>
                    </a:lnTo>
                    <a:lnTo>
                      <a:pt x="748" y="1683"/>
                    </a:lnTo>
                    <a:lnTo>
                      <a:pt x="0" y="1683"/>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lnSpc>
                    <a:spcPts val="1720"/>
                  </a:lnSpc>
                </a:pPr>
                <a:endParaRPr lang="en-US" sz="1400" dirty="0">
                  <a:solidFill>
                    <a:srgbClr val="44546A"/>
                  </a:solidFill>
                  <a:latin typeface="Montserrat Medium" pitchFamily="2" charset="77"/>
                  <a:ea typeface="Helvetica Regular" charset="0"/>
                  <a:cs typeface="Helvetica Regular" charset="0"/>
                </a:endParaRPr>
              </a:p>
            </p:txBody>
          </p:sp>
        </p:grpSp>
      </p:grpSp>
      <p:sp>
        <p:nvSpPr>
          <p:cNvPr id="4" name="Title 1"/>
          <p:cNvSpPr>
            <a:spLocks noGrp="1"/>
          </p:cNvSpPr>
          <p:nvPr>
            <p:ph type="title"/>
          </p:nvPr>
        </p:nvSpPr>
        <p:spPr>
          <a:xfrm>
            <a:off x="20547" y="307392"/>
            <a:ext cx="9122264" cy="662906"/>
          </a:xfrm>
        </p:spPr>
        <p:txBody>
          <a:bodyPr>
            <a:noAutofit/>
          </a:bodyPr>
          <a:lstStyle/>
          <a:p>
            <a:pPr algn="ctr"/>
            <a:r>
              <a:rPr lang="en-US" sz="3000" dirty="0">
                <a:ln w="3175">
                  <a:noFill/>
                </a:ln>
                <a:solidFill>
                  <a:srgbClr val="00B0F0"/>
                </a:solidFill>
                <a:latin typeface="Montserrat Light" pitchFamily="2" charset="77"/>
                <a:ea typeface="Helvetica Regular" charset="0"/>
                <a:cs typeface="Helvetica Regular" charset="0"/>
              </a:rPr>
              <a:t>SHOPPING ANNUITY = ECONOMIC ALCHEMY </a:t>
            </a:r>
          </a:p>
        </p:txBody>
      </p:sp>
      <p:cxnSp>
        <p:nvCxnSpPr>
          <p:cNvPr id="60" name="Straight Connector 59">
            <a:extLst>
              <a:ext uri="{FF2B5EF4-FFF2-40B4-BE49-F238E27FC236}">
                <a16:creationId xmlns:a16="http://schemas.microsoft.com/office/drawing/2014/main" id="{AC894356-048E-7545-B044-6DC5555F8A34}"/>
              </a:ext>
            </a:extLst>
          </p:cNvPr>
          <p:cNvCxnSpPr>
            <a:cxnSpLocks/>
          </p:cNvCxnSpPr>
          <p:nvPr/>
        </p:nvCxnSpPr>
        <p:spPr>
          <a:xfrm>
            <a:off x="1027473" y="88936"/>
            <a:ext cx="0" cy="921702"/>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731186"/>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17C20CD-1B15-FC44-A38C-AD526A5F29A2}"/>
              </a:ext>
            </a:extLst>
          </p:cNvPr>
          <p:cNvSpPr txBox="1"/>
          <p:nvPr/>
        </p:nvSpPr>
        <p:spPr>
          <a:xfrm>
            <a:off x="525627" y="265005"/>
            <a:ext cx="3671047" cy="1477328"/>
          </a:xfrm>
          <a:prstGeom prst="rect">
            <a:avLst/>
          </a:prstGeom>
          <a:noFill/>
        </p:spPr>
        <p:txBody>
          <a:bodyPr wrap="square" rtlCol="0">
            <a:spAutoFit/>
          </a:bodyPr>
          <a:lstStyle/>
          <a:p>
            <a:pPr defTabSz="685612"/>
            <a:r>
              <a:rPr lang="en-US" sz="3000" cap="all" dirty="0">
                <a:solidFill>
                  <a:srgbClr val="00B0F0"/>
                </a:solidFill>
                <a:latin typeface="Montserrat" pitchFamily="2" charset="77"/>
              </a:rPr>
              <a:t>FOUR STEPS To BUILD A SHOPPING ANNUITY</a:t>
            </a:r>
            <a:r>
              <a:rPr lang="en-US" sz="3000" cap="all" baseline="30000" dirty="0">
                <a:solidFill>
                  <a:srgbClr val="00B0F0"/>
                </a:solidFill>
                <a:latin typeface="Montserrat" pitchFamily="2" charset="77"/>
                <a:cs typeface="Century Gothic"/>
              </a:rPr>
              <a:t>®</a:t>
            </a:r>
            <a:endParaRPr lang="en-US" sz="3000" cap="all" baseline="30000" dirty="0">
              <a:solidFill>
                <a:srgbClr val="00B0F0"/>
              </a:solidFill>
              <a:latin typeface="Montserrat" pitchFamily="2" charset="77"/>
            </a:endParaRPr>
          </a:p>
        </p:txBody>
      </p:sp>
      <p:cxnSp>
        <p:nvCxnSpPr>
          <p:cNvPr id="10" name="Straight Connector 9">
            <a:extLst>
              <a:ext uri="{FF2B5EF4-FFF2-40B4-BE49-F238E27FC236}">
                <a16:creationId xmlns:a16="http://schemas.microsoft.com/office/drawing/2014/main" id="{B54E1658-4B1E-B344-9259-88216A5B06A5}"/>
              </a:ext>
            </a:extLst>
          </p:cNvPr>
          <p:cNvCxnSpPr>
            <a:cxnSpLocks/>
          </p:cNvCxnSpPr>
          <p:nvPr/>
        </p:nvCxnSpPr>
        <p:spPr>
          <a:xfrm>
            <a:off x="358298" y="265005"/>
            <a:ext cx="0" cy="1472845"/>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A7EAECE-570D-F343-8987-4733591277E2}"/>
              </a:ext>
            </a:extLst>
          </p:cNvPr>
          <p:cNvGrpSpPr/>
          <p:nvPr/>
        </p:nvGrpSpPr>
        <p:grpSpPr>
          <a:xfrm>
            <a:off x="4528948" y="1620906"/>
            <a:ext cx="4371958" cy="969328"/>
            <a:chOff x="6527440" y="2207173"/>
            <a:chExt cx="5160036" cy="1292773"/>
          </a:xfrm>
        </p:grpSpPr>
        <p:sp>
          <p:nvSpPr>
            <p:cNvPr id="8" name="Rectangle 7">
              <a:extLst>
                <a:ext uri="{FF2B5EF4-FFF2-40B4-BE49-F238E27FC236}">
                  <a16:creationId xmlns:a16="http://schemas.microsoft.com/office/drawing/2014/main" id="{CFD8DCE3-4887-F74E-87B0-B348CA6A0FB5}"/>
                </a:ext>
              </a:extLst>
            </p:cNvPr>
            <p:cNvSpPr/>
            <p:nvPr/>
          </p:nvSpPr>
          <p:spPr>
            <a:xfrm>
              <a:off x="7725103" y="2207173"/>
              <a:ext cx="3962373" cy="129277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2"/>
              <a:endParaRPr lang="en-US" sz="1400" dirty="0">
                <a:solidFill>
                  <a:prstClr val="white"/>
                </a:solidFill>
                <a:latin typeface="Montserrat Light" pitchFamily="2" charset="77"/>
              </a:endParaRPr>
            </a:p>
          </p:txBody>
        </p:sp>
        <p:sp>
          <p:nvSpPr>
            <p:cNvPr id="9" name="Rectangle 8">
              <a:extLst>
                <a:ext uri="{FF2B5EF4-FFF2-40B4-BE49-F238E27FC236}">
                  <a16:creationId xmlns:a16="http://schemas.microsoft.com/office/drawing/2014/main" id="{FDEF5B48-86DC-0544-9FF9-3AB0DEA800AE}"/>
                </a:ext>
              </a:extLst>
            </p:cNvPr>
            <p:cNvSpPr/>
            <p:nvPr/>
          </p:nvSpPr>
          <p:spPr>
            <a:xfrm>
              <a:off x="7966634" y="2707248"/>
              <a:ext cx="2748936" cy="410476"/>
            </a:xfrm>
            <a:prstGeom prst="rect">
              <a:avLst/>
            </a:prstGeom>
          </p:spPr>
          <p:txBody>
            <a:bodyPr wrap="none">
              <a:spAutoFit/>
            </a:bodyPr>
            <a:lstStyle/>
            <a:p>
              <a:pPr defTabSz="685612"/>
              <a:r>
                <a:rPr lang="en-US" sz="1400" dirty="0">
                  <a:solidFill>
                    <a:prstClr val="black">
                      <a:lumMod val="65000"/>
                      <a:lumOff val="35000"/>
                    </a:prstClr>
                  </a:solidFill>
                  <a:latin typeface="Montserrat Light" pitchFamily="2" charset="77"/>
                </a:rPr>
                <a:t>Change your Shopping Habits</a:t>
              </a:r>
            </a:p>
          </p:txBody>
        </p:sp>
        <p:sp>
          <p:nvSpPr>
            <p:cNvPr id="12" name="Isosceles Triangle 28">
              <a:extLst>
                <a:ext uri="{FF2B5EF4-FFF2-40B4-BE49-F238E27FC236}">
                  <a16:creationId xmlns:a16="http://schemas.microsoft.com/office/drawing/2014/main" id="{133C5FCC-CACC-1048-BCFB-F84982E544A4}"/>
                </a:ext>
              </a:extLst>
            </p:cNvPr>
            <p:cNvSpPr/>
            <p:nvPr/>
          </p:nvSpPr>
          <p:spPr>
            <a:xfrm rot="5400000">
              <a:off x="7709336" y="2758966"/>
              <a:ext cx="220718" cy="18918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2"/>
              <a:endParaRPr lang="en-US" sz="1400" dirty="0">
                <a:solidFill>
                  <a:prstClr val="white"/>
                </a:solidFill>
                <a:latin typeface="Montserrat Light" pitchFamily="2" charset="77"/>
              </a:endParaRPr>
            </a:p>
          </p:txBody>
        </p:sp>
        <p:grpSp>
          <p:nvGrpSpPr>
            <p:cNvPr id="13" name="Group 4">
              <a:extLst>
                <a:ext uri="{FF2B5EF4-FFF2-40B4-BE49-F238E27FC236}">
                  <a16:creationId xmlns:a16="http://schemas.microsoft.com/office/drawing/2014/main" id="{2A2AE66D-1DEB-FF42-86DD-6B40AF20CEF1}"/>
                </a:ext>
              </a:extLst>
            </p:cNvPr>
            <p:cNvGrpSpPr>
              <a:grpSpLocks noChangeAspect="1"/>
            </p:cNvGrpSpPr>
            <p:nvPr/>
          </p:nvGrpSpPr>
          <p:grpSpPr bwMode="auto">
            <a:xfrm>
              <a:off x="7037724" y="2603044"/>
              <a:ext cx="58331" cy="116661"/>
              <a:chOff x="-1342" y="1910"/>
              <a:chExt cx="56" cy="112"/>
            </a:xfrm>
            <a:solidFill>
              <a:schemeClr val="tx1">
                <a:lumMod val="85000"/>
                <a:lumOff val="15000"/>
              </a:schemeClr>
            </a:solidFill>
          </p:grpSpPr>
          <p:sp>
            <p:nvSpPr>
              <p:cNvPr id="14" name="Freeform 6">
                <a:extLst>
                  <a:ext uri="{FF2B5EF4-FFF2-40B4-BE49-F238E27FC236}">
                    <a16:creationId xmlns:a16="http://schemas.microsoft.com/office/drawing/2014/main" id="{BD865242-FF45-5D4A-89DB-FDAA423B09B0}"/>
                  </a:ext>
                </a:extLst>
              </p:cNvPr>
              <p:cNvSpPr>
                <a:spLocks/>
              </p:cNvSpPr>
              <p:nvPr/>
            </p:nvSpPr>
            <p:spPr bwMode="auto">
              <a:xfrm>
                <a:off x="-1311" y="1973"/>
                <a:ext cx="25" cy="49"/>
              </a:xfrm>
              <a:custGeom>
                <a:avLst/>
                <a:gdLst>
                  <a:gd name="T0" fmla="*/ 0 w 151"/>
                  <a:gd name="T1" fmla="*/ 0 h 293"/>
                  <a:gd name="T2" fmla="*/ 33 w 151"/>
                  <a:gd name="T3" fmla="*/ 10 h 293"/>
                  <a:gd name="T4" fmla="*/ 60 w 151"/>
                  <a:gd name="T5" fmla="*/ 20 h 293"/>
                  <a:gd name="T6" fmla="*/ 82 w 151"/>
                  <a:gd name="T7" fmla="*/ 30 h 293"/>
                  <a:gd name="T8" fmla="*/ 100 w 151"/>
                  <a:gd name="T9" fmla="*/ 41 h 293"/>
                  <a:gd name="T10" fmla="*/ 119 w 151"/>
                  <a:gd name="T11" fmla="*/ 56 h 293"/>
                  <a:gd name="T12" fmla="*/ 133 w 151"/>
                  <a:gd name="T13" fmla="*/ 75 h 293"/>
                  <a:gd name="T14" fmla="*/ 143 w 151"/>
                  <a:gd name="T15" fmla="*/ 96 h 293"/>
                  <a:gd name="T16" fmla="*/ 149 w 151"/>
                  <a:gd name="T17" fmla="*/ 119 h 293"/>
                  <a:gd name="T18" fmla="*/ 151 w 151"/>
                  <a:gd name="T19" fmla="*/ 147 h 293"/>
                  <a:gd name="T20" fmla="*/ 149 w 151"/>
                  <a:gd name="T21" fmla="*/ 174 h 293"/>
                  <a:gd name="T22" fmla="*/ 143 w 151"/>
                  <a:gd name="T23" fmla="*/ 200 h 293"/>
                  <a:gd name="T24" fmla="*/ 133 w 151"/>
                  <a:gd name="T25" fmla="*/ 224 h 293"/>
                  <a:gd name="T26" fmla="*/ 119 w 151"/>
                  <a:gd name="T27" fmla="*/ 244 h 293"/>
                  <a:gd name="T28" fmla="*/ 101 w 151"/>
                  <a:gd name="T29" fmla="*/ 261 h 293"/>
                  <a:gd name="T30" fmla="*/ 81 w 151"/>
                  <a:gd name="T31" fmla="*/ 274 h 293"/>
                  <a:gd name="T32" fmla="*/ 57 w 151"/>
                  <a:gd name="T33" fmla="*/ 284 h 293"/>
                  <a:gd name="T34" fmla="*/ 31 w 151"/>
                  <a:gd name="T35" fmla="*/ 290 h 293"/>
                  <a:gd name="T36" fmla="*/ 0 w 151"/>
                  <a:gd name="T37" fmla="*/ 293 h 293"/>
                  <a:gd name="T38" fmla="*/ 0 w 151"/>
                  <a:gd name="T3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 h="293">
                    <a:moveTo>
                      <a:pt x="0" y="0"/>
                    </a:moveTo>
                    <a:lnTo>
                      <a:pt x="33" y="10"/>
                    </a:lnTo>
                    <a:lnTo>
                      <a:pt x="60" y="20"/>
                    </a:lnTo>
                    <a:lnTo>
                      <a:pt x="82" y="30"/>
                    </a:lnTo>
                    <a:lnTo>
                      <a:pt x="100" y="41"/>
                    </a:lnTo>
                    <a:lnTo>
                      <a:pt x="119" y="56"/>
                    </a:lnTo>
                    <a:lnTo>
                      <a:pt x="133" y="75"/>
                    </a:lnTo>
                    <a:lnTo>
                      <a:pt x="143" y="96"/>
                    </a:lnTo>
                    <a:lnTo>
                      <a:pt x="149" y="119"/>
                    </a:lnTo>
                    <a:lnTo>
                      <a:pt x="151" y="147"/>
                    </a:lnTo>
                    <a:lnTo>
                      <a:pt x="149" y="174"/>
                    </a:lnTo>
                    <a:lnTo>
                      <a:pt x="143" y="200"/>
                    </a:lnTo>
                    <a:lnTo>
                      <a:pt x="133" y="224"/>
                    </a:lnTo>
                    <a:lnTo>
                      <a:pt x="119" y="244"/>
                    </a:lnTo>
                    <a:lnTo>
                      <a:pt x="101" y="261"/>
                    </a:lnTo>
                    <a:lnTo>
                      <a:pt x="81" y="274"/>
                    </a:lnTo>
                    <a:lnTo>
                      <a:pt x="57" y="284"/>
                    </a:lnTo>
                    <a:lnTo>
                      <a:pt x="31" y="290"/>
                    </a:lnTo>
                    <a:lnTo>
                      <a:pt x="0" y="293"/>
                    </a:lnTo>
                    <a:lnTo>
                      <a:pt x="0"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Light" pitchFamily="2" charset="77"/>
                </a:endParaRPr>
              </a:p>
            </p:txBody>
          </p:sp>
          <p:sp>
            <p:nvSpPr>
              <p:cNvPr id="15" name="Freeform 7">
                <a:extLst>
                  <a:ext uri="{FF2B5EF4-FFF2-40B4-BE49-F238E27FC236}">
                    <a16:creationId xmlns:a16="http://schemas.microsoft.com/office/drawing/2014/main" id="{D68FB10F-D962-6F46-8A5B-8AB80890DCCA}"/>
                  </a:ext>
                </a:extLst>
              </p:cNvPr>
              <p:cNvSpPr>
                <a:spLocks/>
              </p:cNvSpPr>
              <p:nvPr/>
            </p:nvSpPr>
            <p:spPr bwMode="auto">
              <a:xfrm>
                <a:off x="-1342" y="1910"/>
                <a:ext cx="22" cy="44"/>
              </a:xfrm>
              <a:custGeom>
                <a:avLst/>
                <a:gdLst>
                  <a:gd name="T0" fmla="*/ 136 w 136"/>
                  <a:gd name="T1" fmla="*/ 0 h 261"/>
                  <a:gd name="T2" fmla="*/ 136 w 136"/>
                  <a:gd name="T3" fmla="*/ 261 h 261"/>
                  <a:gd name="T4" fmla="*/ 107 w 136"/>
                  <a:gd name="T5" fmla="*/ 255 h 261"/>
                  <a:gd name="T6" fmla="*/ 81 w 136"/>
                  <a:gd name="T7" fmla="*/ 245 h 261"/>
                  <a:gd name="T8" fmla="*/ 56 w 136"/>
                  <a:gd name="T9" fmla="*/ 233 h 261"/>
                  <a:gd name="T10" fmla="*/ 37 w 136"/>
                  <a:gd name="T11" fmla="*/ 217 h 261"/>
                  <a:gd name="T12" fmla="*/ 20 w 136"/>
                  <a:gd name="T13" fmla="*/ 201 h 261"/>
                  <a:gd name="T14" fmla="*/ 9 w 136"/>
                  <a:gd name="T15" fmla="*/ 180 h 261"/>
                  <a:gd name="T16" fmla="*/ 3 w 136"/>
                  <a:gd name="T17" fmla="*/ 157 h 261"/>
                  <a:gd name="T18" fmla="*/ 0 w 136"/>
                  <a:gd name="T19" fmla="*/ 131 h 261"/>
                  <a:gd name="T20" fmla="*/ 4 w 136"/>
                  <a:gd name="T21" fmla="*/ 101 h 261"/>
                  <a:gd name="T22" fmla="*/ 14 w 136"/>
                  <a:gd name="T23" fmla="*/ 72 h 261"/>
                  <a:gd name="T24" fmla="*/ 31 w 136"/>
                  <a:gd name="T25" fmla="*/ 43 h 261"/>
                  <a:gd name="T26" fmla="*/ 45 w 136"/>
                  <a:gd name="T27" fmla="*/ 29 h 261"/>
                  <a:gd name="T28" fmla="*/ 63 w 136"/>
                  <a:gd name="T29" fmla="*/ 17 h 261"/>
                  <a:gd name="T30" fmla="*/ 84 w 136"/>
                  <a:gd name="T31" fmla="*/ 8 h 261"/>
                  <a:gd name="T32" fmla="*/ 108 w 136"/>
                  <a:gd name="T33" fmla="*/ 2 h 261"/>
                  <a:gd name="T34" fmla="*/ 136 w 136"/>
                  <a:gd name="T3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261">
                    <a:moveTo>
                      <a:pt x="136" y="0"/>
                    </a:moveTo>
                    <a:lnTo>
                      <a:pt x="136" y="261"/>
                    </a:lnTo>
                    <a:lnTo>
                      <a:pt x="107" y="255"/>
                    </a:lnTo>
                    <a:lnTo>
                      <a:pt x="81" y="245"/>
                    </a:lnTo>
                    <a:lnTo>
                      <a:pt x="56" y="233"/>
                    </a:lnTo>
                    <a:lnTo>
                      <a:pt x="37" y="217"/>
                    </a:lnTo>
                    <a:lnTo>
                      <a:pt x="20" y="201"/>
                    </a:lnTo>
                    <a:lnTo>
                      <a:pt x="9" y="180"/>
                    </a:lnTo>
                    <a:lnTo>
                      <a:pt x="3" y="157"/>
                    </a:lnTo>
                    <a:lnTo>
                      <a:pt x="0" y="131"/>
                    </a:lnTo>
                    <a:lnTo>
                      <a:pt x="4" y="101"/>
                    </a:lnTo>
                    <a:lnTo>
                      <a:pt x="14" y="72"/>
                    </a:lnTo>
                    <a:lnTo>
                      <a:pt x="31" y="43"/>
                    </a:lnTo>
                    <a:lnTo>
                      <a:pt x="45" y="29"/>
                    </a:lnTo>
                    <a:lnTo>
                      <a:pt x="63" y="17"/>
                    </a:lnTo>
                    <a:lnTo>
                      <a:pt x="84" y="8"/>
                    </a:lnTo>
                    <a:lnTo>
                      <a:pt x="108" y="2"/>
                    </a:lnTo>
                    <a:lnTo>
                      <a:pt x="136"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Light" pitchFamily="2" charset="77"/>
                </a:endParaRPr>
              </a:p>
            </p:txBody>
          </p:sp>
        </p:grpSp>
        <p:sp>
          <p:nvSpPr>
            <p:cNvPr id="7" name="Rectangle 6">
              <a:extLst>
                <a:ext uri="{FF2B5EF4-FFF2-40B4-BE49-F238E27FC236}">
                  <a16:creationId xmlns:a16="http://schemas.microsoft.com/office/drawing/2014/main" id="{2684B4D2-057F-6C49-8058-38F118AB6BF8}"/>
                </a:ext>
              </a:extLst>
            </p:cNvPr>
            <p:cNvSpPr/>
            <p:nvPr/>
          </p:nvSpPr>
          <p:spPr>
            <a:xfrm>
              <a:off x="6527440" y="2207173"/>
              <a:ext cx="1197663" cy="1292773"/>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2"/>
              <a:endParaRPr lang="en-US" sz="1400" dirty="0">
                <a:solidFill>
                  <a:prstClr val="white"/>
                </a:solidFill>
                <a:latin typeface="Montserrat Light" pitchFamily="2" charset="77"/>
              </a:endParaRPr>
            </a:p>
          </p:txBody>
        </p:sp>
      </p:grpSp>
      <p:grpSp>
        <p:nvGrpSpPr>
          <p:cNvPr id="18" name="Group 17">
            <a:extLst>
              <a:ext uri="{FF2B5EF4-FFF2-40B4-BE49-F238E27FC236}">
                <a16:creationId xmlns:a16="http://schemas.microsoft.com/office/drawing/2014/main" id="{F096AB45-CEED-6D4E-9992-445B736262AC}"/>
              </a:ext>
            </a:extLst>
          </p:cNvPr>
          <p:cNvGrpSpPr/>
          <p:nvPr/>
        </p:nvGrpSpPr>
        <p:grpSpPr>
          <a:xfrm>
            <a:off x="4528563" y="2729271"/>
            <a:ext cx="4372355" cy="969328"/>
            <a:chOff x="6526924" y="3685379"/>
            <a:chExt cx="5160505" cy="1292773"/>
          </a:xfrm>
        </p:grpSpPr>
        <p:sp>
          <p:nvSpPr>
            <p:cNvPr id="21" name="Rectangle 20">
              <a:extLst>
                <a:ext uri="{FF2B5EF4-FFF2-40B4-BE49-F238E27FC236}">
                  <a16:creationId xmlns:a16="http://schemas.microsoft.com/office/drawing/2014/main" id="{9FF31133-0F16-2945-B1E5-C4757B853C39}"/>
                </a:ext>
              </a:extLst>
            </p:cNvPr>
            <p:cNvSpPr/>
            <p:nvPr/>
          </p:nvSpPr>
          <p:spPr>
            <a:xfrm>
              <a:off x="7746049" y="3685379"/>
              <a:ext cx="3941380" cy="129277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2"/>
              <a:endParaRPr lang="en-US" sz="1400" dirty="0">
                <a:solidFill>
                  <a:prstClr val="white"/>
                </a:solidFill>
                <a:latin typeface="Montserrat Light" pitchFamily="2" charset="77"/>
              </a:endParaRPr>
            </a:p>
          </p:txBody>
        </p:sp>
        <p:sp>
          <p:nvSpPr>
            <p:cNvPr id="22" name="Rectangle 21">
              <a:extLst>
                <a:ext uri="{FF2B5EF4-FFF2-40B4-BE49-F238E27FC236}">
                  <a16:creationId xmlns:a16="http://schemas.microsoft.com/office/drawing/2014/main" id="{09D94ADC-BBEE-1649-A42D-07D0CA7870F0}"/>
                </a:ext>
              </a:extLst>
            </p:cNvPr>
            <p:cNvSpPr/>
            <p:nvPr/>
          </p:nvSpPr>
          <p:spPr>
            <a:xfrm>
              <a:off x="7951002" y="4147099"/>
              <a:ext cx="3090625" cy="410476"/>
            </a:xfrm>
            <a:prstGeom prst="rect">
              <a:avLst/>
            </a:prstGeom>
            <a:effectLst/>
          </p:spPr>
          <p:txBody>
            <a:bodyPr wrap="none">
              <a:spAutoFit/>
            </a:bodyPr>
            <a:lstStyle/>
            <a:p>
              <a:pPr defTabSz="685612"/>
              <a:r>
                <a:rPr lang="en-US" sz="1400" dirty="0">
                  <a:solidFill>
                    <a:prstClr val="black">
                      <a:lumMod val="65000"/>
                      <a:lumOff val="35000"/>
                    </a:prstClr>
                  </a:solidFill>
                  <a:latin typeface="Montserrat Light" pitchFamily="2" charset="77"/>
                </a:rPr>
                <a:t>Automate your Shopping Annuity</a:t>
              </a:r>
            </a:p>
          </p:txBody>
        </p:sp>
        <p:sp>
          <p:nvSpPr>
            <p:cNvPr id="23" name="Isosceles Triangle 29">
              <a:extLst>
                <a:ext uri="{FF2B5EF4-FFF2-40B4-BE49-F238E27FC236}">
                  <a16:creationId xmlns:a16="http://schemas.microsoft.com/office/drawing/2014/main" id="{9D3FC925-3E98-0E4D-BC1B-FD88C41FBF12}"/>
                </a:ext>
              </a:extLst>
            </p:cNvPr>
            <p:cNvSpPr/>
            <p:nvPr/>
          </p:nvSpPr>
          <p:spPr>
            <a:xfrm rot="5400000">
              <a:off x="7730283" y="4221407"/>
              <a:ext cx="220718" cy="18918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2"/>
              <a:endParaRPr lang="en-US" sz="1400" dirty="0">
                <a:solidFill>
                  <a:prstClr val="white"/>
                </a:solidFill>
                <a:latin typeface="Montserrat Light" pitchFamily="2" charset="77"/>
              </a:endParaRPr>
            </a:p>
          </p:txBody>
        </p:sp>
        <p:grpSp>
          <p:nvGrpSpPr>
            <p:cNvPr id="24" name="Group 12">
              <a:extLst>
                <a:ext uri="{FF2B5EF4-FFF2-40B4-BE49-F238E27FC236}">
                  <a16:creationId xmlns:a16="http://schemas.microsoft.com/office/drawing/2014/main" id="{41794F95-E429-9842-9961-6B9B6A6E0FEE}"/>
                </a:ext>
              </a:extLst>
            </p:cNvPr>
            <p:cNvGrpSpPr>
              <a:grpSpLocks noChangeAspect="1"/>
            </p:cNvGrpSpPr>
            <p:nvPr/>
          </p:nvGrpSpPr>
          <p:grpSpPr bwMode="auto">
            <a:xfrm>
              <a:off x="6862336" y="4069855"/>
              <a:ext cx="504938" cy="523821"/>
              <a:chOff x="-1286" y="1448"/>
              <a:chExt cx="722" cy="749"/>
            </a:xfrm>
            <a:solidFill>
              <a:schemeClr val="tx1">
                <a:lumMod val="85000"/>
                <a:lumOff val="15000"/>
              </a:schemeClr>
            </a:solidFill>
          </p:grpSpPr>
          <p:sp>
            <p:nvSpPr>
              <p:cNvPr id="25" name="Freeform 14">
                <a:extLst>
                  <a:ext uri="{FF2B5EF4-FFF2-40B4-BE49-F238E27FC236}">
                    <a16:creationId xmlns:a16="http://schemas.microsoft.com/office/drawing/2014/main" id="{86A9CD59-8C94-6647-BAF9-115EE8F74844}"/>
                  </a:ext>
                </a:extLst>
              </p:cNvPr>
              <p:cNvSpPr>
                <a:spLocks/>
              </p:cNvSpPr>
              <p:nvPr/>
            </p:nvSpPr>
            <p:spPr bwMode="auto">
              <a:xfrm>
                <a:off x="-1187" y="1448"/>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Light" pitchFamily="2" charset="77"/>
                </a:endParaRPr>
              </a:p>
            </p:txBody>
          </p:sp>
          <p:sp>
            <p:nvSpPr>
              <p:cNvPr id="26" name="Freeform 15">
                <a:extLst>
                  <a:ext uri="{FF2B5EF4-FFF2-40B4-BE49-F238E27FC236}">
                    <a16:creationId xmlns:a16="http://schemas.microsoft.com/office/drawing/2014/main" id="{C3A7C5E6-ADFD-8143-9CED-BEE6C321B908}"/>
                  </a:ext>
                </a:extLst>
              </p:cNvPr>
              <p:cNvSpPr>
                <a:spLocks/>
              </p:cNvSpPr>
              <p:nvPr/>
            </p:nvSpPr>
            <p:spPr bwMode="auto">
              <a:xfrm>
                <a:off x="-1200" y="1626"/>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Light" pitchFamily="2" charset="77"/>
                </a:endParaRPr>
              </a:p>
            </p:txBody>
          </p:sp>
          <p:sp>
            <p:nvSpPr>
              <p:cNvPr id="27" name="Freeform 16">
                <a:extLst>
                  <a:ext uri="{FF2B5EF4-FFF2-40B4-BE49-F238E27FC236}">
                    <a16:creationId xmlns:a16="http://schemas.microsoft.com/office/drawing/2014/main" id="{6FE4FD44-51A6-1F4F-ADFC-1027DC21D52D}"/>
                  </a:ext>
                </a:extLst>
              </p:cNvPr>
              <p:cNvSpPr>
                <a:spLocks/>
              </p:cNvSpPr>
              <p:nvPr/>
            </p:nvSpPr>
            <p:spPr bwMode="auto">
              <a:xfrm>
                <a:off x="-1286" y="1665"/>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Light" pitchFamily="2" charset="77"/>
                </a:endParaRPr>
              </a:p>
            </p:txBody>
          </p:sp>
          <p:sp>
            <p:nvSpPr>
              <p:cNvPr id="30" name="Freeform 19">
                <a:extLst>
                  <a:ext uri="{FF2B5EF4-FFF2-40B4-BE49-F238E27FC236}">
                    <a16:creationId xmlns:a16="http://schemas.microsoft.com/office/drawing/2014/main" id="{E3CDE652-63FB-3343-A13D-2274B66EB5A6}"/>
                  </a:ext>
                </a:extLst>
              </p:cNvPr>
              <p:cNvSpPr>
                <a:spLocks noEditPoints="1"/>
              </p:cNvSpPr>
              <p:nvPr/>
            </p:nvSpPr>
            <p:spPr bwMode="auto">
              <a:xfrm>
                <a:off x="-618" y="1636"/>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Light" pitchFamily="2" charset="77"/>
                </a:endParaRPr>
              </a:p>
            </p:txBody>
          </p:sp>
          <p:sp>
            <p:nvSpPr>
              <p:cNvPr id="31" name="Freeform 20">
                <a:extLst>
                  <a:ext uri="{FF2B5EF4-FFF2-40B4-BE49-F238E27FC236}">
                    <a16:creationId xmlns:a16="http://schemas.microsoft.com/office/drawing/2014/main" id="{B1E11224-AF31-B648-A6CF-2AC52819FE59}"/>
                  </a:ext>
                </a:extLst>
              </p:cNvPr>
              <p:cNvSpPr>
                <a:spLocks noEditPoints="1"/>
              </p:cNvSpPr>
              <p:nvPr/>
            </p:nvSpPr>
            <p:spPr bwMode="auto">
              <a:xfrm>
                <a:off x="-728" y="1511"/>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Light" pitchFamily="2" charset="77"/>
                </a:endParaRPr>
              </a:p>
            </p:txBody>
          </p:sp>
          <p:sp>
            <p:nvSpPr>
              <p:cNvPr id="32" name="Freeform 21">
                <a:extLst>
                  <a:ext uri="{FF2B5EF4-FFF2-40B4-BE49-F238E27FC236}">
                    <a16:creationId xmlns:a16="http://schemas.microsoft.com/office/drawing/2014/main" id="{67DF4544-C609-4241-A1AC-11614A29DF86}"/>
                  </a:ext>
                </a:extLst>
              </p:cNvPr>
              <p:cNvSpPr>
                <a:spLocks noEditPoints="1"/>
              </p:cNvSpPr>
              <p:nvPr/>
            </p:nvSpPr>
            <p:spPr bwMode="auto">
              <a:xfrm>
                <a:off x="-664" y="1537"/>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Light" pitchFamily="2" charset="77"/>
                </a:endParaRPr>
              </a:p>
            </p:txBody>
          </p:sp>
          <p:sp>
            <p:nvSpPr>
              <p:cNvPr id="33" name="Freeform 22">
                <a:extLst>
                  <a:ext uri="{FF2B5EF4-FFF2-40B4-BE49-F238E27FC236}">
                    <a16:creationId xmlns:a16="http://schemas.microsoft.com/office/drawing/2014/main" id="{F36D9B76-5C92-BF4F-A820-0A644483F734}"/>
                  </a:ext>
                </a:extLst>
              </p:cNvPr>
              <p:cNvSpPr>
                <a:spLocks noEditPoints="1"/>
              </p:cNvSpPr>
              <p:nvPr/>
            </p:nvSpPr>
            <p:spPr bwMode="auto">
              <a:xfrm>
                <a:off x="-839" y="1547"/>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Light" pitchFamily="2" charset="77"/>
                </a:endParaRPr>
              </a:p>
            </p:txBody>
          </p:sp>
          <p:sp>
            <p:nvSpPr>
              <p:cNvPr id="34" name="Freeform 23">
                <a:extLst>
                  <a:ext uri="{FF2B5EF4-FFF2-40B4-BE49-F238E27FC236}">
                    <a16:creationId xmlns:a16="http://schemas.microsoft.com/office/drawing/2014/main" id="{63D1D2AE-E76E-F841-B9D0-21E5C2FA7693}"/>
                  </a:ext>
                </a:extLst>
              </p:cNvPr>
              <p:cNvSpPr>
                <a:spLocks noEditPoints="1"/>
              </p:cNvSpPr>
              <p:nvPr/>
            </p:nvSpPr>
            <p:spPr bwMode="auto">
              <a:xfrm>
                <a:off x="-782" y="1610"/>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Light" pitchFamily="2" charset="77"/>
                </a:endParaRPr>
              </a:p>
            </p:txBody>
          </p:sp>
        </p:grpSp>
        <p:sp>
          <p:nvSpPr>
            <p:cNvPr id="19" name="Rectangle 18">
              <a:extLst>
                <a:ext uri="{FF2B5EF4-FFF2-40B4-BE49-F238E27FC236}">
                  <a16:creationId xmlns:a16="http://schemas.microsoft.com/office/drawing/2014/main" id="{E3075252-539D-8947-8456-08E77DC4C801}"/>
                </a:ext>
              </a:extLst>
            </p:cNvPr>
            <p:cNvSpPr/>
            <p:nvPr/>
          </p:nvSpPr>
          <p:spPr>
            <a:xfrm>
              <a:off x="6526924" y="3685379"/>
              <a:ext cx="1219125" cy="1292773"/>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2"/>
              <a:endParaRPr lang="en-US" sz="1400" dirty="0">
                <a:solidFill>
                  <a:prstClr val="white"/>
                </a:solidFill>
                <a:latin typeface="Montserrat Light" pitchFamily="2" charset="77"/>
              </a:endParaRPr>
            </a:p>
          </p:txBody>
        </p:sp>
      </p:grpSp>
      <p:grpSp>
        <p:nvGrpSpPr>
          <p:cNvPr id="35" name="Group 34">
            <a:extLst>
              <a:ext uri="{FF2B5EF4-FFF2-40B4-BE49-F238E27FC236}">
                <a16:creationId xmlns:a16="http://schemas.microsoft.com/office/drawing/2014/main" id="{F25F7432-7100-5D45-AAAC-58A4F9832DE7}"/>
              </a:ext>
            </a:extLst>
          </p:cNvPr>
          <p:cNvGrpSpPr/>
          <p:nvPr/>
        </p:nvGrpSpPr>
        <p:grpSpPr>
          <a:xfrm>
            <a:off x="4520712" y="3870868"/>
            <a:ext cx="4371064" cy="974375"/>
            <a:chOff x="6437222" y="5423140"/>
            <a:chExt cx="5158981" cy="1299504"/>
          </a:xfrm>
        </p:grpSpPr>
        <p:sp>
          <p:nvSpPr>
            <p:cNvPr id="36" name="Rectangle 35">
              <a:extLst>
                <a:ext uri="{FF2B5EF4-FFF2-40B4-BE49-F238E27FC236}">
                  <a16:creationId xmlns:a16="http://schemas.microsoft.com/office/drawing/2014/main" id="{2EB9913D-CC56-9C46-9433-D22A05B79401}"/>
                </a:ext>
              </a:extLst>
            </p:cNvPr>
            <p:cNvSpPr/>
            <p:nvPr/>
          </p:nvSpPr>
          <p:spPr>
            <a:xfrm>
              <a:off x="6437222" y="5429871"/>
              <a:ext cx="1219125" cy="1292773"/>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2"/>
              <a:endParaRPr lang="en-US" sz="1400" dirty="0">
                <a:solidFill>
                  <a:prstClr val="white"/>
                </a:solidFill>
                <a:latin typeface="Montserrat Light" pitchFamily="2" charset="77"/>
              </a:endParaRPr>
            </a:p>
          </p:txBody>
        </p:sp>
        <p:sp>
          <p:nvSpPr>
            <p:cNvPr id="37" name="Rectangle 36">
              <a:extLst>
                <a:ext uri="{FF2B5EF4-FFF2-40B4-BE49-F238E27FC236}">
                  <a16:creationId xmlns:a16="http://schemas.microsoft.com/office/drawing/2014/main" id="{505660EB-2892-7A4B-B65E-DBE1C7B68CB1}"/>
                </a:ext>
              </a:extLst>
            </p:cNvPr>
            <p:cNvSpPr/>
            <p:nvPr/>
          </p:nvSpPr>
          <p:spPr>
            <a:xfrm>
              <a:off x="7656521" y="5423140"/>
              <a:ext cx="3939682" cy="129277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612"/>
              <a:r>
                <a:rPr lang="en-US" sz="1400" dirty="0">
                  <a:solidFill>
                    <a:prstClr val="black">
                      <a:lumMod val="65000"/>
                      <a:lumOff val="35000"/>
                    </a:prstClr>
                  </a:solidFill>
                  <a:latin typeface="Montserrat Light" pitchFamily="2" charset="77"/>
                </a:rPr>
                <a:t>    Create Leverage</a:t>
              </a:r>
            </a:p>
          </p:txBody>
        </p:sp>
        <p:sp>
          <p:nvSpPr>
            <p:cNvPr id="38" name="Rectangle 37">
              <a:extLst>
                <a:ext uri="{FF2B5EF4-FFF2-40B4-BE49-F238E27FC236}">
                  <a16:creationId xmlns:a16="http://schemas.microsoft.com/office/drawing/2014/main" id="{AFB3D79D-710F-894E-87A5-01EBA325F21B}"/>
                </a:ext>
              </a:extLst>
            </p:cNvPr>
            <p:cNvSpPr/>
            <p:nvPr/>
          </p:nvSpPr>
          <p:spPr>
            <a:xfrm>
              <a:off x="7886422" y="5627096"/>
              <a:ext cx="3673366" cy="410476"/>
            </a:xfrm>
            <a:prstGeom prst="rect">
              <a:avLst/>
            </a:prstGeom>
          </p:spPr>
          <p:txBody>
            <a:bodyPr wrap="square">
              <a:spAutoFit/>
            </a:bodyPr>
            <a:lstStyle/>
            <a:p>
              <a:pPr defTabSz="685612"/>
              <a:endParaRPr lang="en-US" sz="1400" dirty="0">
                <a:solidFill>
                  <a:prstClr val="white"/>
                </a:solidFill>
                <a:latin typeface="Montserrat Light" pitchFamily="2" charset="77"/>
              </a:endParaRPr>
            </a:p>
          </p:txBody>
        </p:sp>
        <p:sp>
          <p:nvSpPr>
            <p:cNvPr id="39" name="Isosceles Triangle 30">
              <a:extLst>
                <a:ext uri="{FF2B5EF4-FFF2-40B4-BE49-F238E27FC236}">
                  <a16:creationId xmlns:a16="http://schemas.microsoft.com/office/drawing/2014/main" id="{69BC7083-494A-FB4D-BC6D-F6623A56E779}"/>
                </a:ext>
              </a:extLst>
            </p:cNvPr>
            <p:cNvSpPr/>
            <p:nvPr/>
          </p:nvSpPr>
          <p:spPr>
            <a:xfrm rot="5400000">
              <a:off x="7626240" y="5975134"/>
              <a:ext cx="220718" cy="18918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2"/>
              <a:endParaRPr lang="en-US" sz="1400" dirty="0">
                <a:solidFill>
                  <a:prstClr val="white"/>
                </a:solidFill>
                <a:latin typeface="Montserrat Light" pitchFamily="2" charset="77"/>
              </a:endParaRPr>
            </a:p>
          </p:txBody>
        </p:sp>
      </p:grpSp>
      <p:grpSp>
        <p:nvGrpSpPr>
          <p:cNvPr id="41" name="Group 40">
            <a:extLst>
              <a:ext uri="{FF2B5EF4-FFF2-40B4-BE49-F238E27FC236}">
                <a16:creationId xmlns:a16="http://schemas.microsoft.com/office/drawing/2014/main" id="{45BFE516-79D1-5E4D-892B-8160D5C6B074}"/>
              </a:ext>
            </a:extLst>
          </p:cNvPr>
          <p:cNvGrpSpPr/>
          <p:nvPr/>
        </p:nvGrpSpPr>
        <p:grpSpPr>
          <a:xfrm>
            <a:off x="4528948" y="474261"/>
            <a:ext cx="4371958" cy="1092783"/>
            <a:chOff x="6527440" y="677917"/>
            <a:chExt cx="5139043" cy="1457424"/>
          </a:xfrm>
        </p:grpSpPr>
        <p:sp>
          <p:nvSpPr>
            <p:cNvPr id="43" name="Rectangle 42">
              <a:extLst>
                <a:ext uri="{FF2B5EF4-FFF2-40B4-BE49-F238E27FC236}">
                  <a16:creationId xmlns:a16="http://schemas.microsoft.com/office/drawing/2014/main" id="{1477BC41-E6C0-5240-B3A4-C8A8C4B3AECE}"/>
                </a:ext>
              </a:extLst>
            </p:cNvPr>
            <p:cNvSpPr/>
            <p:nvPr/>
          </p:nvSpPr>
          <p:spPr>
            <a:xfrm>
              <a:off x="7725103" y="677917"/>
              <a:ext cx="3941380" cy="129277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2"/>
              <a:endParaRPr lang="en-US" sz="1400" dirty="0">
                <a:solidFill>
                  <a:prstClr val="white"/>
                </a:solidFill>
                <a:latin typeface="Montserrat Light" pitchFamily="2" charset="77"/>
              </a:endParaRPr>
            </a:p>
          </p:txBody>
        </p:sp>
        <p:sp>
          <p:nvSpPr>
            <p:cNvPr id="44" name="Rectangle 43">
              <a:extLst>
                <a:ext uri="{FF2B5EF4-FFF2-40B4-BE49-F238E27FC236}">
                  <a16:creationId xmlns:a16="http://schemas.microsoft.com/office/drawing/2014/main" id="{BD1133A9-16B4-184B-A217-48C231243D45}"/>
                </a:ext>
              </a:extLst>
            </p:cNvPr>
            <p:cNvSpPr/>
            <p:nvPr/>
          </p:nvSpPr>
          <p:spPr>
            <a:xfrm>
              <a:off x="7960779" y="1150199"/>
              <a:ext cx="3495932" cy="985142"/>
            </a:xfrm>
            <a:prstGeom prst="rect">
              <a:avLst/>
            </a:prstGeom>
          </p:spPr>
          <p:txBody>
            <a:bodyPr wrap="square">
              <a:spAutoFit/>
            </a:bodyPr>
            <a:lstStyle/>
            <a:p>
              <a:pPr defTabSz="685612"/>
              <a:r>
                <a:rPr lang="en-US" sz="1400" dirty="0">
                  <a:solidFill>
                    <a:prstClr val="black">
                      <a:lumMod val="65000"/>
                      <a:lumOff val="35000"/>
                    </a:prstClr>
                  </a:solidFill>
                  <a:latin typeface="Montserrat Light" pitchFamily="2" charset="77"/>
                </a:rPr>
                <a:t>Take the Shopping Annuity Assessment</a:t>
              </a:r>
            </a:p>
            <a:p>
              <a:pPr defTabSz="685612"/>
              <a:endParaRPr lang="en-US" sz="1400" dirty="0">
                <a:solidFill>
                  <a:prstClr val="white"/>
                </a:solidFill>
                <a:latin typeface="Montserrat Light" pitchFamily="2" charset="77"/>
              </a:endParaRPr>
            </a:p>
          </p:txBody>
        </p:sp>
        <p:sp>
          <p:nvSpPr>
            <p:cNvPr id="45" name="Isosceles Triangle 27">
              <a:extLst>
                <a:ext uri="{FF2B5EF4-FFF2-40B4-BE49-F238E27FC236}">
                  <a16:creationId xmlns:a16="http://schemas.microsoft.com/office/drawing/2014/main" id="{6701DEC8-0E21-E048-A641-F49D4968A21B}"/>
                </a:ext>
              </a:extLst>
            </p:cNvPr>
            <p:cNvSpPr/>
            <p:nvPr/>
          </p:nvSpPr>
          <p:spPr>
            <a:xfrm rot="5400000">
              <a:off x="7709337" y="1229710"/>
              <a:ext cx="220718" cy="18918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2"/>
              <a:endParaRPr lang="en-US" sz="1400" dirty="0">
                <a:solidFill>
                  <a:prstClr val="white"/>
                </a:solidFill>
                <a:latin typeface="Montserrat Light" pitchFamily="2" charset="77"/>
              </a:endParaRPr>
            </a:p>
          </p:txBody>
        </p:sp>
        <p:grpSp>
          <p:nvGrpSpPr>
            <p:cNvPr id="46" name="Group 33">
              <a:extLst>
                <a:ext uri="{FF2B5EF4-FFF2-40B4-BE49-F238E27FC236}">
                  <a16:creationId xmlns:a16="http://schemas.microsoft.com/office/drawing/2014/main" id="{CF4C3188-957B-944F-9E60-0477CBE67508}"/>
                </a:ext>
              </a:extLst>
            </p:cNvPr>
            <p:cNvGrpSpPr>
              <a:grpSpLocks noChangeAspect="1"/>
            </p:cNvGrpSpPr>
            <p:nvPr/>
          </p:nvGrpSpPr>
          <p:grpSpPr bwMode="auto">
            <a:xfrm>
              <a:off x="6950381" y="1319550"/>
              <a:ext cx="312391" cy="260779"/>
              <a:chOff x="-1408" y="397"/>
              <a:chExt cx="230" cy="192"/>
            </a:xfrm>
            <a:solidFill>
              <a:schemeClr val="tx1">
                <a:lumMod val="85000"/>
                <a:lumOff val="15000"/>
              </a:schemeClr>
            </a:solidFill>
          </p:grpSpPr>
          <p:sp>
            <p:nvSpPr>
              <p:cNvPr id="48" name="Freeform 36">
                <a:extLst>
                  <a:ext uri="{FF2B5EF4-FFF2-40B4-BE49-F238E27FC236}">
                    <a16:creationId xmlns:a16="http://schemas.microsoft.com/office/drawing/2014/main" id="{5F0B8A42-9917-5542-9108-88B7FCD731ED}"/>
                  </a:ext>
                </a:extLst>
              </p:cNvPr>
              <p:cNvSpPr>
                <a:spLocks/>
              </p:cNvSpPr>
              <p:nvPr/>
            </p:nvSpPr>
            <p:spPr bwMode="auto">
              <a:xfrm>
                <a:off x="-1339" y="524"/>
                <a:ext cx="161" cy="27"/>
              </a:xfrm>
              <a:custGeom>
                <a:avLst/>
                <a:gdLst>
                  <a:gd name="T0" fmla="*/ 1124 w 1126"/>
                  <a:gd name="T1" fmla="*/ 0 h 187"/>
                  <a:gd name="T2" fmla="*/ 1126 w 1126"/>
                  <a:gd name="T3" fmla="*/ 168 h 187"/>
                  <a:gd name="T4" fmla="*/ 4 w 1126"/>
                  <a:gd name="T5" fmla="*/ 187 h 187"/>
                  <a:gd name="T6" fmla="*/ 0 w 1126"/>
                  <a:gd name="T7" fmla="*/ 18 h 187"/>
                  <a:gd name="T8" fmla="*/ 1124 w 1126"/>
                  <a:gd name="T9" fmla="*/ 0 h 187"/>
                </a:gdLst>
                <a:ahLst/>
                <a:cxnLst>
                  <a:cxn ang="0">
                    <a:pos x="T0" y="T1"/>
                  </a:cxn>
                  <a:cxn ang="0">
                    <a:pos x="T2" y="T3"/>
                  </a:cxn>
                  <a:cxn ang="0">
                    <a:pos x="T4" y="T5"/>
                  </a:cxn>
                  <a:cxn ang="0">
                    <a:pos x="T6" y="T7"/>
                  </a:cxn>
                  <a:cxn ang="0">
                    <a:pos x="T8" y="T9"/>
                  </a:cxn>
                </a:cxnLst>
                <a:rect l="0" t="0" r="r" b="b"/>
                <a:pathLst>
                  <a:path w="1126" h="187">
                    <a:moveTo>
                      <a:pt x="1124" y="0"/>
                    </a:moveTo>
                    <a:lnTo>
                      <a:pt x="1126" y="168"/>
                    </a:lnTo>
                    <a:lnTo>
                      <a:pt x="4" y="187"/>
                    </a:lnTo>
                    <a:lnTo>
                      <a:pt x="0" y="18"/>
                    </a:lnTo>
                    <a:lnTo>
                      <a:pt x="1124"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Light" pitchFamily="2" charset="77"/>
                </a:endParaRPr>
              </a:p>
            </p:txBody>
          </p:sp>
          <p:sp>
            <p:nvSpPr>
              <p:cNvPr id="49" name="Freeform 37">
                <a:extLst>
                  <a:ext uri="{FF2B5EF4-FFF2-40B4-BE49-F238E27FC236}">
                    <a16:creationId xmlns:a16="http://schemas.microsoft.com/office/drawing/2014/main" id="{34FD8122-DAA3-5F41-8A4F-BE9B084541F0}"/>
                  </a:ext>
                </a:extLst>
              </p:cNvPr>
              <p:cNvSpPr>
                <a:spLocks/>
              </p:cNvSpPr>
              <p:nvPr/>
            </p:nvSpPr>
            <p:spPr bwMode="auto">
              <a:xfrm>
                <a:off x="-1339" y="563"/>
                <a:ext cx="161" cy="26"/>
              </a:xfrm>
              <a:custGeom>
                <a:avLst/>
                <a:gdLst>
                  <a:gd name="T0" fmla="*/ 1124 w 1126"/>
                  <a:gd name="T1" fmla="*/ 0 h 186"/>
                  <a:gd name="T2" fmla="*/ 1126 w 1126"/>
                  <a:gd name="T3" fmla="*/ 169 h 186"/>
                  <a:gd name="T4" fmla="*/ 4 w 1126"/>
                  <a:gd name="T5" fmla="*/ 186 h 186"/>
                  <a:gd name="T6" fmla="*/ 0 w 1126"/>
                  <a:gd name="T7" fmla="*/ 18 h 186"/>
                  <a:gd name="T8" fmla="*/ 1124 w 1126"/>
                  <a:gd name="T9" fmla="*/ 0 h 186"/>
                </a:gdLst>
                <a:ahLst/>
                <a:cxnLst>
                  <a:cxn ang="0">
                    <a:pos x="T0" y="T1"/>
                  </a:cxn>
                  <a:cxn ang="0">
                    <a:pos x="T2" y="T3"/>
                  </a:cxn>
                  <a:cxn ang="0">
                    <a:pos x="T4" y="T5"/>
                  </a:cxn>
                  <a:cxn ang="0">
                    <a:pos x="T6" y="T7"/>
                  </a:cxn>
                  <a:cxn ang="0">
                    <a:pos x="T8" y="T9"/>
                  </a:cxn>
                </a:cxnLst>
                <a:rect l="0" t="0" r="r" b="b"/>
                <a:pathLst>
                  <a:path w="1126" h="186">
                    <a:moveTo>
                      <a:pt x="1124" y="0"/>
                    </a:moveTo>
                    <a:lnTo>
                      <a:pt x="1126" y="169"/>
                    </a:lnTo>
                    <a:lnTo>
                      <a:pt x="4" y="186"/>
                    </a:lnTo>
                    <a:lnTo>
                      <a:pt x="0" y="18"/>
                    </a:lnTo>
                    <a:lnTo>
                      <a:pt x="1124"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Light" pitchFamily="2" charset="77"/>
                </a:endParaRPr>
              </a:p>
            </p:txBody>
          </p:sp>
          <p:sp>
            <p:nvSpPr>
              <p:cNvPr id="50" name="Freeform 38">
                <a:extLst>
                  <a:ext uri="{FF2B5EF4-FFF2-40B4-BE49-F238E27FC236}">
                    <a16:creationId xmlns:a16="http://schemas.microsoft.com/office/drawing/2014/main" id="{BAF7A912-AF7E-0B4F-A166-B55E67624D91}"/>
                  </a:ext>
                </a:extLst>
              </p:cNvPr>
              <p:cNvSpPr>
                <a:spLocks/>
              </p:cNvSpPr>
              <p:nvPr/>
            </p:nvSpPr>
            <p:spPr bwMode="auto">
              <a:xfrm>
                <a:off x="-1339" y="486"/>
                <a:ext cx="161" cy="26"/>
              </a:xfrm>
              <a:custGeom>
                <a:avLst/>
                <a:gdLst>
                  <a:gd name="T0" fmla="*/ 1124 w 1126"/>
                  <a:gd name="T1" fmla="*/ 0 h 186"/>
                  <a:gd name="T2" fmla="*/ 1126 w 1126"/>
                  <a:gd name="T3" fmla="*/ 169 h 186"/>
                  <a:gd name="T4" fmla="*/ 4 w 1126"/>
                  <a:gd name="T5" fmla="*/ 186 h 186"/>
                  <a:gd name="T6" fmla="*/ 0 w 1126"/>
                  <a:gd name="T7" fmla="*/ 17 h 186"/>
                  <a:gd name="T8" fmla="*/ 1124 w 1126"/>
                  <a:gd name="T9" fmla="*/ 0 h 186"/>
                </a:gdLst>
                <a:ahLst/>
                <a:cxnLst>
                  <a:cxn ang="0">
                    <a:pos x="T0" y="T1"/>
                  </a:cxn>
                  <a:cxn ang="0">
                    <a:pos x="T2" y="T3"/>
                  </a:cxn>
                  <a:cxn ang="0">
                    <a:pos x="T4" y="T5"/>
                  </a:cxn>
                  <a:cxn ang="0">
                    <a:pos x="T6" y="T7"/>
                  </a:cxn>
                  <a:cxn ang="0">
                    <a:pos x="T8" y="T9"/>
                  </a:cxn>
                </a:cxnLst>
                <a:rect l="0" t="0" r="r" b="b"/>
                <a:pathLst>
                  <a:path w="1126" h="186">
                    <a:moveTo>
                      <a:pt x="1124" y="0"/>
                    </a:moveTo>
                    <a:lnTo>
                      <a:pt x="1126" y="169"/>
                    </a:lnTo>
                    <a:lnTo>
                      <a:pt x="4" y="186"/>
                    </a:lnTo>
                    <a:lnTo>
                      <a:pt x="0" y="17"/>
                    </a:lnTo>
                    <a:lnTo>
                      <a:pt x="1124"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Light" pitchFamily="2" charset="77"/>
                </a:endParaRPr>
              </a:p>
            </p:txBody>
          </p:sp>
          <p:sp>
            <p:nvSpPr>
              <p:cNvPr id="51" name="Freeform 39">
                <a:extLst>
                  <a:ext uri="{FF2B5EF4-FFF2-40B4-BE49-F238E27FC236}">
                    <a16:creationId xmlns:a16="http://schemas.microsoft.com/office/drawing/2014/main" id="{837DA497-6E45-694C-914B-D77AE3203BB0}"/>
                  </a:ext>
                </a:extLst>
              </p:cNvPr>
              <p:cNvSpPr>
                <a:spLocks/>
              </p:cNvSpPr>
              <p:nvPr/>
            </p:nvSpPr>
            <p:spPr bwMode="auto">
              <a:xfrm>
                <a:off x="-1408" y="397"/>
                <a:ext cx="73" cy="112"/>
              </a:xfrm>
              <a:custGeom>
                <a:avLst/>
                <a:gdLst>
                  <a:gd name="T0" fmla="*/ 328 w 510"/>
                  <a:gd name="T1" fmla="*/ 1 h 786"/>
                  <a:gd name="T2" fmla="*/ 398 w 510"/>
                  <a:gd name="T3" fmla="*/ 20 h 786"/>
                  <a:gd name="T4" fmla="*/ 408 w 510"/>
                  <a:gd name="T5" fmla="*/ 40 h 786"/>
                  <a:gd name="T6" fmla="*/ 395 w 510"/>
                  <a:gd name="T7" fmla="*/ 108 h 786"/>
                  <a:gd name="T8" fmla="*/ 469 w 510"/>
                  <a:gd name="T9" fmla="*/ 144 h 786"/>
                  <a:gd name="T10" fmla="*/ 507 w 510"/>
                  <a:gd name="T11" fmla="*/ 175 h 786"/>
                  <a:gd name="T12" fmla="*/ 510 w 510"/>
                  <a:gd name="T13" fmla="*/ 194 h 786"/>
                  <a:gd name="T14" fmla="*/ 469 w 510"/>
                  <a:gd name="T15" fmla="*/ 254 h 786"/>
                  <a:gd name="T16" fmla="*/ 447 w 510"/>
                  <a:gd name="T17" fmla="*/ 268 h 786"/>
                  <a:gd name="T18" fmla="*/ 423 w 510"/>
                  <a:gd name="T19" fmla="*/ 260 h 786"/>
                  <a:gd name="T20" fmla="*/ 377 w 510"/>
                  <a:gd name="T21" fmla="*/ 229 h 786"/>
                  <a:gd name="T22" fmla="*/ 322 w 510"/>
                  <a:gd name="T23" fmla="*/ 209 h 786"/>
                  <a:gd name="T24" fmla="*/ 284 w 510"/>
                  <a:gd name="T25" fmla="*/ 207 h 786"/>
                  <a:gd name="T26" fmla="*/ 261 w 510"/>
                  <a:gd name="T27" fmla="*/ 213 h 786"/>
                  <a:gd name="T28" fmla="*/ 242 w 510"/>
                  <a:gd name="T29" fmla="*/ 226 h 786"/>
                  <a:gd name="T30" fmla="*/ 232 w 510"/>
                  <a:gd name="T31" fmla="*/ 244 h 786"/>
                  <a:gd name="T32" fmla="*/ 239 w 510"/>
                  <a:gd name="T33" fmla="*/ 267 h 786"/>
                  <a:gd name="T34" fmla="*/ 278 w 510"/>
                  <a:gd name="T35" fmla="*/ 309 h 786"/>
                  <a:gd name="T36" fmla="*/ 326 w 510"/>
                  <a:gd name="T37" fmla="*/ 343 h 786"/>
                  <a:gd name="T38" fmla="*/ 373 w 510"/>
                  <a:gd name="T39" fmla="*/ 377 h 786"/>
                  <a:gd name="T40" fmla="*/ 415 w 510"/>
                  <a:gd name="T41" fmla="*/ 417 h 786"/>
                  <a:gd name="T42" fmla="*/ 444 w 510"/>
                  <a:gd name="T43" fmla="*/ 470 h 786"/>
                  <a:gd name="T44" fmla="*/ 452 w 510"/>
                  <a:gd name="T45" fmla="*/ 531 h 786"/>
                  <a:gd name="T46" fmla="*/ 437 w 510"/>
                  <a:gd name="T47" fmla="*/ 590 h 786"/>
                  <a:gd name="T48" fmla="*/ 423 w 510"/>
                  <a:gd name="T49" fmla="*/ 616 h 786"/>
                  <a:gd name="T50" fmla="*/ 419 w 510"/>
                  <a:gd name="T51" fmla="*/ 623 h 786"/>
                  <a:gd name="T52" fmla="*/ 372 w 510"/>
                  <a:gd name="T53" fmla="*/ 665 h 786"/>
                  <a:gd name="T54" fmla="*/ 316 w 510"/>
                  <a:gd name="T55" fmla="*/ 688 h 786"/>
                  <a:gd name="T56" fmla="*/ 254 w 510"/>
                  <a:gd name="T57" fmla="*/ 696 h 786"/>
                  <a:gd name="T58" fmla="*/ 233 w 510"/>
                  <a:gd name="T59" fmla="*/ 776 h 786"/>
                  <a:gd name="T60" fmla="*/ 214 w 510"/>
                  <a:gd name="T61" fmla="*/ 786 h 786"/>
                  <a:gd name="T62" fmla="*/ 141 w 510"/>
                  <a:gd name="T63" fmla="*/ 772 h 786"/>
                  <a:gd name="T64" fmla="*/ 123 w 510"/>
                  <a:gd name="T65" fmla="*/ 759 h 786"/>
                  <a:gd name="T66" fmla="*/ 121 w 510"/>
                  <a:gd name="T67" fmla="*/ 746 h 786"/>
                  <a:gd name="T68" fmla="*/ 121 w 510"/>
                  <a:gd name="T69" fmla="*/ 736 h 786"/>
                  <a:gd name="T70" fmla="*/ 100 w 510"/>
                  <a:gd name="T71" fmla="*/ 662 h 786"/>
                  <a:gd name="T72" fmla="*/ 36 w 510"/>
                  <a:gd name="T73" fmla="*/ 627 h 786"/>
                  <a:gd name="T74" fmla="*/ 2 w 510"/>
                  <a:gd name="T75" fmla="*/ 596 h 786"/>
                  <a:gd name="T76" fmla="*/ 0 w 510"/>
                  <a:gd name="T77" fmla="*/ 576 h 786"/>
                  <a:gd name="T78" fmla="*/ 40 w 510"/>
                  <a:gd name="T79" fmla="*/ 515 h 786"/>
                  <a:gd name="T80" fmla="*/ 62 w 510"/>
                  <a:gd name="T81" fmla="*/ 501 h 786"/>
                  <a:gd name="T82" fmla="*/ 86 w 510"/>
                  <a:gd name="T83" fmla="*/ 509 h 786"/>
                  <a:gd name="T84" fmla="*/ 137 w 510"/>
                  <a:gd name="T85" fmla="*/ 547 h 786"/>
                  <a:gd name="T86" fmla="*/ 196 w 510"/>
                  <a:gd name="T87" fmla="*/ 571 h 786"/>
                  <a:gd name="T88" fmla="*/ 239 w 510"/>
                  <a:gd name="T89" fmla="*/ 575 h 786"/>
                  <a:gd name="T90" fmla="*/ 267 w 510"/>
                  <a:gd name="T91" fmla="*/ 570 h 786"/>
                  <a:gd name="T92" fmla="*/ 292 w 510"/>
                  <a:gd name="T93" fmla="*/ 557 h 786"/>
                  <a:gd name="T94" fmla="*/ 307 w 510"/>
                  <a:gd name="T95" fmla="*/ 536 h 786"/>
                  <a:gd name="T96" fmla="*/ 304 w 510"/>
                  <a:gd name="T97" fmla="*/ 507 h 786"/>
                  <a:gd name="T98" fmla="*/ 280 w 510"/>
                  <a:gd name="T99" fmla="*/ 472 h 786"/>
                  <a:gd name="T100" fmla="*/ 245 w 510"/>
                  <a:gd name="T101" fmla="*/ 445 h 786"/>
                  <a:gd name="T102" fmla="*/ 209 w 510"/>
                  <a:gd name="T103" fmla="*/ 421 h 786"/>
                  <a:gd name="T104" fmla="*/ 171 w 510"/>
                  <a:gd name="T105" fmla="*/ 393 h 786"/>
                  <a:gd name="T106" fmla="*/ 130 w 510"/>
                  <a:gd name="T107" fmla="*/ 356 h 786"/>
                  <a:gd name="T108" fmla="*/ 99 w 510"/>
                  <a:gd name="T109" fmla="*/ 305 h 786"/>
                  <a:gd name="T110" fmla="*/ 89 w 510"/>
                  <a:gd name="T111" fmla="*/ 245 h 786"/>
                  <a:gd name="T112" fmla="*/ 103 w 510"/>
                  <a:gd name="T113" fmla="*/ 186 h 786"/>
                  <a:gd name="T114" fmla="*/ 135 w 510"/>
                  <a:gd name="T115" fmla="*/ 138 h 786"/>
                  <a:gd name="T116" fmla="*/ 177 w 510"/>
                  <a:gd name="T117" fmla="*/ 109 h 786"/>
                  <a:gd name="T118" fmla="*/ 226 w 510"/>
                  <a:gd name="T119" fmla="*/ 94 h 786"/>
                  <a:gd name="T120" fmla="*/ 277 w 510"/>
                  <a:gd name="T121" fmla="*/ 89 h 786"/>
                  <a:gd name="T122" fmla="*/ 297 w 510"/>
                  <a:gd name="T123" fmla="*/ 11 h 786"/>
                  <a:gd name="T124" fmla="*/ 317 w 510"/>
                  <a:gd name="T125" fmla="*/ 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0" h="786">
                    <a:moveTo>
                      <a:pt x="317" y="0"/>
                    </a:moveTo>
                    <a:lnTo>
                      <a:pt x="328" y="1"/>
                    </a:lnTo>
                    <a:lnTo>
                      <a:pt x="388" y="15"/>
                    </a:lnTo>
                    <a:lnTo>
                      <a:pt x="398" y="20"/>
                    </a:lnTo>
                    <a:lnTo>
                      <a:pt x="405" y="28"/>
                    </a:lnTo>
                    <a:lnTo>
                      <a:pt x="408" y="40"/>
                    </a:lnTo>
                    <a:lnTo>
                      <a:pt x="408" y="50"/>
                    </a:lnTo>
                    <a:lnTo>
                      <a:pt x="395" y="108"/>
                    </a:lnTo>
                    <a:lnTo>
                      <a:pt x="432" y="124"/>
                    </a:lnTo>
                    <a:lnTo>
                      <a:pt x="469" y="144"/>
                    </a:lnTo>
                    <a:lnTo>
                      <a:pt x="501" y="168"/>
                    </a:lnTo>
                    <a:lnTo>
                      <a:pt x="507" y="175"/>
                    </a:lnTo>
                    <a:lnTo>
                      <a:pt x="510" y="185"/>
                    </a:lnTo>
                    <a:lnTo>
                      <a:pt x="510" y="194"/>
                    </a:lnTo>
                    <a:lnTo>
                      <a:pt x="507" y="203"/>
                    </a:lnTo>
                    <a:lnTo>
                      <a:pt x="469" y="254"/>
                    </a:lnTo>
                    <a:lnTo>
                      <a:pt x="458" y="264"/>
                    </a:lnTo>
                    <a:lnTo>
                      <a:pt x="447" y="268"/>
                    </a:lnTo>
                    <a:lnTo>
                      <a:pt x="436" y="267"/>
                    </a:lnTo>
                    <a:lnTo>
                      <a:pt x="423" y="260"/>
                    </a:lnTo>
                    <a:lnTo>
                      <a:pt x="402" y="244"/>
                    </a:lnTo>
                    <a:lnTo>
                      <a:pt x="377" y="229"/>
                    </a:lnTo>
                    <a:lnTo>
                      <a:pt x="350" y="217"/>
                    </a:lnTo>
                    <a:lnTo>
                      <a:pt x="322" y="209"/>
                    </a:lnTo>
                    <a:lnTo>
                      <a:pt x="295" y="205"/>
                    </a:lnTo>
                    <a:lnTo>
                      <a:pt x="284" y="207"/>
                    </a:lnTo>
                    <a:lnTo>
                      <a:pt x="273" y="209"/>
                    </a:lnTo>
                    <a:lnTo>
                      <a:pt x="261" y="213"/>
                    </a:lnTo>
                    <a:lnTo>
                      <a:pt x="251" y="218"/>
                    </a:lnTo>
                    <a:lnTo>
                      <a:pt x="242" y="226"/>
                    </a:lnTo>
                    <a:lnTo>
                      <a:pt x="235" y="234"/>
                    </a:lnTo>
                    <a:lnTo>
                      <a:pt x="232" y="244"/>
                    </a:lnTo>
                    <a:lnTo>
                      <a:pt x="233" y="254"/>
                    </a:lnTo>
                    <a:lnTo>
                      <a:pt x="239" y="267"/>
                    </a:lnTo>
                    <a:lnTo>
                      <a:pt x="257" y="290"/>
                    </a:lnTo>
                    <a:lnTo>
                      <a:pt x="278" y="309"/>
                    </a:lnTo>
                    <a:lnTo>
                      <a:pt x="301" y="326"/>
                    </a:lnTo>
                    <a:lnTo>
                      <a:pt x="326" y="343"/>
                    </a:lnTo>
                    <a:lnTo>
                      <a:pt x="350" y="359"/>
                    </a:lnTo>
                    <a:lnTo>
                      <a:pt x="373" y="377"/>
                    </a:lnTo>
                    <a:lnTo>
                      <a:pt x="396" y="395"/>
                    </a:lnTo>
                    <a:lnTo>
                      <a:pt x="415" y="417"/>
                    </a:lnTo>
                    <a:lnTo>
                      <a:pt x="431" y="442"/>
                    </a:lnTo>
                    <a:lnTo>
                      <a:pt x="444" y="470"/>
                    </a:lnTo>
                    <a:lnTo>
                      <a:pt x="450" y="501"/>
                    </a:lnTo>
                    <a:lnTo>
                      <a:pt x="452" y="531"/>
                    </a:lnTo>
                    <a:lnTo>
                      <a:pt x="447" y="562"/>
                    </a:lnTo>
                    <a:lnTo>
                      <a:pt x="437" y="590"/>
                    </a:lnTo>
                    <a:lnTo>
                      <a:pt x="425" y="612"/>
                    </a:lnTo>
                    <a:lnTo>
                      <a:pt x="423" y="616"/>
                    </a:lnTo>
                    <a:lnTo>
                      <a:pt x="421" y="620"/>
                    </a:lnTo>
                    <a:lnTo>
                      <a:pt x="419" y="623"/>
                    </a:lnTo>
                    <a:lnTo>
                      <a:pt x="397" y="647"/>
                    </a:lnTo>
                    <a:lnTo>
                      <a:pt x="372" y="665"/>
                    </a:lnTo>
                    <a:lnTo>
                      <a:pt x="345" y="679"/>
                    </a:lnTo>
                    <a:lnTo>
                      <a:pt x="316" y="688"/>
                    </a:lnTo>
                    <a:lnTo>
                      <a:pt x="285" y="694"/>
                    </a:lnTo>
                    <a:lnTo>
                      <a:pt x="254" y="696"/>
                    </a:lnTo>
                    <a:lnTo>
                      <a:pt x="239" y="766"/>
                    </a:lnTo>
                    <a:lnTo>
                      <a:pt x="233" y="776"/>
                    </a:lnTo>
                    <a:lnTo>
                      <a:pt x="225" y="783"/>
                    </a:lnTo>
                    <a:lnTo>
                      <a:pt x="214" y="786"/>
                    </a:lnTo>
                    <a:lnTo>
                      <a:pt x="202" y="786"/>
                    </a:lnTo>
                    <a:lnTo>
                      <a:pt x="141" y="772"/>
                    </a:lnTo>
                    <a:lnTo>
                      <a:pt x="130" y="767"/>
                    </a:lnTo>
                    <a:lnTo>
                      <a:pt x="123" y="759"/>
                    </a:lnTo>
                    <a:lnTo>
                      <a:pt x="121" y="750"/>
                    </a:lnTo>
                    <a:lnTo>
                      <a:pt x="121" y="746"/>
                    </a:lnTo>
                    <a:lnTo>
                      <a:pt x="121" y="742"/>
                    </a:lnTo>
                    <a:lnTo>
                      <a:pt x="121" y="736"/>
                    </a:lnTo>
                    <a:lnTo>
                      <a:pt x="134" y="676"/>
                    </a:lnTo>
                    <a:lnTo>
                      <a:pt x="100" y="662"/>
                    </a:lnTo>
                    <a:lnTo>
                      <a:pt x="68" y="646"/>
                    </a:lnTo>
                    <a:lnTo>
                      <a:pt x="36" y="627"/>
                    </a:lnTo>
                    <a:lnTo>
                      <a:pt x="8" y="603"/>
                    </a:lnTo>
                    <a:lnTo>
                      <a:pt x="2" y="596"/>
                    </a:lnTo>
                    <a:lnTo>
                      <a:pt x="0" y="587"/>
                    </a:lnTo>
                    <a:lnTo>
                      <a:pt x="0" y="576"/>
                    </a:lnTo>
                    <a:lnTo>
                      <a:pt x="3" y="568"/>
                    </a:lnTo>
                    <a:lnTo>
                      <a:pt x="40" y="515"/>
                    </a:lnTo>
                    <a:lnTo>
                      <a:pt x="49" y="506"/>
                    </a:lnTo>
                    <a:lnTo>
                      <a:pt x="62" y="501"/>
                    </a:lnTo>
                    <a:lnTo>
                      <a:pt x="73" y="502"/>
                    </a:lnTo>
                    <a:lnTo>
                      <a:pt x="86" y="509"/>
                    </a:lnTo>
                    <a:lnTo>
                      <a:pt x="109" y="528"/>
                    </a:lnTo>
                    <a:lnTo>
                      <a:pt x="137" y="547"/>
                    </a:lnTo>
                    <a:lnTo>
                      <a:pt x="165" y="562"/>
                    </a:lnTo>
                    <a:lnTo>
                      <a:pt x="196" y="571"/>
                    </a:lnTo>
                    <a:lnTo>
                      <a:pt x="226" y="575"/>
                    </a:lnTo>
                    <a:lnTo>
                      <a:pt x="239" y="575"/>
                    </a:lnTo>
                    <a:lnTo>
                      <a:pt x="253" y="573"/>
                    </a:lnTo>
                    <a:lnTo>
                      <a:pt x="267" y="570"/>
                    </a:lnTo>
                    <a:lnTo>
                      <a:pt x="280" y="565"/>
                    </a:lnTo>
                    <a:lnTo>
                      <a:pt x="292" y="557"/>
                    </a:lnTo>
                    <a:lnTo>
                      <a:pt x="301" y="548"/>
                    </a:lnTo>
                    <a:lnTo>
                      <a:pt x="307" y="536"/>
                    </a:lnTo>
                    <a:lnTo>
                      <a:pt x="308" y="523"/>
                    </a:lnTo>
                    <a:lnTo>
                      <a:pt x="304" y="507"/>
                    </a:lnTo>
                    <a:lnTo>
                      <a:pt x="294" y="488"/>
                    </a:lnTo>
                    <a:lnTo>
                      <a:pt x="280" y="472"/>
                    </a:lnTo>
                    <a:lnTo>
                      <a:pt x="263" y="458"/>
                    </a:lnTo>
                    <a:lnTo>
                      <a:pt x="245" y="445"/>
                    </a:lnTo>
                    <a:lnTo>
                      <a:pt x="227" y="433"/>
                    </a:lnTo>
                    <a:lnTo>
                      <a:pt x="209" y="421"/>
                    </a:lnTo>
                    <a:lnTo>
                      <a:pt x="192" y="410"/>
                    </a:lnTo>
                    <a:lnTo>
                      <a:pt x="171" y="393"/>
                    </a:lnTo>
                    <a:lnTo>
                      <a:pt x="149" y="375"/>
                    </a:lnTo>
                    <a:lnTo>
                      <a:pt x="130" y="356"/>
                    </a:lnTo>
                    <a:lnTo>
                      <a:pt x="114" y="334"/>
                    </a:lnTo>
                    <a:lnTo>
                      <a:pt x="99" y="305"/>
                    </a:lnTo>
                    <a:lnTo>
                      <a:pt x="91" y="275"/>
                    </a:lnTo>
                    <a:lnTo>
                      <a:pt x="89" y="245"/>
                    </a:lnTo>
                    <a:lnTo>
                      <a:pt x="92" y="216"/>
                    </a:lnTo>
                    <a:lnTo>
                      <a:pt x="103" y="186"/>
                    </a:lnTo>
                    <a:lnTo>
                      <a:pt x="119" y="159"/>
                    </a:lnTo>
                    <a:lnTo>
                      <a:pt x="135" y="138"/>
                    </a:lnTo>
                    <a:lnTo>
                      <a:pt x="156" y="122"/>
                    </a:lnTo>
                    <a:lnTo>
                      <a:pt x="177" y="109"/>
                    </a:lnTo>
                    <a:lnTo>
                      <a:pt x="201" y="100"/>
                    </a:lnTo>
                    <a:lnTo>
                      <a:pt x="226" y="94"/>
                    </a:lnTo>
                    <a:lnTo>
                      <a:pt x="251" y="90"/>
                    </a:lnTo>
                    <a:lnTo>
                      <a:pt x="277" y="89"/>
                    </a:lnTo>
                    <a:lnTo>
                      <a:pt x="293" y="22"/>
                    </a:lnTo>
                    <a:lnTo>
                      <a:pt x="297" y="11"/>
                    </a:lnTo>
                    <a:lnTo>
                      <a:pt x="305" y="3"/>
                    </a:lnTo>
                    <a:lnTo>
                      <a:pt x="317"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Light" pitchFamily="2" charset="77"/>
                </a:endParaRPr>
              </a:p>
            </p:txBody>
          </p:sp>
        </p:grpSp>
        <p:sp>
          <p:nvSpPr>
            <p:cNvPr id="42" name="Rectangle 41">
              <a:extLst>
                <a:ext uri="{FF2B5EF4-FFF2-40B4-BE49-F238E27FC236}">
                  <a16:creationId xmlns:a16="http://schemas.microsoft.com/office/drawing/2014/main" id="{EEDDABA8-5872-FD43-B5B3-CB651EDD6EDA}"/>
                </a:ext>
              </a:extLst>
            </p:cNvPr>
            <p:cNvSpPr/>
            <p:nvPr/>
          </p:nvSpPr>
          <p:spPr>
            <a:xfrm>
              <a:off x="6527440" y="677917"/>
              <a:ext cx="1197663" cy="1292773"/>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2"/>
              <a:endParaRPr lang="en-US" sz="1400" dirty="0">
                <a:solidFill>
                  <a:prstClr val="white"/>
                </a:solidFill>
                <a:latin typeface="Montserrat Light" pitchFamily="2" charset="77"/>
              </a:endParaRPr>
            </a:p>
          </p:txBody>
        </p:sp>
      </p:grpSp>
      <p:sp>
        <p:nvSpPr>
          <p:cNvPr id="3" name="TextBox 2">
            <a:extLst>
              <a:ext uri="{FF2B5EF4-FFF2-40B4-BE49-F238E27FC236}">
                <a16:creationId xmlns:a16="http://schemas.microsoft.com/office/drawing/2014/main" id="{63426DCF-57B6-5F48-876D-101E46D5F07B}"/>
              </a:ext>
            </a:extLst>
          </p:cNvPr>
          <p:cNvSpPr txBox="1"/>
          <p:nvPr/>
        </p:nvSpPr>
        <p:spPr>
          <a:xfrm>
            <a:off x="4898552" y="712313"/>
            <a:ext cx="516741" cy="461665"/>
          </a:xfrm>
          <a:prstGeom prst="rect">
            <a:avLst/>
          </a:prstGeom>
          <a:noFill/>
        </p:spPr>
        <p:txBody>
          <a:bodyPr wrap="square" rtlCol="0">
            <a:spAutoFit/>
          </a:bodyPr>
          <a:lstStyle/>
          <a:p>
            <a:pPr defTabSz="457109"/>
            <a:r>
              <a:rPr lang="en-US" sz="2400" dirty="0">
                <a:solidFill>
                  <a:prstClr val="white"/>
                </a:solidFill>
                <a:latin typeface="Calibri" panose="020F0502020204030204"/>
              </a:rPr>
              <a:t>1.</a:t>
            </a:r>
          </a:p>
        </p:txBody>
      </p:sp>
      <p:sp>
        <p:nvSpPr>
          <p:cNvPr id="52" name="TextBox 51">
            <a:extLst>
              <a:ext uri="{FF2B5EF4-FFF2-40B4-BE49-F238E27FC236}">
                <a16:creationId xmlns:a16="http://schemas.microsoft.com/office/drawing/2014/main" id="{EFB61854-487B-6245-AD7B-44CA497CBD0C}"/>
              </a:ext>
            </a:extLst>
          </p:cNvPr>
          <p:cNvSpPr txBox="1"/>
          <p:nvPr/>
        </p:nvSpPr>
        <p:spPr>
          <a:xfrm>
            <a:off x="4894388" y="1878077"/>
            <a:ext cx="516741" cy="461665"/>
          </a:xfrm>
          <a:prstGeom prst="rect">
            <a:avLst/>
          </a:prstGeom>
          <a:noFill/>
        </p:spPr>
        <p:txBody>
          <a:bodyPr wrap="square" rtlCol="0">
            <a:spAutoFit/>
          </a:bodyPr>
          <a:lstStyle/>
          <a:p>
            <a:pPr defTabSz="457109"/>
            <a:r>
              <a:rPr lang="en-US" sz="2400" dirty="0">
                <a:solidFill>
                  <a:prstClr val="white"/>
                </a:solidFill>
                <a:latin typeface="Calibri" panose="020F0502020204030204"/>
              </a:rPr>
              <a:t>2.</a:t>
            </a:r>
          </a:p>
        </p:txBody>
      </p:sp>
      <p:sp>
        <p:nvSpPr>
          <p:cNvPr id="53" name="TextBox 52">
            <a:extLst>
              <a:ext uri="{FF2B5EF4-FFF2-40B4-BE49-F238E27FC236}">
                <a16:creationId xmlns:a16="http://schemas.microsoft.com/office/drawing/2014/main" id="{227FE3C6-BF8F-494A-ADF6-CF38A81DA4BC}"/>
              </a:ext>
            </a:extLst>
          </p:cNvPr>
          <p:cNvSpPr txBox="1"/>
          <p:nvPr/>
        </p:nvSpPr>
        <p:spPr>
          <a:xfrm>
            <a:off x="4890224" y="3043841"/>
            <a:ext cx="516741" cy="461665"/>
          </a:xfrm>
          <a:prstGeom prst="rect">
            <a:avLst/>
          </a:prstGeom>
          <a:noFill/>
        </p:spPr>
        <p:txBody>
          <a:bodyPr wrap="square" rtlCol="0">
            <a:spAutoFit/>
          </a:bodyPr>
          <a:lstStyle/>
          <a:p>
            <a:pPr defTabSz="457109"/>
            <a:r>
              <a:rPr lang="en-US" sz="2400" dirty="0">
                <a:solidFill>
                  <a:prstClr val="white"/>
                </a:solidFill>
                <a:latin typeface="Calibri" panose="020F0502020204030204"/>
              </a:rPr>
              <a:t>3.</a:t>
            </a:r>
          </a:p>
        </p:txBody>
      </p:sp>
      <p:sp>
        <p:nvSpPr>
          <p:cNvPr id="54" name="TextBox 53">
            <a:extLst>
              <a:ext uri="{FF2B5EF4-FFF2-40B4-BE49-F238E27FC236}">
                <a16:creationId xmlns:a16="http://schemas.microsoft.com/office/drawing/2014/main" id="{453E92B7-6B00-FC4B-BB82-3BD4B81B8062}"/>
              </a:ext>
            </a:extLst>
          </p:cNvPr>
          <p:cNvSpPr txBox="1"/>
          <p:nvPr/>
        </p:nvSpPr>
        <p:spPr>
          <a:xfrm>
            <a:off x="4886060" y="4209605"/>
            <a:ext cx="516741" cy="461665"/>
          </a:xfrm>
          <a:prstGeom prst="rect">
            <a:avLst/>
          </a:prstGeom>
          <a:noFill/>
        </p:spPr>
        <p:txBody>
          <a:bodyPr wrap="square" rtlCol="0">
            <a:spAutoFit/>
          </a:bodyPr>
          <a:lstStyle/>
          <a:p>
            <a:pPr defTabSz="457109"/>
            <a:r>
              <a:rPr lang="en-US" sz="2400" dirty="0">
                <a:solidFill>
                  <a:prstClr val="white"/>
                </a:solidFill>
                <a:latin typeface="Calibri" panose="020F0502020204030204"/>
              </a:rPr>
              <a:t>4.</a:t>
            </a:r>
          </a:p>
        </p:txBody>
      </p:sp>
      <p:pic>
        <p:nvPicPr>
          <p:cNvPr id="4" name="Picture 3">
            <a:extLst>
              <a:ext uri="{FF2B5EF4-FFF2-40B4-BE49-F238E27FC236}">
                <a16:creationId xmlns:a16="http://schemas.microsoft.com/office/drawing/2014/main" id="{5396B523-B14E-CC49-B0BC-5BDCE14BDC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470" y="1820864"/>
            <a:ext cx="3024378" cy="3024378"/>
          </a:xfrm>
          <a:prstGeom prst="rect">
            <a:avLst/>
          </a:prstGeom>
        </p:spPr>
      </p:pic>
    </p:spTree>
    <p:extLst>
      <p:ext uri="{BB962C8B-B14F-4D97-AF65-F5344CB8AC3E}">
        <p14:creationId xmlns:p14="http://schemas.microsoft.com/office/powerpoint/2010/main" val="39015127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0086"/>
            <a:ext cx="9142413" cy="5153585"/>
          </a:xfrm>
          <a:prstGeom prst="rect">
            <a:avLst/>
          </a:prstGeom>
          <a:gradFill flip="none" rotWithShape="1">
            <a:gsLst>
              <a:gs pos="0">
                <a:srgbClr val="89C53F">
                  <a:shade val="30000"/>
                  <a:satMod val="115000"/>
                </a:srgbClr>
              </a:gs>
              <a:gs pos="78000">
                <a:srgbClr val="89C53F">
                  <a:shade val="67500"/>
                  <a:satMod val="115000"/>
                </a:srgbClr>
              </a:gs>
              <a:gs pos="100000">
                <a:srgbClr val="7DB62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6" name="Title 1"/>
          <p:cNvSpPr txBox="1">
            <a:spLocks/>
          </p:cNvSpPr>
          <p:nvPr/>
        </p:nvSpPr>
        <p:spPr>
          <a:xfrm>
            <a:off x="830796" y="244044"/>
            <a:ext cx="2917133" cy="1257300"/>
          </a:xfrm>
          <a:prstGeom prst="rect">
            <a:avLst/>
          </a:prstGeom>
        </p:spPr>
        <p:txBody>
          <a:bodyPr lIns="68579" tIns="34289" rIns="68579" bIns="34289"/>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100" dirty="0">
                <a:solidFill>
                  <a:srgbClr val="FFFFFF"/>
                </a:solidFill>
                <a:latin typeface="Century Gothic" panose="020B0502020202020204" pitchFamily="34" charset="0"/>
              </a:rPr>
              <a:t>Complete the </a:t>
            </a:r>
          </a:p>
          <a:p>
            <a:pPr algn="ctr">
              <a:lnSpc>
                <a:spcPct val="100000"/>
              </a:lnSpc>
            </a:pPr>
            <a:r>
              <a:rPr lang="en-US" sz="2100" cap="all" dirty="0">
                <a:solidFill>
                  <a:srgbClr val="FFFFFF"/>
                </a:solidFill>
                <a:latin typeface="Century Gothic" panose="020B0502020202020204" pitchFamily="34" charset="0"/>
              </a:rPr>
              <a:t>Shopping Annuity</a:t>
            </a:r>
            <a:r>
              <a:rPr lang="en-US" sz="2100" cap="all" dirty="0">
                <a:solidFill>
                  <a:srgbClr val="FFFFFF"/>
                </a:solidFill>
                <a:latin typeface="Corbel" panose="020B0503020204020204" pitchFamily="34" charset="0"/>
              </a:rPr>
              <a:t>®</a:t>
            </a:r>
            <a:r>
              <a:rPr lang="en-US" sz="2100" cap="all" baseline="30000" dirty="0">
                <a:solidFill>
                  <a:srgbClr val="FFFFFF"/>
                </a:solidFill>
                <a:latin typeface="Century Gothic" panose="020B0502020202020204" pitchFamily="34" charset="0"/>
              </a:rPr>
              <a:t> </a:t>
            </a:r>
            <a:r>
              <a:rPr lang="en-US" sz="2100" cap="all" dirty="0">
                <a:solidFill>
                  <a:srgbClr val="FFFFFF"/>
                </a:solidFill>
                <a:latin typeface="Century Gothic" panose="020B0502020202020204" pitchFamily="34" charset="0"/>
              </a:rPr>
              <a:t>assessment</a:t>
            </a:r>
          </a:p>
        </p:txBody>
      </p:sp>
      <p:sp>
        <p:nvSpPr>
          <p:cNvPr id="12" name="Rectangle 11"/>
          <p:cNvSpPr/>
          <p:nvPr/>
        </p:nvSpPr>
        <p:spPr>
          <a:xfrm>
            <a:off x="173861" y="1608629"/>
            <a:ext cx="4144872" cy="70356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171446" defTabSz="685783"/>
            <a:r>
              <a:rPr lang="en-US" sz="1500" b="1" dirty="0">
                <a:solidFill>
                  <a:srgbClr val="3B3838"/>
                </a:solidFill>
                <a:latin typeface="Calibri"/>
              </a:rPr>
              <a:t>Download at: </a:t>
            </a:r>
            <a:br>
              <a:rPr lang="en-US" sz="1500" b="1" dirty="0">
                <a:solidFill>
                  <a:srgbClr val="3B3838"/>
                </a:solidFill>
                <a:latin typeface="Calibri"/>
              </a:rPr>
            </a:br>
            <a:r>
              <a:rPr lang="en-US" sz="1500" b="1" dirty="0">
                <a:solidFill>
                  <a:srgbClr val="3B3838"/>
                </a:solidFill>
                <a:latin typeface="Calibri"/>
                <a:hlinkClick r:id="rId3"/>
              </a:rPr>
              <a:t>www.shoppingannuity.com</a:t>
            </a:r>
            <a:r>
              <a:rPr lang="en-US" sz="1500" b="1" dirty="0">
                <a:solidFill>
                  <a:srgbClr val="3B3838"/>
                </a:solidFill>
                <a:latin typeface="Calibri"/>
              </a:rPr>
              <a:t> </a:t>
            </a:r>
          </a:p>
        </p:txBody>
      </p:sp>
      <p:sp>
        <p:nvSpPr>
          <p:cNvPr id="14" name="Rectangle 13"/>
          <p:cNvSpPr/>
          <p:nvPr/>
        </p:nvSpPr>
        <p:spPr>
          <a:xfrm>
            <a:off x="186562" y="2780771"/>
            <a:ext cx="4144872" cy="138800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171446" defTabSz="685783">
              <a:spcAft>
                <a:spcPts val="450"/>
              </a:spcAft>
            </a:pPr>
            <a:endParaRPr lang="en-US" sz="1500" b="1" dirty="0">
              <a:solidFill>
                <a:srgbClr val="3B3838"/>
              </a:solidFill>
              <a:latin typeface="Calibri"/>
            </a:endParaRPr>
          </a:p>
          <a:p>
            <a:pPr marL="171446" defTabSz="685783">
              <a:spcAft>
                <a:spcPts val="450"/>
              </a:spcAft>
            </a:pPr>
            <a:r>
              <a:rPr lang="en-US" sz="1500" b="1" dirty="0">
                <a:solidFill>
                  <a:srgbClr val="3B3838"/>
                </a:solidFill>
                <a:latin typeface="Calibri"/>
              </a:rPr>
              <a:t>The Shopping Annuity</a:t>
            </a:r>
            <a:r>
              <a:rPr lang="en-US" sz="1500" b="1" dirty="0">
                <a:solidFill>
                  <a:srgbClr val="3B3838"/>
                </a:solidFill>
                <a:latin typeface="Corbel" panose="020B0503020204020204" pitchFamily="34" charset="0"/>
              </a:rPr>
              <a:t>®</a:t>
            </a:r>
            <a:r>
              <a:rPr lang="en-US" sz="1500" b="1" dirty="0">
                <a:solidFill>
                  <a:srgbClr val="3B3838"/>
                </a:solidFill>
                <a:latin typeface="Calibri"/>
              </a:rPr>
              <a:t> Assessment will:</a:t>
            </a:r>
          </a:p>
          <a:p>
            <a:pPr marL="557199" lvl="2" indent="-214308" defTabSz="685783">
              <a:spcAft>
                <a:spcPts val="450"/>
              </a:spcAft>
              <a:buFont typeface="Wingdings" charset="2"/>
              <a:buChar char="q"/>
            </a:pPr>
            <a:r>
              <a:rPr lang="en-US" sz="1200" dirty="0">
                <a:solidFill>
                  <a:srgbClr val="E7E6E6">
                    <a:lumMod val="25000"/>
                  </a:srgbClr>
                </a:solidFill>
                <a:latin typeface="Calibri"/>
              </a:rPr>
              <a:t>Identify the products you could replace with the company’s exclusive brands.</a:t>
            </a:r>
          </a:p>
          <a:p>
            <a:pPr marL="557199" lvl="2" indent="-214308" defTabSz="685783">
              <a:spcAft>
                <a:spcPts val="450"/>
              </a:spcAft>
              <a:buFont typeface="Wingdings" charset="2"/>
              <a:buChar char="q"/>
            </a:pPr>
            <a:r>
              <a:rPr lang="en-US" sz="1200" dirty="0">
                <a:solidFill>
                  <a:srgbClr val="E7E6E6">
                    <a:lumMod val="25000"/>
                  </a:srgbClr>
                </a:solidFill>
                <a:latin typeface="Calibri"/>
              </a:rPr>
              <a:t>Calculate the BV and Cashback Potential</a:t>
            </a:r>
          </a:p>
          <a:p>
            <a:pPr marL="514337" lvl="1" defTabSz="685783">
              <a:spcAft>
                <a:spcPts val="450"/>
              </a:spcAft>
            </a:pPr>
            <a:endParaRPr lang="en-US" sz="1200" b="1" dirty="0">
              <a:solidFill>
                <a:srgbClr val="3B3838"/>
              </a:solidFill>
              <a:latin typeface="Calibri"/>
            </a:endParaRPr>
          </a:p>
          <a:p>
            <a:pPr marL="514337" lvl="1" defTabSz="685783">
              <a:spcAft>
                <a:spcPts val="450"/>
              </a:spcAft>
            </a:pPr>
            <a:r>
              <a:rPr lang="en-US" sz="1200" b="1" dirty="0">
                <a:solidFill>
                  <a:srgbClr val="3B3838"/>
                </a:solidFill>
                <a:latin typeface="Calibri"/>
              </a:rPr>
              <a:t>  </a:t>
            </a:r>
          </a:p>
        </p:txBody>
      </p:sp>
      <p:pic>
        <p:nvPicPr>
          <p:cNvPr id="2" name="Picture 1" descr="US_ENG_ShoppingAnnuityAssessment20150107-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9200" y="236162"/>
            <a:ext cx="3609544" cy="4671176"/>
          </a:xfrm>
          <a:prstGeom prst="rect">
            <a:avLst/>
          </a:prstGeom>
          <a:effectLst>
            <a:outerShdw blurRad="76200" dir="18900000" sy="23000" kx="-1200000" algn="bl" rotWithShape="0">
              <a:prstClr val="black">
                <a:alpha val="20000"/>
              </a:prstClr>
            </a:outerShdw>
          </a:effectLst>
          <a:scene3d>
            <a:camera prst="perspectiveLeft"/>
            <a:lightRig rig="threePt" dir="t"/>
          </a:scene3d>
        </p:spPr>
      </p:pic>
      <p:pic>
        <p:nvPicPr>
          <p:cNvPr id="3" name="Picture 2" descr="ShopDotComMacLaptop20150107 copy.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20587" y="809943"/>
            <a:ext cx="2958352" cy="2300940"/>
          </a:xfrm>
          <a:prstGeom prst="rect">
            <a:avLst/>
          </a:prstGeom>
        </p:spPr>
      </p:pic>
    </p:spTree>
    <p:extLst>
      <p:ext uri="{BB962C8B-B14F-4D97-AF65-F5344CB8AC3E}">
        <p14:creationId xmlns:p14="http://schemas.microsoft.com/office/powerpoint/2010/main" val="153448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08175879"/>
              </p:ext>
            </p:extLst>
          </p:nvPr>
        </p:nvGraphicFramePr>
        <p:xfrm>
          <a:off x="2793632" y="44881"/>
          <a:ext cx="2975160" cy="5030038"/>
        </p:xfrm>
        <a:graphic>
          <a:graphicData uri="http://schemas.openxmlformats.org/drawingml/2006/table">
            <a:tbl>
              <a:tblPr/>
              <a:tblGrid>
                <a:gridCol w="1740711">
                  <a:extLst>
                    <a:ext uri="{9D8B030D-6E8A-4147-A177-3AD203B41FA5}">
                      <a16:colId xmlns:a16="http://schemas.microsoft.com/office/drawing/2014/main" val="20000"/>
                    </a:ext>
                  </a:extLst>
                </a:gridCol>
                <a:gridCol w="589484">
                  <a:extLst>
                    <a:ext uri="{9D8B030D-6E8A-4147-A177-3AD203B41FA5}">
                      <a16:colId xmlns:a16="http://schemas.microsoft.com/office/drawing/2014/main" val="20001"/>
                    </a:ext>
                  </a:extLst>
                </a:gridCol>
                <a:gridCol w="152573">
                  <a:extLst>
                    <a:ext uri="{9D8B030D-6E8A-4147-A177-3AD203B41FA5}">
                      <a16:colId xmlns:a16="http://schemas.microsoft.com/office/drawing/2014/main" val="20002"/>
                    </a:ext>
                  </a:extLst>
                </a:gridCol>
                <a:gridCol w="492392">
                  <a:extLst>
                    <a:ext uri="{9D8B030D-6E8A-4147-A177-3AD203B41FA5}">
                      <a16:colId xmlns:a16="http://schemas.microsoft.com/office/drawing/2014/main" val="20003"/>
                    </a:ext>
                  </a:extLst>
                </a:gridCol>
              </a:tblGrid>
              <a:tr h="257919">
                <a:tc>
                  <a:txBody>
                    <a:bodyPr/>
                    <a:lstStyle/>
                    <a:p>
                      <a:pPr algn="l" fontAlgn="ctr"/>
                      <a:r>
                        <a:rPr lang="en-US" sz="600" b="1" i="0" u="none" strike="noStrike" dirty="0">
                          <a:solidFill>
                            <a:srgbClr val="000000"/>
                          </a:solidFill>
                          <a:effectLst/>
                          <a:latin typeface="Calibri" panose="020F0502020204030204" pitchFamily="34" charset="0"/>
                        </a:rPr>
                        <a:t>Exercise 3: Regular Monthly Spending</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500" b="1" i="0" u="none" strike="noStrike">
                          <a:solidFill>
                            <a:srgbClr val="000000"/>
                          </a:solidFill>
                          <a:effectLst/>
                          <a:latin typeface="Calibri" panose="020F0502020204030204" pitchFamily="34" charset="0"/>
                        </a:rPr>
                        <a:t>Avg.  Monthly Consumer Spending*</a:t>
                      </a:r>
                    </a:p>
                  </a:txBody>
                  <a:tcPr marL="0" marR="0" marT="0" marB="0">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endParaRPr lang="en-US" sz="500" b="1" i="0" u="none" strike="noStrike">
                        <a:solidFill>
                          <a:srgbClr val="000000"/>
                        </a:solidFill>
                        <a:effectLst/>
                        <a:latin typeface="Calibri" panose="020F0502020204030204" pitchFamily="34" charset="0"/>
                      </a:endParaRPr>
                    </a:p>
                  </a:txBody>
                  <a:tcPr marL="0" marR="0" marT="0" marB="0">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500" b="1" i="0" u="none" strike="noStrike">
                          <a:solidFill>
                            <a:srgbClr val="000000"/>
                          </a:solidFill>
                          <a:effectLst/>
                          <a:latin typeface="Calibri" panose="020F0502020204030204" pitchFamily="34" charset="0"/>
                        </a:rPr>
                        <a:t>My Monthly Spending</a:t>
                      </a:r>
                    </a:p>
                  </a:txBody>
                  <a:tcPr marL="0" marR="0" marT="0" marB="0">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63349">
                <a:tc>
                  <a:txBody>
                    <a:bodyPr/>
                    <a:lstStyle/>
                    <a:p>
                      <a:pPr algn="l" fontAlgn="b"/>
                      <a:r>
                        <a:rPr lang="en-US" sz="600" b="1" i="0" u="none" strike="noStrike">
                          <a:solidFill>
                            <a:srgbClr val="000000"/>
                          </a:solidFill>
                          <a:effectLst/>
                          <a:latin typeface="Calibri" panose="020F0502020204030204" pitchFamily="34" charset="0"/>
                        </a:rPr>
                        <a:t>Food</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n-US" sz="600" b="1"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91440">
                <a:tc>
                  <a:txBody>
                    <a:bodyPr/>
                    <a:lstStyle/>
                    <a:p>
                      <a:pPr algn="l" fontAlgn="ctr"/>
                      <a:r>
                        <a:rPr lang="en-US" sz="500" b="1" i="0" u="none" strike="noStrike">
                          <a:solidFill>
                            <a:srgbClr val="000000"/>
                          </a:solidFill>
                          <a:effectLst/>
                          <a:latin typeface="Calibri" panose="020F0502020204030204" pitchFamily="34" charset="0"/>
                        </a:rPr>
                        <a:t>Cereals and bakery products</a:t>
                      </a:r>
                    </a:p>
                  </a:txBody>
                  <a:tcPr marL="0" marR="0" marT="0" marB="0" anchor="ctr">
                    <a:lnL>
                      <a:noFill/>
                    </a:lnL>
                    <a:lnR>
                      <a:noFill/>
                    </a:lnR>
                    <a:lnT>
                      <a:noFill/>
                    </a:lnT>
                    <a:lnB>
                      <a:noFill/>
                    </a:lnB>
                    <a:solidFill>
                      <a:schemeClr val="bg1"/>
                    </a:solidFill>
                  </a:tcPr>
                </a:tc>
                <a:tc>
                  <a:txBody>
                    <a:bodyPr/>
                    <a:lstStyle/>
                    <a:p>
                      <a:pPr algn="r" fontAlgn="t"/>
                      <a:r>
                        <a:rPr lang="en-US" sz="600" b="1" i="0" u="none" strike="noStrike" dirty="0">
                          <a:solidFill>
                            <a:srgbClr val="000000"/>
                          </a:solidFill>
                          <a:effectLst/>
                          <a:latin typeface="Calibri" panose="020F0502020204030204" pitchFamily="34" charset="0"/>
                        </a:rPr>
                        <a:t>$45</a:t>
                      </a:r>
                    </a:p>
                  </a:txBody>
                  <a:tcPr marL="0" marR="0" marT="0" marB="0">
                    <a:lnL>
                      <a:noFill/>
                    </a:lnL>
                    <a:lnR>
                      <a:noFill/>
                    </a:lnR>
                    <a:lnT>
                      <a:noFill/>
                    </a:lnT>
                    <a:lnB>
                      <a:noFill/>
                    </a:lnB>
                    <a:solidFill>
                      <a:schemeClr val="bg1"/>
                    </a:solidFill>
                  </a:tcPr>
                </a:tc>
                <a:tc>
                  <a:txBody>
                    <a:bodyPr/>
                    <a:lstStyle/>
                    <a:p>
                      <a:pPr algn="l" fontAlgn="t"/>
                      <a:endParaRPr lang="en-US" sz="600" b="1"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r" fontAlgn="t"/>
                      <a:r>
                        <a:rPr lang="en-US" sz="600" b="1" i="0" u="none" strike="noStrike" dirty="0">
                          <a:solidFill>
                            <a:srgbClr val="000000"/>
                          </a:solidFill>
                          <a:effectLst/>
                          <a:latin typeface="Calibri" panose="020F0502020204030204" pitchFamily="34" charset="0"/>
                        </a:rPr>
                        <a:t>$10</a:t>
                      </a:r>
                    </a:p>
                  </a:txBody>
                  <a:tcPr marL="0" marR="0" marT="0" marB="0">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5973">
                <a:tc>
                  <a:txBody>
                    <a:bodyPr/>
                    <a:lstStyle/>
                    <a:p>
                      <a:pPr algn="l" fontAlgn="ctr"/>
                      <a:r>
                        <a:rPr lang="en-US" sz="500" b="0" i="0" u="none" strike="noStrike">
                          <a:solidFill>
                            <a:srgbClr val="000000"/>
                          </a:solidFill>
                          <a:effectLst/>
                          <a:latin typeface="Calibri" panose="020F0502020204030204" pitchFamily="34" charset="0"/>
                        </a:rPr>
                        <a:t>Cereals and cereal products</a:t>
                      </a:r>
                    </a:p>
                  </a:txBody>
                  <a:tcPr marL="33790" marR="0" marT="0" marB="0" anchor="ctr">
                    <a:lnL>
                      <a:noFill/>
                    </a:lnL>
                    <a:lnR>
                      <a:noFill/>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$15</a:t>
                      </a:r>
                    </a:p>
                  </a:txBody>
                  <a:tcPr marL="0" marR="0" marT="0" marB="0">
                    <a:lnL>
                      <a:noFill/>
                    </a:lnL>
                    <a:lnR>
                      <a:noFill/>
                    </a:lnR>
                    <a:lnT>
                      <a:noFill/>
                    </a:lnT>
                    <a:lnB>
                      <a:noFill/>
                    </a:lnB>
                    <a:solidFill>
                      <a:schemeClr val="bg1"/>
                    </a:solidFill>
                  </a:tcPr>
                </a:tc>
                <a:tc>
                  <a:txBody>
                    <a:bodyPr/>
                    <a:lstStyle/>
                    <a:p>
                      <a:pPr algn="l" fontAlgn="t"/>
                      <a:endParaRPr lang="en-US" sz="5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85973">
                <a:tc>
                  <a:txBody>
                    <a:bodyPr/>
                    <a:lstStyle/>
                    <a:p>
                      <a:pPr algn="l" fontAlgn="ctr"/>
                      <a:r>
                        <a:rPr lang="en-US" sz="500" b="0" i="0" u="none" strike="noStrike">
                          <a:solidFill>
                            <a:srgbClr val="000000"/>
                          </a:solidFill>
                          <a:effectLst/>
                          <a:latin typeface="Calibri" panose="020F0502020204030204" pitchFamily="34" charset="0"/>
                        </a:rPr>
                        <a:t>Bakery products</a:t>
                      </a:r>
                    </a:p>
                  </a:txBody>
                  <a:tcPr marL="33790" marR="0" marT="0" marB="0" anchor="ctr">
                    <a:lnL>
                      <a:noFill/>
                    </a:lnL>
                    <a:lnR>
                      <a:noFill/>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$30</a:t>
                      </a:r>
                    </a:p>
                  </a:txBody>
                  <a:tcPr marL="0" marR="0" marT="0" marB="0">
                    <a:lnL>
                      <a:noFill/>
                    </a:lnL>
                    <a:lnR>
                      <a:noFill/>
                    </a:lnR>
                    <a:lnT>
                      <a:noFill/>
                    </a:lnT>
                    <a:lnB>
                      <a:noFill/>
                    </a:lnB>
                    <a:solidFill>
                      <a:schemeClr val="bg1"/>
                    </a:solidFill>
                  </a:tcPr>
                </a:tc>
                <a:tc>
                  <a:txBody>
                    <a:bodyPr/>
                    <a:lstStyle/>
                    <a:p>
                      <a:pPr algn="l" fontAlgn="t"/>
                      <a:endParaRPr lang="en-US" sz="5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$10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1440">
                <a:tc>
                  <a:txBody>
                    <a:bodyPr/>
                    <a:lstStyle/>
                    <a:p>
                      <a:pPr algn="l" fontAlgn="ctr"/>
                      <a:r>
                        <a:rPr lang="en-US" sz="500" b="1" i="0" u="none" strike="noStrike">
                          <a:solidFill>
                            <a:srgbClr val="000000"/>
                          </a:solidFill>
                          <a:effectLst/>
                          <a:latin typeface="Calibri" panose="020F0502020204030204" pitchFamily="34" charset="0"/>
                        </a:rPr>
                        <a:t>Meats, poultry, fish, and eggs</a:t>
                      </a:r>
                    </a:p>
                  </a:txBody>
                  <a:tcPr marL="0" marR="0" marT="0" marB="0" anchor="ctr">
                    <a:lnL>
                      <a:noFill/>
                    </a:lnL>
                    <a:lnR>
                      <a:noFill/>
                    </a:lnR>
                    <a:lnT>
                      <a:noFill/>
                    </a:lnT>
                    <a:lnB>
                      <a:noFill/>
                    </a:lnB>
                    <a:solidFill>
                      <a:schemeClr val="bg1"/>
                    </a:solidFill>
                  </a:tcPr>
                </a:tc>
                <a:tc>
                  <a:txBody>
                    <a:bodyPr/>
                    <a:lstStyle/>
                    <a:p>
                      <a:pPr algn="r" fontAlgn="t"/>
                      <a:r>
                        <a:rPr lang="en-US" sz="600" b="1" i="0" u="none" strike="noStrike" dirty="0">
                          <a:solidFill>
                            <a:srgbClr val="000000"/>
                          </a:solidFill>
                          <a:effectLst/>
                          <a:latin typeface="Calibri" panose="020F0502020204030204" pitchFamily="34" charset="0"/>
                        </a:rPr>
                        <a:t>$71</a:t>
                      </a:r>
                    </a:p>
                  </a:txBody>
                  <a:tcPr marL="0" marR="0" marT="0" marB="0">
                    <a:lnL>
                      <a:noFill/>
                    </a:lnL>
                    <a:lnR>
                      <a:noFill/>
                    </a:lnR>
                    <a:lnT>
                      <a:noFill/>
                    </a:lnT>
                    <a:lnB>
                      <a:noFill/>
                    </a:lnB>
                    <a:solidFill>
                      <a:schemeClr val="bg1"/>
                    </a:solidFill>
                  </a:tcPr>
                </a:tc>
                <a:tc>
                  <a:txBody>
                    <a:bodyPr/>
                    <a:lstStyle/>
                    <a:p>
                      <a:pPr algn="l" fontAlgn="t"/>
                      <a:endParaRPr lang="en-US" sz="600" b="1"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r" fontAlgn="t"/>
                      <a:r>
                        <a:rPr lang="en-US" sz="600" b="1" i="0" u="none" strike="noStrike" dirty="0">
                          <a:solidFill>
                            <a:srgbClr val="000000"/>
                          </a:solidFill>
                          <a:effectLst/>
                          <a:latin typeface="Calibri" panose="020F0502020204030204" pitchFamily="34" charset="0"/>
                        </a:rPr>
                        <a:t>$63</a:t>
                      </a: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85973">
                <a:tc>
                  <a:txBody>
                    <a:bodyPr/>
                    <a:lstStyle/>
                    <a:p>
                      <a:pPr algn="l" fontAlgn="ctr"/>
                      <a:r>
                        <a:rPr lang="en-US" sz="500" b="0" i="0" u="none" strike="noStrike">
                          <a:solidFill>
                            <a:srgbClr val="000000"/>
                          </a:solidFill>
                          <a:effectLst/>
                          <a:latin typeface="Calibri" panose="020F0502020204030204" pitchFamily="34" charset="0"/>
                        </a:rPr>
                        <a:t>Beef</a:t>
                      </a:r>
                    </a:p>
                  </a:txBody>
                  <a:tcPr marL="33790" marR="0" marT="0" marB="0" anchor="ctr">
                    <a:lnL>
                      <a:noFill/>
                    </a:lnL>
                    <a:lnR>
                      <a:noFill/>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$18</a:t>
                      </a:r>
                    </a:p>
                  </a:txBody>
                  <a:tcPr marL="0" marR="0" marT="0" marB="0">
                    <a:lnL>
                      <a:noFill/>
                    </a:lnL>
                    <a:lnR>
                      <a:noFill/>
                    </a:lnR>
                    <a:lnT>
                      <a:noFill/>
                    </a:lnT>
                    <a:lnB>
                      <a:noFill/>
                    </a:lnB>
                    <a:solidFill>
                      <a:schemeClr val="bg1"/>
                    </a:solidFill>
                  </a:tcPr>
                </a:tc>
                <a:tc>
                  <a:txBody>
                    <a:bodyPr/>
                    <a:lstStyle/>
                    <a:p>
                      <a:pPr algn="l" fontAlgn="t"/>
                      <a:endParaRPr lang="en-US" sz="5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$20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85973">
                <a:tc>
                  <a:txBody>
                    <a:bodyPr/>
                    <a:lstStyle/>
                    <a:p>
                      <a:pPr algn="l" fontAlgn="ctr"/>
                      <a:r>
                        <a:rPr lang="en-US" sz="500" b="0" i="0" u="none" strike="noStrike">
                          <a:solidFill>
                            <a:srgbClr val="000000"/>
                          </a:solidFill>
                          <a:effectLst/>
                          <a:latin typeface="Calibri" panose="020F0502020204030204" pitchFamily="34" charset="0"/>
                        </a:rPr>
                        <a:t>Pork</a:t>
                      </a:r>
                    </a:p>
                  </a:txBody>
                  <a:tcPr marL="33790" marR="0" marT="0" marB="0" anchor="ctr">
                    <a:lnL>
                      <a:noFill/>
                    </a:lnL>
                    <a:lnR>
                      <a:noFill/>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$14</a:t>
                      </a:r>
                    </a:p>
                  </a:txBody>
                  <a:tcPr marL="0" marR="0" marT="0" marB="0">
                    <a:lnL>
                      <a:noFill/>
                    </a:lnL>
                    <a:lnR>
                      <a:noFill/>
                    </a:lnR>
                    <a:lnT>
                      <a:noFill/>
                    </a:lnT>
                    <a:lnB>
                      <a:noFill/>
                    </a:lnB>
                    <a:solidFill>
                      <a:schemeClr val="bg1"/>
                    </a:solidFill>
                  </a:tcPr>
                </a:tc>
                <a:tc>
                  <a:txBody>
                    <a:bodyPr/>
                    <a:lstStyle/>
                    <a:p>
                      <a:pPr algn="l" fontAlgn="t"/>
                      <a:endParaRPr lang="en-US" sz="5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$12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85973">
                <a:tc>
                  <a:txBody>
                    <a:bodyPr/>
                    <a:lstStyle/>
                    <a:p>
                      <a:pPr algn="l" fontAlgn="ctr"/>
                      <a:r>
                        <a:rPr lang="en-US" sz="500" b="0" i="0" u="none" strike="noStrike">
                          <a:solidFill>
                            <a:srgbClr val="000000"/>
                          </a:solidFill>
                          <a:effectLst/>
                          <a:latin typeface="Calibri" panose="020F0502020204030204" pitchFamily="34" charset="0"/>
                        </a:rPr>
                        <a:t>Poultry</a:t>
                      </a:r>
                    </a:p>
                  </a:txBody>
                  <a:tcPr marL="33790" marR="0" marT="0" marB="0" anchor="ctr">
                    <a:lnL>
                      <a:noFill/>
                    </a:lnL>
                    <a:lnR>
                      <a:noFill/>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$14</a:t>
                      </a:r>
                    </a:p>
                  </a:txBody>
                  <a:tcPr marL="0" marR="0" marT="0" marB="0">
                    <a:lnL>
                      <a:noFill/>
                    </a:lnL>
                    <a:lnR>
                      <a:noFill/>
                    </a:lnR>
                    <a:lnT>
                      <a:noFill/>
                    </a:lnT>
                    <a:lnB>
                      <a:noFill/>
                    </a:lnB>
                    <a:solidFill>
                      <a:schemeClr val="bg1"/>
                    </a:solidFill>
                  </a:tcPr>
                </a:tc>
                <a:tc>
                  <a:txBody>
                    <a:bodyPr/>
                    <a:lstStyle/>
                    <a:p>
                      <a:pPr algn="l" fontAlgn="t"/>
                      <a:endParaRPr lang="en-US" sz="5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$20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85973">
                <a:tc>
                  <a:txBody>
                    <a:bodyPr/>
                    <a:lstStyle/>
                    <a:p>
                      <a:pPr algn="l" fontAlgn="ctr"/>
                      <a:r>
                        <a:rPr lang="en-US" sz="500" b="0" i="0" u="none" strike="noStrike">
                          <a:solidFill>
                            <a:srgbClr val="000000"/>
                          </a:solidFill>
                          <a:effectLst/>
                          <a:latin typeface="Calibri" panose="020F0502020204030204" pitchFamily="34" charset="0"/>
                        </a:rPr>
                        <a:t>Fish and seafood</a:t>
                      </a:r>
                    </a:p>
                  </a:txBody>
                  <a:tcPr marL="33790" marR="0" marT="0" marB="0" anchor="ctr">
                    <a:lnL>
                      <a:noFill/>
                    </a:lnL>
                    <a:lnR>
                      <a:noFill/>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$10</a:t>
                      </a:r>
                    </a:p>
                  </a:txBody>
                  <a:tcPr marL="0" marR="0" marT="0" marB="0">
                    <a:lnL>
                      <a:noFill/>
                    </a:lnL>
                    <a:lnR>
                      <a:noFill/>
                    </a:lnR>
                    <a:lnT>
                      <a:noFill/>
                    </a:lnT>
                    <a:lnB>
                      <a:noFill/>
                    </a:lnB>
                    <a:solidFill>
                      <a:schemeClr val="bg1"/>
                    </a:solidFill>
                  </a:tcPr>
                </a:tc>
                <a:tc>
                  <a:txBody>
                    <a:bodyPr/>
                    <a:lstStyle/>
                    <a:p>
                      <a:pPr algn="l" fontAlgn="t"/>
                      <a:endParaRPr lang="en-US" sz="5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$10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85973">
                <a:tc>
                  <a:txBody>
                    <a:bodyPr/>
                    <a:lstStyle/>
                    <a:p>
                      <a:pPr algn="l" fontAlgn="ctr"/>
                      <a:r>
                        <a:rPr lang="en-US" sz="500" b="0" i="0" u="none" strike="noStrike">
                          <a:solidFill>
                            <a:srgbClr val="000000"/>
                          </a:solidFill>
                          <a:effectLst/>
                          <a:latin typeface="Calibri" panose="020F0502020204030204" pitchFamily="34" charset="0"/>
                        </a:rPr>
                        <a:t>Processed fruits</a:t>
                      </a:r>
                    </a:p>
                  </a:txBody>
                  <a:tcPr marL="33790" marR="0" marT="0" marB="0" anchor="ctr">
                    <a:lnL>
                      <a:noFill/>
                    </a:lnL>
                    <a:lnR>
                      <a:noFill/>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$10</a:t>
                      </a:r>
                    </a:p>
                  </a:txBody>
                  <a:tcPr marL="0" marR="0" marT="0" marB="0">
                    <a:lnL>
                      <a:noFill/>
                    </a:lnL>
                    <a:lnR>
                      <a:noFill/>
                    </a:lnR>
                    <a:lnT>
                      <a:noFill/>
                    </a:lnT>
                    <a:lnB>
                      <a:noFill/>
                    </a:lnB>
                    <a:solidFill>
                      <a:schemeClr val="bg1"/>
                    </a:solidFill>
                  </a:tcPr>
                </a:tc>
                <a:tc>
                  <a:txBody>
                    <a:bodyPr/>
                    <a:lstStyle/>
                    <a:p>
                      <a:pPr algn="l" fontAlgn="t"/>
                      <a:endParaRPr lang="en-US" sz="5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$10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85973">
                <a:tc>
                  <a:txBody>
                    <a:bodyPr/>
                    <a:lstStyle/>
                    <a:p>
                      <a:pPr algn="l" fontAlgn="ctr"/>
                      <a:r>
                        <a:rPr lang="en-US" sz="500" b="0" i="0" u="none" strike="noStrike">
                          <a:solidFill>
                            <a:srgbClr val="000000"/>
                          </a:solidFill>
                          <a:effectLst/>
                          <a:latin typeface="Calibri" panose="020F0502020204030204" pitchFamily="34" charset="0"/>
                        </a:rPr>
                        <a:t>Processed vegetables</a:t>
                      </a:r>
                    </a:p>
                  </a:txBody>
                  <a:tcPr marL="33790" marR="0" marT="0" marB="0" anchor="ctr">
                    <a:lnL>
                      <a:noFill/>
                    </a:lnL>
                    <a:lnR>
                      <a:noFill/>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$11</a:t>
                      </a:r>
                    </a:p>
                  </a:txBody>
                  <a:tcPr marL="0" marR="0" marT="0" marB="0">
                    <a:lnL>
                      <a:noFill/>
                    </a:lnL>
                    <a:lnR>
                      <a:noFill/>
                    </a:lnR>
                    <a:lnT>
                      <a:noFill/>
                    </a:lnT>
                    <a:lnB>
                      <a:noFill/>
                    </a:lnB>
                    <a:solidFill>
                      <a:schemeClr val="bg1"/>
                    </a:solidFill>
                  </a:tcPr>
                </a:tc>
                <a:tc>
                  <a:txBody>
                    <a:bodyPr/>
                    <a:lstStyle/>
                    <a:p>
                      <a:pPr algn="l" fontAlgn="t"/>
                      <a:endParaRPr lang="en-US" sz="5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$11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85973">
                <a:tc>
                  <a:txBody>
                    <a:bodyPr/>
                    <a:lstStyle/>
                    <a:p>
                      <a:pPr algn="l" fontAlgn="ctr"/>
                      <a:r>
                        <a:rPr lang="en-US" sz="500" b="0" i="0" u="none" strike="noStrike">
                          <a:solidFill>
                            <a:srgbClr val="000000"/>
                          </a:solidFill>
                          <a:effectLst/>
                          <a:latin typeface="Calibri" panose="020F0502020204030204" pitchFamily="34" charset="0"/>
                        </a:rPr>
                        <a:t>Other food at home</a:t>
                      </a:r>
                    </a:p>
                  </a:txBody>
                  <a:tcPr marL="33790" marR="0" marT="0" marB="0" anchor="ctr">
                    <a:lnL>
                      <a:noFill/>
                    </a:lnL>
                    <a:lnR>
                      <a:noFill/>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$118</a:t>
                      </a:r>
                    </a:p>
                  </a:txBody>
                  <a:tcPr marL="0" marR="0" marT="0" marB="0">
                    <a:lnL>
                      <a:noFill/>
                    </a:lnL>
                    <a:lnR>
                      <a:noFill/>
                    </a:lnR>
                    <a:lnT>
                      <a:noFill/>
                    </a:lnT>
                    <a:lnB>
                      <a:noFill/>
                    </a:lnB>
                    <a:solidFill>
                      <a:schemeClr val="bg1"/>
                    </a:solidFill>
                  </a:tcPr>
                </a:tc>
                <a:tc>
                  <a:txBody>
                    <a:bodyPr/>
                    <a:lstStyle/>
                    <a:p>
                      <a:pPr algn="l" fontAlgn="t"/>
                      <a:endParaRPr lang="en-US" sz="5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$100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85973">
                <a:tc>
                  <a:txBody>
                    <a:bodyPr/>
                    <a:lstStyle/>
                    <a:p>
                      <a:pPr algn="l" fontAlgn="ctr"/>
                      <a:r>
                        <a:rPr lang="en-US" sz="500" b="1" i="0" u="none" strike="noStrike">
                          <a:solidFill>
                            <a:srgbClr val="000000"/>
                          </a:solidFill>
                          <a:effectLst/>
                          <a:latin typeface="Calibri" panose="020F0502020204030204" pitchFamily="34" charset="0"/>
                        </a:rPr>
                        <a:t>Food away from home</a:t>
                      </a:r>
                    </a:p>
                  </a:txBody>
                  <a:tcPr marL="0" marR="0" marT="0" marB="0" anchor="ctr">
                    <a:lnL>
                      <a:noFill/>
                    </a:lnL>
                    <a:lnR>
                      <a:noFill/>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$219</a:t>
                      </a:r>
                    </a:p>
                  </a:txBody>
                  <a:tcPr marL="0" marR="0" marT="0" marB="0">
                    <a:lnL>
                      <a:noFill/>
                    </a:lnL>
                    <a:lnR>
                      <a:noFill/>
                    </a:lnR>
                    <a:lnT>
                      <a:noFill/>
                    </a:lnT>
                    <a:lnB>
                      <a:noFill/>
                    </a:lnB>
                    <a:solidFill>
                      <a:schemeClr val="bg1"/>
                    </a:solidFill>
                  </a:tcPr>
                </a:tc>
                <a:tc>
                  <a:txBody>
                    <a:bodyPr/>
                    <a:lstStyle/>
                    <a:p>
                      <a:pPr algn="l" fontAlgn="t"/>
                      <a:endParaRPr lang="en-US" sz="5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t"/>
                      <a:r>
                        <a:rPr lang="en-US" sz="500" b="0" i="0" u="none" strike="noStrike" dirty="0">
                          <a:solidFill>
                            <a:srgbClr val="000000"/>
                          </a:solidFill>
                          <a:effectLst/>
                          <a:latin typeface="Calibri" panose="020F0502020204030204" pitchFamily="34" charset="0"/>
                        </a:rPr>
                        <a:t>$200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91440">
                <a:tc>
                  <a:txBody>
                    <a:bodyPr/>
                    <a:lstStyle/>
                    <a:p>
                      <a:pPr algn="l" fontAlgn="ctr"/>
                      <a:endParaRPr lang="en-US"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91440">
                <a:tc>
                  <a:txBody>
                    <a:bodyPr/>
                    <a:lstStyle/>
                    <a:p>
                      <a:pPr algn="l" fontAlgn="ctr"/>
                      <a:r>
                        <a:rPr lang="en-US" sz="600" b="1" i="0" u="none" strike="noStrike">
                          <a:solidFill>
                            <a:srgbClr val="000000"/>
                          </a:solidFill>
                          <a:effectLst/>
                          <a:latin typeface="Calibri" panose="020F0502020204030204" pitchFamily="34" charset="0"/>
                        </a:rPr>
                        <a:t>Alcoholic beverages</a:t>
                      </a:r>
                    </a:p>
                  </a:txBody>
                  <a:tcPr marL="0" marR="0" marT="0" marB="0" anchor="ctr">
                    <a:lnL>
                      <a:noFill/>
                    </a:lnL>
                    <a:lnR>
                      <a:noFill/>
                    </a:lnR>
                    <a:lnT>
                      <a:noFill/>
                    </a:lnT>
                    <a:lnB>
                      <a:noFill/>
                    </a:lnB>
                    <a:solidFill>
                      <a:schemeClr val="bg1"/>
                    </a:solidFill>
                  </a:tcPr>
                </a:tc>
                <a:tc>
                  <a:txBody>
                    <a:bodyPr/>
                    <a:lstStyle/>
                    <a:p>
                      <a:pPr algn="r" fontAlgn="t"/>
                      <a:r>
                        <a:rPr lang="en-US" sz="600" b="0" i="0" u="none" strike="noStrike" dirty="0">
                          <a:solidFill>
                            <a:srgbClr val="000000"/>
                          </a:solidFill>
                          <a:effectLst/>
                          <a:latin typeface="Calibri" panose="020F0502020204030204" pitchFamily="34" charset="0"/>
                        </a:rPr>
                        <a:t>$37</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t"/>
                      <a:r>
                        <a:rPr lang="en-US" sz="600" b="0" i="0" u="none" strike="noStrike" dirty="0">
                          <a:solidFill>
                            <a:srgbClr val="000000"/>
                          </a:solidFill>
                          <a:effectLst/>
                          <a:latin typeface="Calibri" panose="020F0502020204030204" pitchFamily="34" charset="0"/>
                        </a:rPr>
                        <a:t>$40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91440">
                <a:tc>
                  <a:txBody>
                    <a:bodyPr/>
                    <a:lstStyle/>
                    <a:p>
                      <a:pPr algn="l" fontAlgn="ctr"/>
                      <a:endParaRPr lang="en-US"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16"/>
                  </a:ext>
                </a:extLst>
              </a:tr>
              <a:tr h="91440">
                <a:tc>
                  <a:txBody>
                    <a:bodyPr/>
                    <a:lstStyle/>
                    <a:p>
                      <a:pPr algn="l" fontAlgn="ctr"/>
                      <a:r>
                        <a:rPr lang="en-US" sz="600" b="1" i="0" u="none" strike="noStrike">
                          <a:solidFill>
                            <a:srgbClr val="000000"/>
                          </a:solidFill>
                          <a:effectLst/>
                          <a:latin typeface="Calibri" panose="020F0502020204030204" pitchFamily="34" charset="0"/>
                        </a:rPr>
                        <a:t>Housing</a:t>
                      </a:r>
                    </a:p>
                  </a:txBody>
                  <a:tcPr marL="0" marR="0" marT="0" marB="0" anchor="ctr">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r" fontAlgn="t"/>
                      <a:r>
                        <a:rPr lang="en-US" sz="600" b="1" i="0" u="none" strike="noStrike" dirty="0">
                          <a:solidFill>
                            <a:srgbClr val="000000"/>
                          </a:solidFill>
                          <a:effectLst/>
                          <a:latin typeface="Calibri" panose="020F0502020204030204" pitchFamily="34" charset="0"/>
                        </a:rPr>
                        <a:t>$283</a:t>
                      </a:r>
                    </a:p>
                  </a:txBody>
                  <a:tcPr marL="0" marR="0" marT="0" marB="0">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91440">
                <a:tc>
                  <a:txBody>
                    <a:bodyPr/>
                    <a:lstStyle/>
                    <a:p>
                      <a:pPr algn="l" fontAlgn="ctr"/>
                      <a:r>
                        <a:rPr lang="en-US" sz="500" b="0" i="0" u="none" strike="noStrike">
                          <a:solidFill>
                            <a:srgbClr val="000000"/>
                          </a:solidFill>
                          <a:effectLst/>
                          <a:latin typeface="Calibri" panose="020F0502020204030204" pitchFamily="34" charset="0"/>
                        </a:rPr>
                        <a:t>Maintenance, repairs, insurance, other expenses</a:t>
                      </a:r>
                    </a:p>
                  </a:txBody>
                  <a:tcPr marL="33790" marR="0" marT="0" marB="0" anchor="ctr">
                    <a:lnL>
                      <a:noFill/>
                    </a:lnL>
                    <a:lnR>
                      <a:noFill/>
                    </a:lnR>
                    <a:lnT>
                      <a:noFill/>
                    </a:lnT>
                    <a:lnB>
                      <a:noFill/>
                    </a:lnB>
                    <a:solidFill>
                      <a:schemeClr val="bg1"/>
                    </a:solidFill>
                  </a:tcPr>
                </a:tc>
                <a:tc>
                  <a:txBody>
                    <a:bodyPr/>
                    <a:lstStyle/>
                    <a:p>
                      <a:pPr algn="r" fontAlgn="t"/>
                      <a:r>
                        <a:rPr lang="en-US" sz="600" b="0" i="0" u="none" strike="noStrike" dirty="0">
                          <a:solidFill>
                            <a:srgbClr val="000000"/>
                          </a:solidFill>
                          <a:effectLst/>
                          <a:latin typeface="Calibri" panose="020F0502020204030204" pitchFamily="34" charset="0"/>
                        </a:rPr>
                        <a:t>$99</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t"/>
                      <a:r>
                        <a:rPr lang="en-US" sz="500" b="0" i="0" u="none" strike="noStrike">
                          <a:solidFill>
                            <a:srgbClr val="000000"/>
                          </a:solidFill>
                          <a:effectLst/>
                          <a:latin typeface="Calibri" panose="020F0502020204030204" pitchFamily="34" charset="0"/>
                        </a:rPr>
                        <a:t>$99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91440">
                <a:tc>
                  <a:txBody>
                    <a:bodyPr/>
                    <a:lstStyle/>
                    <a:p>
                      <a:pPr algn="l" fontAlgn="ctr"/>
                      <a:r>
                        <a:rPr lang="en-US" sz="500" b="0" i="0" u="none" strike="noStrike">
                          <a:solidFill>
                            <a:srgbClr val="000000"/>
                          </a:solidFill>
                          <a:effectLst/>
                          <a:latin typeface="Calibri" panose="020F0502020204030204" pitchFamily="34" charset="0"/>
                        </a:rPr>
                        <a:t>Residential phone service, VOIP, and phone cards</a:t>
                      </a:r>
                    </a:p>
                  </a:txBody>
                  <a:tcPr marL="3379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$30</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t"/>
                      <a:r>
                        <a:rPr lang="en-US" sz="500" b="0" i="0" u="none" strike="noStrike">
                          <a:solidFill>
                            <a:srgbClr val="000000"/>
                          </a:solidFill>
                          <a:effectLst/>
                          <a:latin typeface="Calibri" panose="020F0502020204030204" pitchFamily="34" charset="0"/>
                        </a:rPr>
                        <a:t>$30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91440">
                <a:tc>
                  <a:txBody>
                    <a:bodyPr/>
                    <a:lstStyle/>
                    <a:p>
                      <a:pPr algn="l" fontAlgn="ctr"/>
                      <a:r>
                        <a:rPr lang="en-US" sz="500" b="0" i="0" u="none" strike="noStrike">
                          <a:solidFill>
                            <a:srgbClr val="000000"/>
                          </a:solidFill>
                          <a:effectLst/>
                          <a:latin typeface="Calibri" panose="020F0502020204030204" pitchFamily="34" charset="0"/>
                        </a:rPr>
                        <a:t>Cellular phone service</a:t>
                      </a:r>
                    </a:p>
                  </a:txBody>
                  <a:tcPr marL="3379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$76</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t"/>
                      <a:r>
                        <a:rPr lang="en-US" sz="500" b="0" i="0" u="none" strike="noStrike">
                          <a:solidFill>
                            <a:srgbClr val="000000"/>
                          </a:solidFill>
                          <a:effectLst/>
                          <a:latin typeface="Calibri" panose="020F0502020204030204" pitchFamily="34" charset="0"/>
                        </a:rPr>
                        <a:t>$76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91440">
                <a:tc>
                  <a:txBody>
                    <a:bodyPr/>
                    <a:lstStyle/>
                    <a:p>
                      <a:pPr algn="l" fontAlgn="ctr"/>
                      <a:r>
                        <a:rPr lang="en-US" sz="500" b="0" i="0" u="none" strike="noStrike">
                          <a:solidFill>
                            <a:srgbClr val="000000"/>
                          </a:solidFill>
                          <a:effectLst/>
                          <a:latin typeface="Calibri" panose="020F0502020204030204" pitchFamily="34" charset="0"/>
                        </a:rPr>
                        <a:t>Other household expenses</a:t>
                      </a:r>
                    </a:p>
                  </a:txBody>
                  <a:tcPr marL="3379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$65</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t"/>
                      <a:r>
                        <a:rPr lang="en-US" sz="500" b="0" i="0" u="none" strike="noStrike">
                          <a:solidFill>
                            <a:srgbClr val="000000"/>
                          </a:solidFill>
                          <a:effectLst/>
                          <a:latin typeface="Calibri" panose="020F0502020204030204" pitchFamily="34" charset="0"/>
                        </a:rPr>
                        <a:t>$65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91440">
                <a:tc>
                  <a:txBody>
                    <a:bodyPr/>
                    <a:lstStyle/>
                    <a:p>
                      <a:pPr algn="l" fontAlgn="ctr"/>
                      <a:r>
                        <a:rPr lang="en-US" sz="500" b="0" i="0" u="none" strike="noStrike">
                          <a:solidFill>
                            <a:srgbClr val="000000"/>
                          </a:solidFill>
                          <a:effectLst/>
                          <a:latin typeface="Calibri" panose="020F0502020204030204" pitchFamily="34" charset="0"/>
                        </a:rPr>
                        <a:t>Laundry and cleaning supplies</a:t>
                      </a:r>
                    </a:p>
                  </a:txBody>
                  <a:tcPr marL="3379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$13</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t"/>
                      <a:r>
                        <a:rPr lang="en-US" sz="500" b="0" i="0" u="none" strike="noStrike">
                          <a:solidFill>
                            <a:srgbClr val="000000"/>
                          </a:solidFill>
                          <a:effectLst/>
                          <a:latin typeface="Calibri" panose="020F0502020204030204" pitchFamily="34" charset="0"/>
                        </a:rPr>
                        <a:t>$13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91440">
                <a:tc>
                  <a:txBody>
                    <a:bodyPr/>
                    <a:lstStyle/>
                    <a:p>
                      <a:pPr algn="l" fontAlgn="ctr"/>
                      <a:r>
                        <a:rPr lang="en-US" sz="500" b="0" i="0" u="none" strike="noStrike">
                          <a:solidFill>
                            <a:srgbClr val="000000"/>
                          </a:solidFill>
                          <a:effectLst/>
                          <a:latin typeface="Calibri" panose="020F0502020204030204" pitchFamily="34" charset="0"/>
                        </a:rPr>
                        <a:t>Other household products</a:t>
                      </a:r>
                    </a:p>
                  </a:txBody>
                  <a:tcPr marL="3379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$29</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91440">
                <a:tc>
                  <a:txBody>
                    <a:bodyPr/>
                    <a:lstStyle/>
                    <a:p>
                      <a:pPr algn="l" fontAlgn="ctr"/>
                      <a:r>
                        <a:rPr lang="en-US" sz="500" b="0" i="0" u="none" strike="noStrike">
                          <a:solidFill>
                            <a:srgbClr val="000000"/>
                          </a:solidFill>
                          <a:effectLst/>
                          <a:latin typeface="Calibri" panose="020F0502020204030204" pitchFamily="34" charset="0"/>
                        </a:rPr>
                        <a:t>Household textiles</a:t>
                      </a:r>
                    </a:p>
                  </a:txBody>
                  <a:tcPr marL="3379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$8</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r h="91440">
                <a:tc>
                  <a:txBody>
                    <a:bodyPr/>
                    <a:lstStyle/>
                    <a:p>
                      <a:pPr algn="l" fontAlgn="ctr"/>
                      <a:r>
                        <a:rPr lang="en-US" sz="500" b="0" i="0" u="none" strike="noStrike">
                          <a:solidFill>
                            <a:srgbClr val="000000"/>
                          </a:solidFill>
                          <a:effectLst/>
                          <a:latin typeface="Calibri" panose="020F0502020204030204" pitchFamily="34" charset="0"/>
                        </a:rPr>
                        <a:t>Furniture</a:t>
                      </a:r>
                    </a:p>
                  </a:txBody>
                  <a:tcPr marL="3379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$32</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25"/>
                  </a:ext>
                </a:extLst>
              </a:tr>
              <a:tr h="91440">
                <a:tc>
                  <a:txBody>
                    <a:bodyPr/>
                    <a:lstStyle/>
                    <a:p>
                      <a:pPr algn="l" fontAlgn="ctr"/>
                      <a:r>
                        <a:rPr lang="en-US" sz="500" b="0" i="0" u="none" strike="noStrike">
                          <a:solidFill>
                            <a:srgbClr val="000000"/>
                          </a:solidFill>
                          <a:effectLst/>
                          <a:latin typeface="Calibri" panose="020F0502020204030204" pitchFamily="34" charset="0"/>
                        </a:rPr>
                        <a:t>Floor coverings</a:t>
                      </a:r>
                    </a:p>
                  </a:txBody>
                  <a:tcPr marL="3379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$2</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26"/>
                  </a:ext>
                </a:extLst>
              </a:tr>
              <a:tr h="91440">
                <a:tc>
                  <a:txBody>
                    <a:bodyPr/>
                    <a:lstStyle/>
                    <a:p>
                      <a:pPr algn="l" fontAlgn="ctr"/>
                      <a:r>
                        <a:rPr lang="en-US" sz="500" b="0" i="0" u="none" strike="noStrike">
                          <a:solidFill>
                            <a:srgbClr val="000000"/>
                          </a:solidFill>
                          <a:effectLst/>
                          <a:latin typeface="Calibri" panose="020F0502020204030204" pitchFamily="34" charset="0"/>
                        </a:rPr>
                        <a:t>Major appliances</a:t>
                      </a:r>
                    </a:p>
                  </a:txBody>
                  <a:tcPr marL="3379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$18</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27"/>
                  </a:ext>
                </a:extLst>
              </a:tr>
              <a:tr h="91440">
                <a:tc>
                  <a:txBody>
                    <a:bodyPr/>
                    <a:lstStyle/>
                    <a:p>
                      <a:pPr algn="l" fontAlgn="ctr"/>
                      <a:r>
                        <a:rPr lang="en-US" sz="500" b="0" i="0" u="none" strike="noStrike">
                          <a:solidFill>
                            <a:srgbClr val="000000"/>
                          </a:solidFill>
                          <a:effectLst/>
                          <a:latin typeface="Calibri" panose="020F0502020204030204" pitchFamily="34" charset="0"/>
                        </a:rPr>
                        <a:t>Small appliances, miscellaneous housewares</a:t>
                      </a:r>
                    </a:p>
                  </a:txBody>
                  <a:tcPr marL="3379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$8</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28"/>
                  </a:ext>
                </a:extLst>
              </a:tr>
              <a:tr h="91440">
                <a:tc>
                  <a:txBody>
                    <a:bodyPr/>
                    <a:lstStyle/>
                    <a:p>
                      <a:pPr algn="l" fontAlgn="ctr"/>
                      <a:r>
                        <a:rPr lang="en-US" sz="500" b="0" i="0" u="none" strike="noStrike">
                          <a:solidFill>
                            <a:srgbClr val="000000"/>
                          </a:solidFill>
                          <a:effectLst/>
                          <a:latin typeface="Calibri" panose="020F0502020204030204" pitchFamily="34" charset="0"/>
                        </a:rPr>
                        <a:t>Miscellaneous household equipment</a:t>
                      </a:r>
                    </a:p>
                  </a:txBody>
                  <a:tcPr marL="3379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$61</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29"/>
                  </a:ext>
                </a:extLst>
              </a:tr>
              <a:tr h="91440">
                <a:tc>
                  <a:txBody>
                    <a:bodyPr/>
                    <a:lstStyle/>
                    <a:p>
                      <a:pPr algn="l" fontAlgn="ctr"/>
                      <a:endParaRPr lang="en-US"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30"/>
                  </a:ext>
                </a:extLst>
              </a:tr>
              <a:tr h="91440">
                <a:tc>
                  <a:txBody>
                    <a:bodyPr/>
                    <a:lstStyle/>
                    <a:p>
                      <a:pPr algn="l" fontAlgn="ctr"/>
                      <a:r>
                        <a:rPr lang="en-US" sz="600" b="1" i="0" u="none" strike="noStrike">
                          <a:solidFill>
                            <a:srgbClr val="000000"/>
                          </a:solidFill>
                          <a:effectLst/>
                          <a:latin typeface="Calibri" panose="020F0502020204030204" pitchFamily="34" charset="0"/>
                        </a:rPr>
                        <a:t>Apparel and services</a:t>
                      </a:r>
                    </a:p>
                  </a:txBody>
                  <a:tcPr marL="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$134</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t"/>
                      <a:r>
                        <a:rPr lang="en-US" sz="6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31"/>
                  </a:ext>
                </a:extLst>
              </a:tr>
              <a:tr h="91440">
                <a:tc>
                  <a:txBody>
                    <a:bodyPr/>
                    <a:lstStyle/>
                    <a:p>
                      <a:pPr algn="l" fontAlgn="ctr"/>
                      <a:endParaRPr lang="en-US"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32"/>
                  </a:ext>
                </a:extLst>
              </a:tr>
              <a:tr h="91440">
                <a:tc>
                  <a:txBody>
                    <a:bodyPr/>
                    <a:lstStyle/>
                    <a:p>
                      <a:pPr algn="l" fontAlgn="ctr"/>
                      <a:r>
                        <a:rPr lang="en-US" sz="600" b="1" i="0" u="none" strike="noStrike">
                          <a:solidFill>
                            <a:srgbClr val="000000"/>
                          </a:solidFill>
                          <a:effectLst/>
                          <a:latin typeface="Calibri" panose="020F0502020204030204" pitchFamily="34" charset="0"/>
                        </a:rPr>
                        <a:t>Transportation/Maintenance and repairs</a:t>
                      </a:r>
                    </a:p>
                  </a:txBody>
                  <a:tcPr marL="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$70</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t"/>
                      <a:r>
                        <a:rPr lang="en-US" sz="6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33"/>
                  </a:ext>
                </a:extLst>
              </a:tr>
              <a:tr h="91440">
                <a:tc>
                  <a:txBody>
                    <a:bodyPr/>
                    <a:lstStyle/>
                    <a:p>
                      <a:pPr algn="l" fontAlgn="ctr"/>
                      <a:endParaRPr lang="en-US"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34"/>
                  </a:ext>
                </a:extLst>
              </a:tr>
              <a:tr h="91440">
                <a:tc>
                  <a:txBody>
                    <a:bodyPr/>
                    <a:lstStyle/>
                    <a:p>
                      <a:pPr algn="l" fontAlgn="ctr"/>
                      <a:r>
                        <a:rPr lang="en-US" sz="600" b="1" i="0" u="none" strike="noStrike">
                          <a:solidFill>
                            <a:srgbClr val="000000"/>
                          </a:solidFill>
                          <a:effectLst/>
                          <a:latin typeface="Calibri" panose="020F0502020204030204" pitchFamily="34" charset="0"/>
                        </a:rPr>
                        <a:t>Healthcare</a:t>
                      </a:r>
                    </a:p>
                  </a:txBody>
                  <a:tcPr marL="0" marR="0" marT="0" marB="0" anchor="ctr">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r" fontAlgn="t"/>
                      <a:r>
                        <a:rPr lang="en-US" sz="600" b="1" i="0" u="none" strike="noStrike">
                          <a:solidFill>
                            <a:srgbClr val="000000"/>
                          </a:solidFill>
                          <a:effectLst/>
                          <a:latin typeface="Calibri" panose="020F0502020204030204" pitchFamily="34" charset="0"/>
                        </a:rPr>
                        <a:t>$0</a:t>
                      </a:r>
                    </a:p>
                  </a:txBody>
                  <a:tcPr marL="0" marR="0" marT="0" marB="0">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35"/>
                  </a:ext>
                </a:extLst>
              </a:tr>
              <a:tr h="91440">
                <a:tc>
                  <a:txBody>
                    <a:bodyPr/>
                    <a:lstStyle/>
                    <a:p>
                      <a:pPr algn="l" fontAlgn="ctr"/>
                      <a:r>
                        <a:rPr lang="en-US" sz="500" b="0" i="0" u="none" strike="noStrike">
                          <a:solidFill>
                            <a:srgbClr val="000000"/>
                          </a:solidFill>
                          <a:effectLst/>
                          <a:latin typeface="Calibri" panose="020F0502020204030204" pitchFamily="34" charset="0"/>
                        </a:rPr>
                        <a:t>Drugs</a:t>
                      </a:r>
                    </a:p>
                  </a:txBody>
                  <a:tcPr marL="3379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$39</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36"/>
                  </a:ext>
                </a:extLst>
              </a:tr>
              <a:tr h="91440">
                <a:tc>
                  <a:txBody>
                    <a:bodyPr/>
                    <a:lstStyle/>
                    <a:p>
                      <a:pPr algn="l" fontAlgn="ctr"/>
                      <a:r>
                        <a:rPr lang="en-US" sz="500" b="0" i="0" u="none" strike="noStrike">
                          <a:solidFill>
                            <a:srgbClr val="000000"/>
                          </a:solidFill>
                          <a:effectLst/>
                          <a:latin typeface="Calibri" panose="020F0502020204030204" pitchFamily="34" charset="0"/>
                        </a:rPr>
                        <a:t>Medical supplies</a:t>
                      </a:r>
                    </a:p>
                  </a:txBody>
                  <a:tcPr marL="3379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$11</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37"/>
                  </a:ext>
                </a:extLst>
              </a:tr>
              <a:tr h="91440">
                <a:tc>
                  <a:txBody>
                    <a:bodyPr/>
                    <a:lstStyle/>
                    <a:p>
                      <a:pPr algn="l" fontAlgn="ctr"/>
                      <a:endParaRPr lang="en-US" sz="5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38"/>
                  </a:ext>
                </a:extLst>
              </a:tr>
              <a:tr h="91440">
                <a:tc>
                  <a:txBody>
                    <a:bodyPr/>
                    <a:lstStyle/>
                    <a:p>
                      <a:pPr algn="l" fontAlgn="ctr"/>
                      <a:r>
                        <a:rPr lang="en-US" sz="600" b="1" i="0" u="none" strike="noStrike">
                          <a:solidFill>
                            <a:srgbClr val="000000"/>
                          </a:solidFill>
                          <a:effectLst/>
                          <a:latin typeface="Calibri" panose="020F0502020204030204" pitchFamily="34" charset="0"/>
                        </a:rPr>
                        <a:t>Entertainment</a:t>
                      </a:r>
                    </a:p>
                  </a:txBody>
                  <a:tcPr marL="0" marR="0" marT="0" marB="0" anchor="ctr">
                    <a:lnL>
                      <a:noFill/>
                    </a:lnL>
                    <a:lnR>
                      <a:noFill/>
                    </a:lnR>
                    <a:lnT>
                      <a:noFill/>
                    </a:lnT>
                    <a:lnB>
                      <a:noFill/>
                    </a:lnB>
                    <a:solidFill>
                      <a:schemeClr val="bg1"/>
                    </a:solidFill>
                  </a:tcPr>
                </a:tc>
                <a:tc>
                  <a:txBody>
                    <a:bodyPr/>
                    <a:lstStyle/>
                    <a:p>
                      <a:pPr algn="r" fontAlgn="t"/>
                      <a:r>
                        <a:rPr lang="en-US" sz="600" b="1" i="0" u="none" strike="noStrike">
                          <a:solidFill>
                            <a:srgbClr val="000000"/>
                          </a:solidFill>
                          <a:effectLst/>
                          <a:latin typeface="Calibri" panose="020F0502020204030204" pitchFamily="34" charset="0"/>
                        </a:rPr>
                        <a:t>$207</a:t>
                      </a:r>
                    </a:p>
                  </a:txBody>
                  <a:tcPr marL="0" marR="0" marT="0" marB="0">
                    <a:lnL>
                      <a:noFill/>
                    </a:lnL>
                    <a:lnR>
                      <a:noFill/>
                    </a:lnR>
                    <a:lnT>
                      <a:noFill/>
                    </a:lnT>
                    <a:lnB>
                      <a:noFill/>
                    </a:lnB>
                    <a:solidFill>
                      <a:schemeClr val="bg1"/>
                    </a:solidFill>
                  </a:tcPr>
                </a:tc>
                <a:tc>
                  <a:txBody>
                    <a:bodyPr/>
                    <a:lstStyle/>
                    <a:p>
                      <a:pPr algn="l" fontAlgn="t"/>
                      <a:endParaRPr lang="en-US" sz="600" b="1"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r" fontAlgn="t"/>
                      <a:r>
                        <a:rPr lang="en-US" sz="600" b="1" i="0" u="none" strike="noStrike">
                          <a:solidFill>
                            <a:srgbClr val="000000"/>
                          </a:solidFill>
                          <a:effectLst/>
                          <a:latin typeface="Calibri" panose="020F0502020204030204" pitchFamily="34" charset="0"/>
                        </a:rPr>
                        <a:t>$0</a:t>
                      </a:r>
                    </a:p>
                  </a:txBody>
                  <a:tcPr marL="0" marR="0" marT="0" marB="0">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39"/>
                  </a:ext>
                </a:extLst>
              </a:tr>
              <a:tr h="91440">
                <a:tc>
                  <a:txBody>
                    <a:bodyPr/>
                    <a:lstStyle/>
                    <a:p>
                      <a:pPr algn="l" fontAlgn="ctr"/>
                      <a:r>
                        <a:rPr lang="en-US" sz="500" b="0" i="0" u="none" strike="noStrike">
                          <a:solidFill>
                            <a:srgbClr val="000000"/>
                          </a:solidFill>
                          <a:effectLst/>
                          <a:latin typeface="Calibri" panose="020F0502020204030204" pitchFamily="34" charset="0"/>
                        </a:rPr>
                        <a:t>Fees and admissions</a:t>
                      </a:r>
                    </a:p>
                  </a:txBody>
                  <a:tcPr marL="3379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$47</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40"/>
                  </a:ext>
                </a:extLst>
              </a:tr>
              <a:tr h="91440">
                <a:tc>
                  <a:txBody>
                    <a:bodyPr/>
                    <a:lstStyle/>
                    <a:p>
                      <a:pPr algn="l" fontAlgn="ctr"/>
                      <a:r>
                        <a:rPr lang="en-US" sz="500" b="0" i="0" u="none" strike="noStrike">
                          <a:solidFill>
                            <a:srgbClr val="000000"/>
                          </a:solidFill>
                          <a:effectLst/>
                          <a:latin typeface="Calibri" panose="020F0502020204030204" pitchFamily="34" charset="0"/>
                        </a:rPr>
                        <a:t>Audio and visual equipment and services</a:t>
                      </a:r>
                    </a:p>
                  </a:txBody>
                  <a:tcPr marL="3379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$80</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41"/>
                  </a:ext>
                </a:extLst>
              </a:tr>
              <a:tr h="91440">
                <a:tc>
                  <a:txBody>
                    <a:bodyPr/>
                    <a:lstStyle/>
                    <a:p>
                      <a:pPr algn="l" fontAlgn="ctr"/>
                      <a:r>
                        <a:rPr lang="en-US" sz="500" b="0" i="0" u="none" strike="noStrike">
                          <a:solidFill>
                            <a:srgbClr val="000000"/>
                          </a:solidFill>
                          <a:effectLst/>
                          <a:latin typeface="Calibri" panose="020F0502020204030204" pitchFamily="34" charset="0"/>
                        </a:rPr>
                        <a:t>Pets, toys, hobbies, and playground equipment</a:t>
                      </a:r>
                    </a:p>
                  </a:txBody>
                  <a:tcPr marL="3379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$50</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42"/>
                  </a:ext>
                </a:extLst>
              </a:tr>
              <a:tr h="91440">
                <a:tc>
                  <a:txBody>
                    <a:bodyPr/>
                    <a:lstStyle/>
                    <a:p>
                      <a:pPr algn="l" fontAlgn="ctr"/>
                      <a:r>
                        <a:rPr lang="en-US" sz="500" b="0" i="0" u="none" strike="noStrike">
                          <a:solidFill>
                            <a:srgbClr val="000000"/>
                          </a:solidFill>
                          <a:effectLst/>
                          <a:latin typeface="Calibri" panose="020F0502020204030204" pitchFamily="34" charset="0"/>
                        </a:rPr>
                        <a:t>Other entertainment supplies, equipment, and services</a:t>
                      </a:r>
                    </a:p>
                  </a:txBody>
                  <a:tcPr marL="3379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$29</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43"/>
                  </a:ext>
                </a:extLst>
              </a:tr>
              <a:tr h="91440">
                <a:tc>
                  <a:txBody>
                    <a:bodyPr/>
                    <a:lstStyle/>
                    <a:p>
                      <a:pPr algn="l" fontAlgn="ctr"/>
                      <a:endParaRPr lang="en-US" sz="5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44"/>
                  </a:ext>
                </a:extLst>
              </a:tr>
              <a:tr h="91440">
                <a:tc>
                  <a:txBody>
                    <a:bodyPr/>
                    <a:lstStyle/>
                    <a:p>
                      <a:pPr algn="l" fontAlgn="ctr"/>
                      <a:r>
                        <a:rPr lang="en-US" sz="600" b="1" i="0" u="none" strike="noStrike">
                          <a:solidFill>
                            <a:srgbClr val="000000"/>
                          </a:solidFill>
                          <a:effectLst/>
                          <a:latin typeface="Calibri" panose="020F0502020204030204" pitchFamily="34" charset="0"/>
                        </a:rPr>
                        <a:t>Personal care products and services</a:t>
                      </a:r>
                    </a:p>
                  </a:txBody>
                  <a:tcPr marL="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$51</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t"/>
                      <a:r>
                        <a:rPr lang="en-US" sz="6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45"/>
                  </a:ext>
                </a:extLst>
              </a:tr>
              <a:tr h="91440">
                <a:tc>
                  <a:txBody>
                    <a:bodyPr/>
                    <a:lstStyle/>
                    <a:p>
                      <a:pPr algn="l" fontAlgn="ctr"/>
                      <a:endParaRPr lang="en-US"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46"/>
                  </a:ext>
                </a:extLst>
              </a:tr>
              <a:tr h="91440">
                <a:tc>
                  <a:txBody>
                    <a:bodyPr/>
                    <a:lstStyle/>
                    <a:p>
                      <a:pPr algn="l" fontAlgn="ctr"/>
                      <a:r>
                        <a:rPr lang="en-US" sz="600" b="1" i="0" u="none" strike="noStrike">
                          <a:solidFill>
                            <a:srgbClr val="000000"/>
                          </a:solidFill>
                          <a:effectLst/>
                          <a:latin typeface="Calibri" panose="020F0502020204030204" pitchFamily="34" charset="0"/>
                        </a:rPr>
                        <a:t>Reading</a:t>
                      </a:r>
                    </a:p>
                  </a:txBody>
                  <a:tcPr marL="0" marR="0" marT="0" marB="0" anchor="ctr">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$9</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t"/>
                      <a:r>
                        <a:rPr lang="en-US" sz="6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47"/>
                  </a:ext>
                </a:extLst>
              </a:tr>
              <a:tr h="91440">
                <a:tc>
                  <a:txBody>
                    <a:bodyPr/>
                    <a:lstStyle/>
                    <a:p>
                      <a:pPr algn="l" fontAlgn="ctr"/>
                      <a:endParaRPr lang="en-US" sz="6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48"/>
                  </a:ext>
                </a:extLst>
              </a:tr>
              <a:tr h="91440">
                <a:tc>
                  <a:txBody>
                    <a:bodyPr/>
                    <a:lstStyle/>
                    <a:p>
                      <a:pPr algn="l" fontAlgn="ctr"/>
                      <a:r>
                        <a:rPr lang="en-US" sz="600" b="1" i="0" u="none" strike="noStrike">
                          <a:solidFill>
                            <a:srgbClr val="000000"/>
                          </a:solidFill>
                          <a:effectLst/>
                          <a:latin typeface="Calibri" panose="020F0502020204030204" pitchFamily="34" charset="0"/>
                        </a:rPr>
                        <a:t>Miscellaneous</a:t>
                      </a:r>
                    </a:p>
                  </a:txBody>
                  <a:tcPr marL="0" marR="0" marT="0" marB="0" anchor="ctr">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49"/>
                  </a:ext>
                </a:extLst>
              </a:tr>
              <a:tr h="91440">
                <a:tc>
                  <a:txBody>
                    <a:bodyPr/>
                    <a:lstStyle/>
                    <a:p>
                      <a:pPr algn="l" fontAlgn="t"/>
                      <a:r>
                        <a:rPr lang="en-US" sz="600" b="0" i="0" u="none" strike="noStrike">
                          <a:solidFill>
                            <a:srgbClr val="000000"/>
                          </a:solidFill>
                          <a:effectLst/>
                          <a:latin typeface="Calibri" panose="020F0502020204030204" pitchFamily="34" charset="0"/>
                        </a:rPr>
                        <a:t>other expenses (avg calculated 30% of total)</a:t>
                      </a:r>
                    </a:p>
                  </a:txBody>
                  <a:tcPr marL="0" marR="0" marT="0" marB="0">
                    <a:lnL>
                      <a:noFill/>
                    </a:lnL>
                    <a:lnR>
                      <a:noFill/>
                    </a:lnR>
                    <a:lnT>
                      <a:noFill/>
                    </a:lnT>
                    <a:lnB>
                      <a:noFill/>
                    </a:lnB>
                    <a:solidFill>
                      <a:schemeClr val="bg1"/>
                    </a:solidFill>
                  </a:tcPr>
                </a:tc>
                <a:tc>
                  <a:txBody>
                    <a:bodyPr/>
                    <a:lstStyle/>
                    <a:p>
                      <a:pPr algn="r" fontAlgn="t"/>
                      <a:r>
                        <a:rPr lang="en-US" sz="600" b="0" i="0" u="none" strike="noStrike">
                          <a:solidFill>
                            <a:srgbClr val="000000"/>
                          </a:solidFill>
                          <a:effectLst/>
                          <a:latin typeface="Calibri" panose="020F0502020204030204" pitchFamily="34" charset="0"/>
                        </a:rPr>
                        <a:t>$54</a:t>
                      </a: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fontAlgn="t"/>
                      <a:r>
                        <a:rPr lang="en-US" sz="6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50"/>
                  </a:ext>
                </a:extLst>
              </a:tr>
              <a:tr h="91440">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l" fontAlgn="t"/>
                      <a:endParaRPr lang="en-US" sz="600" b="0" i="0" u="none" strike="noStrike">
                        <a:solidFill>
                          <a:srgbClr val="000000"/>
                        </a:solidFill>
                        <a:effectLst/>
                        <a:latin typeface="Calibri" panose="020F0502020204030204" pitchFamily="34" charset="0"/>
                      </a:endParaRPr>
                    </a:p>
                  </a:txBody>
                  <a:tcPr marL="0" marR="0" marT="0" marB="0">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51"/>
                  </a:ext>
                </a:extLst>
              </a:tr>
              <a:tr h="91440">
                <a:tc>
                  <a:txBody>
                    <a:bodyPr/>
                    <a:lstStyle/>
                    <a:p>
                      <a:pPr algn="l" fontAlgn="t"/>
                      <a:r>
                        <a:rPr lang="en-US" sz="600" b="1" i="0" u="none" strike="noStrike">
                          <a:solidFill>
                            <a:srgbClr val="000000"/>
                          </a:solidFill>
                          <a:effectLst/>
                          <a:latin typeface="Calibri" panose="020F0502020204030204" pitchFamily="34" charset="0"/>
                        </a:rPr>
                        <a:t>Totals</a:t>
                      </a:r>
                    </a:p>
                  </a:txBody>
                  <a:tcPr marL="0" marR="0" marT="0" marB="0">
                    <a:lnL>
                      <a:noFill/>
                    </a:lnL>
                    <a:lnR>
                      <a:noFill/>
                    </a:lnR>
                    <a:lnT>
                      <a:noFill/>
                    </a:lnT>
                    <a:lnB>
                      <a:noFill/>
                    </a:lnB>
                    <a:solidFill>
                      <a:schemeClr val="bg1"/>
                    </a:solidFill>
                  </a:tcPr>
                </a:tc>
                <a:tc>
                  <a:txBody>
                    <a:bodyPr/>
                    <a:lstStyle/>
                    <a:p>
                      <a:pPr algn="r" fontAlgn="t"/>
                      <a:r>
                        <a:rPr lang="en-US" sz="600" b="1" i="0" u="none" strike="noStrike">
                          <a:solidFill>
                            <a:srgbClr val="000000"/>
                          </a:solidFill>
                          <a:effectLst/>
                          <a:latin typeface="Calibri" panose="020F0502020204030204" pitchFamily="34" charset="0"/>
                        </a:rPr>
                        <a:t>$1,580</a:t>
                      </a:r>
                    </a:p>
                  </a:txBody>
                  <a:tcPr marL="0" marR="0" marT="0" marB="0">
                    <a:lnL>
                      <a:noFill/>
                    </a:lnL>
                    <a:lnR>
                      <a:noFill/>
                    </a:lnR>
                    <a:lnT>
                      <a:noFill/>
                    </a:lnT>
                    <a:lnB>
                      <a:noFill/>
                    </a:lnB>
                    <a:solidFill>
                      <a:schemeClr val="bg1"/>
                    </a:solidFill>
                  </a:tcPr>
                </a:tc>
                <a:tc>
                  <a:txBody>
                    <a:bodyPr/>
                    <a:lstStyle/>
                    <a:p>
                      <a:pPr algn="l" fontAlgn="t"/>
                      <a:endParaRPr lang="en-US" sz="600" b="1" i="0" u="none" strike="noStrike">
                        <a:solidFill>
                          <a:srgbClr val="000000"/>
                        </a:solidFill>
                        <a:effectLst/>
                        <a:latin typeface="Calibri" panose="020F0502020204030204" pitchFamily="34" charset="0"/>
                      </a:endParaRPr>
                    </a:p>
                  </a:txBody>
                  <a:tcPr marL="0" marR="0" marT="0" marB="0">
                    <a:lnL>
                      <a:noFill/>
                    </a:lnL>
                    <a:lnR>
                      <a:noFill/>
                    </a:lnR>
                    <a:lnT>
                      <a:noFill/>
                    </a:lnT>
                    <a:lnB>
                      <a:noFill/>
                    </a:lnB>
                    <a:solidFill>
                      <a:schemeClr val="bg1"/>
                    </a:solidFill>
                  </a:tcPr>
                </a:tc>
                <a:tc>
                  <a:txBody>
                    <a:bodyPr/>
                    <a:lstStyle/>
                    <a:p>
                      <a:pPr algn="r" fontAlgn="t"/>
                      <a:r>
                        <a:rPr lang="en-US" sz="600" b="1" i="0" u="none" strike="noStrike" dirty="0">
                          <a:solidFill>
                            <a:srgbClr val="000000"/>
                          </a:solidFill>
                          <a:effectLst/>
                          <a:latin typeface="Calibri" panose="020F0502020204030204" pitchFamily="34" charset="0"/>
                        </a:rPr>
                        <a:t>$396</a:t>
                      </a:r>
                    </a:p>
                  </a:txBody>
                  <a:tcPr marL="0" marR="0" marT="0" marB="0">
                    <a:lnL>
                      <a:noFill/>
                    </a:lnL>
                    <a:lnR>
                      <a:noFill/>
                    </a:lnR>
                    <a:lnT>
                      <a:noFill/>
                    </a:lnT>
                    <a:lnB>
                      <a:noFill/>
                    </a:lnB>
                    <a:solidFill>
                      <a:schemeClr val="bg1"/>
                    </a:solidFill>
                  </a:tcPr>
                </a:tc>
                <a:extLst>
                  <a:ext uri="{0D108BD9-81ED-4DB2-BD59-A6C34878D82A}">
                    <a16:rowId xmlns:a16="http://schemas.microsoft.com/office/drawing/2014/main" val="10052"/>
                  </a:ext>
                </a:extLst>
              </a:tr>
            </a:tbl>
          </a:graphicData>
        </a:graphic>
      </p:graphicFrame>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3505181" y="2458465"/>
            <a:ext cx="5145027" cy="225045"/>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662298866"/>
              </p:ext>
            </p:extLst>
          </p:nvPr>
        </p:nvGraphicFramePr>
        <p:xfrm>
          <a:off x="6129706" y="90799"/>
          <a:ext cx="2876464" cy="5336708"/>
        </p:xfrm>
        <a:graphic>
          <a:graphicData uri="http://schemas.openxmlformats.org/drawingml/2006/table">
            <a:tbl>
              <a:tblPr/>
              <a:tblGrid>
                <a:gridCol w="126564">
                  <a:extLst>
                    <a:ext uri="{9D8B030D-6E8A-4147-A177-3AD203B41FA5}">
                      <a16:colId xmlns:a16="http://schemas.microsoft.com/office/drawing/2014/main" val="20000"/>
                    </a:ext>
                  </a:extLst>
                </a:gridCol>
                <a:gridCol w="1858196">
                  <a:extLst>
                    <a:ext uri="{9D8B030D-6E8A-4147-A177-3AD203B41FA5}">
                      <a16:colId xmlns:a16="http://schemas.microsoft.com/office/drawing/2014/main" val="20001"/>
                    </a:ext>
                  </a:extLst>
                </a:gridCol>
                <a:gridCol w="891704">
                  <a:extLst>
                    <a:ext uri="{9D8B030D-6E8A-4147-A177-3AD203B41FA5}">
                      <a16:colId xmlns:a16="http://schemas.microsoft.com/office/drawing/2014/main" val="20002"/>
                    </a:ext>
                  </a:extLst>
                </a:gridCol>
              </a:tblGrid>
              <a:tr h="83727">
                <a:tc gridSpan="2">
                  <a:txBody>
                    <a:bodyPr/>
                    <a:lstStyle/>
                    <a:p>
                      <a:pPr algn="l" fontAlgn="ctr"/>
                      <a:r>
                        <a:rPr lang="en-US" sz="500" b="1" i="0" u="none" strike="noStrike">
                          <a:solidFill>
                            <a:srgbClr val="000000"/>
                          </a:solidFill>
                          <a:effectLst/>
                          <a:latin typeface="Calibri" panose="020F0502020204030204" pitchFamily="34" charset="0"/>
                        </a:rPr>
                        <a:t>Exercise 4: Seasonal Spending</a:t>
                      </a:r>
                    </a:p>
                  </a:txBody>
                  <a:tcPr marL="0" marR="0" marT="0" marB="0" anchor="ctr">
                    <a:lnL>
                      <a:noFill/>
                    </a:lnL>
                    <a:lnR>
                      <a:noFill/>
                    </a:lnR>
                    <a:lnT>
                      <a:noFill/>
                    </a:lnT>
                    <a:lnB>
                      <a:noFill/>
                    </a:lnB>
                    <a:solidFill>
                      <a:srgbClr val="FFFFFF"/>
                    </a:solidFill>
                  </a:tcPr>
                </a:tc>
                <a:tc hMerge="1">
                  <a:txBody>
                    <a:bodyPr/>
                    <a:lstStyle/>
                    <a:p>
                      <a:endParaRPr lang="en-US"/>
                    </a:p>
                  </a:txBody>
                  <a:tcPr/>
                </a:tc>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val="10000"/>
                  </a:ext>
                </a:extLst>
              </a:tr>
              <a:tr h="128624">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FFFFFF"/>
                    </a:solidFill>
                  </a:tcPr>
                </a:tc>
                <a:tc>
                  <a:txBody>
                    <a:bodyPr/>
                    <a:lstStyle/>
                    <a:p>
                      <a:pPr algn="ctr" fontAlgn="t"/>
                      <a:r>
                        <a:rPr lang="en-US" sz="500" b="0" i="0" u="none" strike="noStrike">
                          <a:solidFill>
                            <a:srgbClr val="000000"/>
                          </a:solidFill>
                          <a:effectLst/>
                          <a:latin typeface="Calibri" panose="020F0502020204030204" pitchFamily="34" charset="0"/>
                        </a:rPr>
                        <a:t>My Monthly Seasonal Spending:</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0001"/>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1" i="0" u="none" strike="noStrike">
                          <a:solidFill>
                            <a:srgbClr val="000000"/>
                          </a:solidFill>
                          <a:effectLst/>
                          <a:latin typeface="Calibri" panose="020F0502020204030204" pitchFamily="34" charset="0"/>
                        </a:rPr>
                        <a:t>Q1: January / February / March</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New Years: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Chinese New Years: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Three Kings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Valentine’s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Super Bowl:</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World Conference</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Mardi Gras: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St.Patrick’s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Winter Clothes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Birthdays: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Anniversaries: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Other: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15"/>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1" i="0" u="none" strike="noStrike">
                          <a:solidFill>
                            <a:srgbClr val="000000"/>
                          </a:solidFill>
                          <a:effectLst/>
                          <a:latin typeface="Calibri" panose="020F0502020204030204" pitchFamily="34" charset="0"/>
                        </a:rPr>
                        <a:t>Q2: April/ May / June</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Passover: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Palm Sunday: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8"/>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Easter: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Administrative Professionals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0"/>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Cinco De Mayo:</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1"/>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Mothers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2"/>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Memorial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3"/>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Fathers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4"/>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Spring Appliances / Furniture / Décor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5"/>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Spring Clothing</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6"/>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Birthdays: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7"/>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Anniversaries: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8"/>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Other: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9"/>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30"/>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1" i="0" u="none" strike="noStrike">
                          <a:solidFill>
                            <a:srgbClr val="000000"/>
                          </a:solidFill>
                          <a:effectLst/>
                          <a:latin typeface="Calibri" panose="020F0502020204030204" pitchFamily="34" charset="0"/>
                        </a:rPr>
                        <a:t>Q3: July / August / September</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31"/>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Independence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32"/>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International Convention:</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33"/>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Vacation:</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34"/>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Labor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35"/>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Back to School:</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36"/>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Rosh Hashanah:</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37"/>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Summer Clothes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38"/>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Birthdays: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39"/>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Anniversaries: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40"/>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Other: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41"/>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42"/>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1" i="0" u="none" strike="noStrike">
                          <a:solidFill>
                            <a:srgbClr val="000000"/>
                          </a:solidFill>
                          <a:effectLst/>
                          <a:latin typeface="Calibri" panose="020F0502020204030204" pitchFamily="34" charset="0"/>
                        </a:rPr>
                        <a:t>Q4: October / November / December:</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43"/>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Yom Kippur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44"/>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Boss’s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45"/>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Halloween:</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46"/>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Veteran’s 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47"/>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Thanksgiving</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48"/>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Black Friday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49"/>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Cyber Monday</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50"/>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Chanukah</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51"/>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Christmas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52"/>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New Year’s Eve</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53"/>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Fall Clothes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54"/>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Fall Décor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55"/>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Birthdays: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56"/>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Anniversaries: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57"/>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Other: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58"/>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59"/>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1" i="0" u="none" strike="noStrike">
                          <a:solidFill>
                            <a:srgbClr val="000000"/>
                          </a:solidFill>
                          <a:effectLst/>
                          <a:latin typeface="Calibri" panose="020F0502020204030204" pitchFamily="34" charset="0"/>
                        </a:rPr>
                        <a:t>Annual Spending:</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60"/>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Electronics:</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t"/>
                      <a:r>
                        <a:rPr lang="en-US" sz="500" b="0" i="0" u="none" strike="noStrike">
                          <a:solidFill>
                            <a:srgbClr val="000000"/>
                          </a:solidFill>
                          <a:effectLst/>
                          <a:latin typeface="Calibri" panose="020F0502020204030204" pitchFamily="34" charset="0"/>
                        </a:rPr>
                        <a:t>$600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61"/>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Appliance:</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t"/>
                      <a:r>
                        <a:rPr lang="en-US" sz="500" b="0" i="0" u="none" strike="noStrike">
                          <a:solidFill>
                            <a:srgbClr val="000000"/>
                          </a:solidFill>
                          <a:effectLst/>
                          <a:latin typeface="Calibri" panose="020F0502020204030204" pitchFamily="34" charset="0"/>
                        </a:rPr>
                        <a:t>$1,200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62"/>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400" b="0" i="0" u="none" strike="noStrike">
                          <a:solidFill>
                            <a:srgbClr val="000000"/>
                          </a:solidFill>
                          <a:effectLst/>
                          <a:latin typeface="Calibri" panose="020F0502020204030204" pitchFamily="34" charset="0"/>
                        </a:rPr>
                        <a:t>Other:</a:t>
                      </a:r>
                    </a:p>
                  </a:txBody>
                  <a:tcPr marL="27638" marR="0" marT="0" marB="0">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63"/>
                  </a:ext>
                </a:extLst>
              </a:tr>
              <a:tr h="80010">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a:noFill/>
                    </a:lnT>
                    <a:lnB>
                      <a:noFill/>
                    </a:lnB>
                    <a:solidFill>
                      <a:srgbClr val="FFFFFF"/>
                    </a:solidFill>
                  </a:tcPr>
                </a:tc>
                <a:tc>
                  <a:txBody>
                    <a:bodyPr/>
                    <a:lstStyle/>
                    <a:p>
                      <a:pPr algn="l" fontAlgn="t"/>
                      <a:r>
                        <a:rPr lang="en-US" sz="5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64"/>
                  </a:ext>
                </a:extLst>
              </a:tr>
              <a:tr h="83727">
                <a:tc>
                  <a:txBody>
                    <a:bodyPr/>
                    <a:lstStyle/>
                    <a:p>
                      <a:pPr algn="l" fontAlgn="b"/>
                      <a:r>
                        <a:rPr lang="en-US" sz="5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r" fontAlgn="t"/>
                      <a:r>
                        <a:rPr lang="en-US" sz="500" b="1" i="0" u="none" strike="noStrike" dirty="0">
                          <a:solidFill>
                            <a:srgbClr val="000000"/>
                          </a:solidFill>
                          <a:effectLst/>
                          <a:latin typeface="Calibri" panose="020F0502020204030204" pitchFamily="34" charset="0"/>
                        </a:rPr>
                        <a:t>Total Seasonal Spending:</a:t>
                      </a:r>
                    </a:p>
                  </a:txBody>
                  <a:tcPr marL="0" marR="0"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t"/>
                      <a:r>
                        <a:rPr lang="en-US" sz="500" b="0" i="0" u="none" strike="noStrike" dirty="0">
                          <a:solidFill>
                            <a:srgbClr val="000000"/>
                          </a:solidFill>
                          <a:effectLst/>
                          <a:latin typeface="Calibri" panose="020F0502020204030204" pitchFamily="34" charset="0"/>
                        </a:rPr>
                        <a:t>$1,800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65"/>
                  </a:ext>
                </a:extLst>
              </a:tr>
            </a:tbl>
          </a:graphicData>
        </a:graphic>
      </p:graphicFrame>
      <p:sp>
        <p:nvSpPr>
          <p:cNvPr id="5" name="Rectangle 4"/>
          <p:cNvSpPr/>
          <p:nvPr/>
        </p:nvSpPr>
        <p:spPr>
          <a:xfrm>
            <a:off x="2" y="-10086"/>
            <a:ext cx="2672603" cy="5153585"/>
          </a:xfrm>
          <a:prstGeom prst="rect">
            <a:avLst/>
          </a:prstGeom>
          <a:gradFill flip="none" rotWithShape="1">
            <a:gsLst>
              <a:gs pos="0">
                <a:srgbClr val="89C53F">
                  <a:shade val="30000"/>
                  <a:satMod val="115000"/>
                </a:srgbClr>
              </a:gs>
              <a:gs pos="50000">
                <a:srgbClr val="89C53F">
                  <a:shade val="67500"/>
                  <a:satMod val="115000"/>
                </a:srgbClr>
              </a:gs>
              <a:gs pos="100000">
                <a:srgbClr val="89C53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7" name="Rectangle 6"/>
          <p:cNvSpPr/>
          <p:nvPr/>
        </p:nvSpPr>
        <p:spPr>
          <a:xfrm>
            <a:off x="186715" y="1483028"/>
            <a:ext cx="2328426" cy="7035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171446" defTabSz="685783"/>
            <a:r>
              <a:rPr lang="en-US" sz="1200" b="1" dirty="0">
                <a:solidFill>
                  <a:srgbClr val="44546A">
                    <a:lumMod val="50000"/>
                  </a:srgbClr>
                </a:solidFill>
                <a:latin typeface="Calibri"/>
              </a:rPr>
              <a:t>Download at </a:t>
            </a:r>
            <a:r>
              <a:rPr lang="en-US" sz="1200" b="1" dirty="0">
                <a:solidFill>
                  <a:srgbClr val="44546A">
                    <a:lumMod val="50000"/>
                  </a:srgbClr>
                </a:solidFill>
                <a:latin typeface="Calibri"/>
                <a:hlinkClick r:id="rId4"/>
              </a:rPr>
              <a:t>www.shoppingannuity.com</a:t>
            </a:r>
            <a:r>
              <a:rPr lang="en-US" sz="1200" b="1" dirty="0">
                <a:solidFill>
                  <a:srgbClr val="44546A">
                    <a:lumMod val="50000"/>
                  </a:srgbClr>
                </a:solidFill>
                <a:latin typeface="Calibri"/>
              </a:rPr>
              <a:t> </a:t>
            </a:r>
          </a:p>
        </p:txBody>
      </p:sp>
      <p:sp>
        <p:nvSpPr>
          <p:cNvPr id="9" name="Rectangle 8"/>
          <p:cNvSpPr/>
          <p:nvPr/>
        </p:nvSpPr>
        <p:spPr>
          <a:xfrm>
            <a:off x="174016" y="2324100"/>
            <a:ext cx="2312282" cy="27178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lvl="1" defTabSz="685783">
              <a:spcAft>
                <a:spcPts val="900"/>
              </a:spcAft>
            </a:pPr>
            <a:br>
              <a:rPr lang="en-US" sz="1200" b="1" dirty="0">
                <a:solidFill>
                  <a:srgbClr val="44546A">
                    <a:lumMod val="50000"/>
                  </a:srgbClr>
                </a:solidFill>
                <a:latin typeface="Calibri"/>
              </a:rPr>
            </a:br>
            <a:r>
              <a:rPr lang="en-US" sz="1200" b="1" dirty="0">
                <a:solidFill>
                  <a:srgbClr val="44546A">
                    <a:lumMod val="50000"/>
                  </a:srgbClr>
                </a:solidFill>
                <a:latin typeface="Calibri"/>
              </a:rPr>
              <a:t>The Shopping Annuity</a:t>
            </a:r>
            <a:r>
              <a:rPr lang="en-US" sz="1200" b="1" dirty="0">
                <a:solidFill>
                  <a:srgbClr val="44546A">
                    <a:lumMod val="50000"/>
                  </a:srgbClr>
                </a:solidFill>
                <a:latin typeface="Corbel" panose="020B0503020204020204" pitchFamily="34" charset="0"/>
              </a:rPr>
              <a:t>®</a:t>
            </a:r>
            <a:r>
              <a:rPr lang="en-US" sz="1200" b="1" dirty="0">
                <a:solidFill>
                  <a:srgbClr val="44546A">
                    <a:lumMod val="50000"/>
                  </a:srgbClr>
                </a:solidFill>
                <a:latin typeface="Calibri"/>
              </a:rPr>
              <a:t> Assessment will help you identify:</a:t>
            </a:r>
          </a:p>
          <a:p>
            <a:pPr marL="214308" lvl="1" indent="-214308" defTabSz="685783">
              <a:spcAft>
                <a:spcPts val="450"/>
              </a:spcAft>
              <a:buFont typeface="Wingdings" charset="2"/>
              <a:buChar char="q"/>
            </a:pPr>
            <a:r>
              <a:rPr lang="en-US" sz="1200" dirty="0">
                <a:solidFill>
                  <a:srgbClr val="3B3838"/>
                </a:solidFill>
                <a:latin typeface="Calibri"/>
              </a:rPr>
              <a:t>Your regular monthly spending</a:t>
            </a:r>
          </a:p>
          <a:p>
            <a:pPr marL="214308" lvl="1" indent="-214308" defTabSz="685783">
              <a:spcAft>
                <a:spcPts val="450"/>
              </a:spcAft>
              <a:buFont typeface="Wingdings" charset="2"/>
              <a:buChar char="q"/>
            </a:pPr>
            <a:r>
              <a:rPr lang="en-US" sz="1200" dirty="0">
                <a:solidFill>
                  <a:srgbClr val="404040"/>
                </a:solidFill>
                <a:latin typeface="Calibri"/>
              </a:rPr>
              <a:t>Your annual spending triggered by events, occasions and  special purchases. </a:t>
            </a:r>
            <a:br>
              <a:rPr lang="en-US" sz="1200" dirty="0">
                <a:solidFill>
                  <a:srgbClr val="404040"/>
                </a:solidFill>
                <a:latin typeface="Calibri"/>
              </a:rPr>
            </a:br>
            <a:r>
              <a:rPr lang="en-US" sz="1200" dirty="0">
                <a:solidFill>
                  <a:srgbClr val="404040"/>
                </a:solidFill>
                <a:latin typeface="Calibri"/>
              </a:rPr>
              <a:t>(</a:t>
            </a:r>
            <a:r>
              <a:rPr lang="en-US" sz="1200" dirty="0" err="1">
                <a:solidFill>
                  <a:srgbClr val="404040"/>
                </a:solidFill>
                <a:latin typeface="Calibri"/>
              </a:rPr>
              <a:t>i.e</a:t>
            </a:r>
            <a:r>
              <a:rPr lang="en-US" sz="1200" dirty="0">
                <a:solidFill>
                  <a:srgbClr val="404040"/>
                </a:solidFill>
                <a:latin typeface="Calibri"/>
              </a:rPr>
              <a:t>: Mother’s Day, birthdays, anniversaries etc.)</a:t>
            </a:r>
          </a:p>
          <a:p>
            <a:pPr marL="214308" lvl="1" indent="-214308" defTabSz="685783">
              <a:spcAft>
                <a:spcPts val="450"/>
              </a:spcAft>
              <a:buFont typeface="Wingdings" charset="2"/>
              <a:buChar char="q"/>
            </a:pPr>
            <a:r>
              <a:rPr lang="en-US" sz="1200" dirty="0">
                <a:solidFill>
                  <a:srgbClr val="3B3838"/>
                </a:solidFill>
                <a:latin typeface="Calibri"/>
              </a:rPr>
              <a:t>How you can change your habits to shopping through your SG.SHOP.COM website to fund your Shopping Annuity</a:t>
            </a:r>
            <a:r>
              <a:rPr lang="en-US" sz="1200" dirty="0">
                <a:solidFill>
                  <a:srgbClr val="3B3838"/>
                </a:solidFill>
                <a:latin typeface="Corbel" panose="020B0503020204020204" pitchFamily="34" charset="0"/>
              </a:rPr>
              <a:t>®</a:t>
            </a:r>
            <a:r>
              <a:rPr lang="en-US" sz="1200" dirty="0">
                <a:solidFill>
                  <a:srgbClr val="3B3838"/>
                </a:solidFill>
                <a:latin typeface="Calibri"/>
              </a:rPr>
              <a:t>. </a:t>
            </a:r>
          </a:p>
        </p:txBody>
      </p:sp>
      <p:sp>
        <p:nvSpPr>
          <p:cNvPr id="8" name="Rectangle 7"/>
          <p:cNvSpPr/>
          <p:nvPr/>
        </p:nvSpPr>
        <p:spPr>
          <a:xfrm>
            <a:off x="104811" y="411677"/>
            <a:ext cx="2494804" cy="854078"/>
          </a:xfrm>
          <a:prstGeom prst="rect">
            <a:avLst/>
          </a:prstGeom>
        </p:spPr>
        <p:txBody>
          <a:bodyPr wrap="square" lIns="68579" tIns="34289" rIns="68579" bIns="34289">
            <a:spAutoFit/>
          </a:bodyPr>
          <a:lstStyle/>
          <a:p>
            <a:pPr algn="ctr" defTabSz="685783"/>
            <a:r>
              <a:rPr lang="en-US" sz="1700" dirty="0">
                <a:solidFill>
                  <a:srgbClr val="FFFFFF"/>
                </a:solidFill>
                <a:latin typeface="Century Gothic" panose="020B0502020202020204" pitchFamily="34" charset="0"/>
              </a:rPr>
              <a:t>Complete the </a:t>
            </a:r>
          </a:p>
          <a:p>
            <a:pPr algn="ctr" defTabSz="685783"/>
            <a:r>
              <a:rPr lang="en-US" sz="1700" cap="all" dirty="0">
                <a:solidFill>
                  <a:srgbClr val="FFFFFF"/>
                </a:solidFill>
                <a:latin typeface="Century Gothic" panose="020B0502020202020204" pitchFamily="34" charset="0"/>
              </a:rPr>
              <a:t>Shopping Annuity</a:t>
            </a:r>
            <a:r>
              <a:rPr lang="en-US" sz="1700" cap="all" baseline="30000" dirty="0">
                <a:solidFill>
                  <a:srgbClr val="FFFFFF"/>
                </a:solidFill>
                <a:latin typeface="Corbel" panose="020B0503020204020204" pitchFamily="34" charset="0"/>
              </a:rPr>
              <a:t>®</a:t>
            </a:r>
            <a:r>
              <a:rPr lang="en-US" sz="1700" cap="all" baseline="30000" dirty="0">
                <a:solidFill>
                  <a:srgbClr val="FFFFFF"/>
                </a:solidFill>
                <a:latin typeface="Century Gothic" panose="020B0502020202020204" pitchFamily="34" charset="0"/>
              </a:rPr>
              <a:t> </a:t>
            </a:r>
            <a:r>
              <a:rPr lang="en-US" sz="1700" cap="all" dirty="0">
                <a:solidFill>
                  <a:srgbClr val="FFFFFF"/>
                </a:solidFill>
                <a:latin typeface="Century Gothic" panose="020B0502020202020204" pitchFamily="34" charset="0"/>
              </a:rPr>
              <a:t>assessment</a:t>
            </a:r>
          </a:p>
        </p:txBody>
      </p:sp>
    </p:spTree>
    <p:extLst>
      <p:ext uri="{BB962C8B-B14F-4D97-AF65-F5344CB8AC3E}">
        <p14:creationId xmlns:p14="http://schemas.microsoft.com/office/powerpoint/2010/main" val="3891857609"/>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4384C25-F262-C14A-BA75-7BACF6252937}"/>
              </a:ext>
            </a:extLst>
          </p:cNvPr>
          <p:cNvPicPr>
            <a:picLocks noChangeAspect="1"/>
          </p:cNvPicPr>
          <p:nvPr/>
        </p:nvPicPr>
        <p:blipFill rotWithShape="1">
          <a:blip r:embed="rId2" cstate="screen">
            <a:alphaModFix amt="15000"/>
            <a:extLst>
              <a:ext uri="{28A0092B-C50C-407E-A947-70E740481C1C}">
                <a14:useLocalDpi xmlns:a14="http://schemas.microsoft.com/office/drawing/2010/main"/>
              </a:ext>
            </a:extLst>
          </a:blip>
          <a:srcRect t="4849" b="10844"/>
          <a:stretch/>
        </p:blipFill>
        <p:spPr>
          <a:xfrm>
            <a:off x="1096" y="3501"/>
            <a:ext cx="9141714" cy="5143500"/>
          </a:xfrm>
          <a:prstGeom prst="rect">
            <a:avLst/>
          </a:prstGeom>
        </p:spPr>
      </p:pic>
      <p:cxnSp>
        <p:nvCxnSpPr>
          <p:cNvPr id="15" name="Straight Connector 14">
            <a:extLst>
              <a:ext uri="{FF2B5EF4-FFF2-40B4-BE49-F238E27FC236}">
                <a16:creationId xmlns:a16="http://schemas.microsoft.com/office/drawing/2014/main" id="{50DFDF55-4CED-664E-B6AE-AF62201587DD}"/>
              </a:ext>
            </a:extLst>
          </p:cNvPr>
          <p:cNvCxnSpPr>
            <a:cxnSpLocks/>
          </p:cNvCxnSpPr>
          <p:nvPr/>
        </p:nvCxnSpPr>
        <p:spPr>
          <a:xfrm>
            <a:off x="753899" y="421672"/>
            <a:ext cx="0" cy="96771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1CDD0E8-7C36-F442-B7CB-C560E1BB30EA}"/>
              </a:ext>
            </a:extLst>
          </p:cNvPr>
          <p:cNvSpPr/>
          <p:nvPr/>
        </p:nvSpPr>
        <p:spPr>
          <a:xfrm>
            <a:off x="821248" y="1871003"/>
            <a:ext cx="2385272" cy="2384553"/>
          </a:xfrm>
          <a:prstGeom prst="ellipse">
            <a:avLst/>
          </a:prstGeom>
          <a:solidFill>
            <a:srgbClr val="00B0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lvl="1" algn="ctr" defTabSz="685612"/>
            <a:r>
              <a:rPr lang="en-US" sz="1600" dirty="0">
                <a:solidFill>
                  <a:prstClr val="white"/>
                </a:solidFill>
                <a:latin typeface="Montserrat Light" pitchFamily="2" charset="77"/>
              </a:rPr>
              <a:t>Identify  individuals committed to improving their financial situation by performing </a:t>
            </a:r>
            <a:br>
              <a:rPr lang="en-US" sz="1600" dirty="0">
                <a:solidFill>
                  <a:prstClr val="white"/>
                </a:solidFill>
                <a:latin typeface="Montserrat Light" pitchFamily="2" charset="77"/>
              </a:rPr>
            </a:br>
            <a:r>
              <a:rPr lang="en-US" sz="1600" dirty="0">
                <a:solidFill>
                  <a:prstClr val="white"/>
                </a:solidFill>
                <a:latin typeface="Montserrat Light" pitchFamily="2" charset="77"/>
              </a:rPr>
              <a:t>Steps 1-4.</a:t>
            </a:r>
          </a:p>
        </p:txBody>
      </p:sp>
      <p:sp>
        <p:nvSpPr>
          <p:cNvPr id="4" name="Oval 3">
            <a:extLst>
              <a:ext uri="{FF2B5EF4-FFF2-40B4-BE49-F238E27FC236}">
                <a16:creationId xmlns:a16="http://schemas.microsoft.com/office/drawing/2014/main" id="{54866E7D-4A2D-8842-AA7A-B5238D2A3FF7}"/>
              </a:ext>
            </a:extLst>
          </p:cNvPr>
          <p:cNvSpPr/>
          <p:nvPr/>
        </p:nvSpPr>
        <p:spPr>
          <a:xfrm>
            <a:off x="3379366" y="1871003"/>
            <a:ext cx="2385272" cy="2384553"/>
          </a:xfrm>
          <a:prstGeom prst="ellipse">
            <a:avLst/>
          </a:prstGeom>
          <a:solidFill>
            <a:srgbClr val="00B0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lvl="1" algn="ctr" defTabSz="685612"/>
            <a:r>
              <a:rPr lang="en-US" sz="1600" dirty="0">
                <a:solidFill>
                  <a:prstClr val="white"/>
                </a:solidFill>
                <a:latin typeface="Montserrat Light" pitchFamily="2" charset="77"/>
              </a:rPr>
              <a:t>Complete the</a:t>
            </a:r>
            <a:br>
              <a:rPr lang="en-US" sz="1600" dirty="0">
                <a:solidFill>
                  <a:prstClr val="white"/>
                </a:solidFill>
                <a:latin typeface="Montserrat Light" pitchFamily="2" charset="77"/>
              </a:rPr>
            </a:br>
            <a:r>
              <a:rPr lang="en-US" sz="1600" dirty="0">
                <a:solidFill>
                  <a:prstClr val="white"/>
                </a:solidFill>
                <a:latin typeface="Montserrat Light" pitchFamily="2" charset="77"/>
              </a:rPr>
              <a:t>Shopping Annuity</a:t>
            </a:r>
            <a:r>
              <a:rPr lang="en-US" sz="1600" b="1" cap="all" baseline="30000" dirty="0">
                <a:solidFill>
                  <a:prstClr val="white"/>
                </a:solidFill>
                <a:latin typeface="Century Gothic"/>
                <a:cs typeface="Century Gothic"/>
              </a:rPr>
              <a:t>®</a:t>
            </a:r>
            <a:r>
              <a:rPr lang="en-US" sz="1600" dirty="0">
                <a:solidFill>
                  <a:prstClr val="white"/>
                </a:solidFill>
                <a:latin typeface="Montserrat Light" pitchFamily="2" charset="77"/>
              </a:rPr>
              <a:t> Assessment with Business Partners and Prospects</a:t>
            </a:r>
          </a:p>
        </p:txBody>
      </p:sp>
      <p:sp>
        <p:nvSpPr>
          <p:cNvPr id="6" name="Oval 5">
            <a:extLst>
              <a:ext uri="{FF2B5EF4-FFF2-40B4-BE49-F238E27FC236}">
                <a16:creationId xmlns:a16="http://schemas.microsoft.com/office/drawing/2014/main" id="{3613F3E8-B078-8145-9378-DD2CCC9398E1}"/>
              </a:ext>
            </a:extLst>
          </p:cNvPr>
          <p:cNvSpPr/>
          <p:nvPr/>
        </p:nvSpPr>
        <p:spPr>
          <a:xfrm>
            <a:off x="5937483" y="1871003"/>
            <a:ext cx="2385272" cy="2384553"/>
          </a:xfrm>
          <a:prstGeom prst="ellipse">
            <a:avLst/>
          </a:prstGeom>
          <a:solidFill>
            <a:srgbClr val="00B0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lvl="1" algn="ctr" defTabSz="685612"/>
            <a:r>
              <a:rPr lang="en-US" sz="1600">
                <a:solidFill>
                  <a:prstClr val="white"/>
                </a:solidFill>
                <a:latin typeface="Montserrat Light" pitchFamily="2" charset="77"/>
              </a:rPr>
              <a:t>Work together to change shopping habits and create massive BV &amp; IBV.  </a:t>
            </a:r>
          </a:p>
        </p:txBody>
      </p:sp>
      <p:sp>
        <p:nvSpPr>
          <p:cNvPr id="11" name="TextBox 10">
            <a:extLst>
              <a:ext uri="{FF2B5EF4-FFF2-40B4-BE49-F238E27FC236}">
                <a16:creationId xmlns:a16="http://schemas.microsoft.com/office/drawing/2014/main" id="{2B26C5CD-D5FF-7440-BBE0-F945A32E68A0}"/>
              </a:ext>
            </a:extLst>
          </p:cNvPr>
          <p:cNvSpPr txBox="1"/>
          <p:nvPr/>
        </p:nvSpPr>
        <p:spPr>
          <a:xfrm>
            <a:off x="1191" y="423167"/>
            <a:ext cx="752708" cy="1015663"/>
          </a:xfrm>
          <a:prstGeom prst="rect">
            <a:avLst/>
          </a:prstGeom>
          <a:noFill/>
        </p:spPr>
        <p:txBody>
          <a:bodyPr wrap="square" rtlCol="0" anchor="ctr">
            <a:spAutoFit/>
          </a:bodyPr>
          <a:lstStyle/>
          <a:p>
            <a:pPr algn="r" defTabSz="457109"/>
            <a:r>
              <a:rPr lang="en-US" sz="6000">
                <a:solidFill>
                  <a:srgbClr val="00B0F0"/>
                </a:solidFill>
                <a:latin typeface="Helvetica" pitchFamily="2" charset="0"/>
              </a:rPr>
              <a:t>4</a:t>
            </a:r>
          </a:p>
        </p:txBody>
      </p:sp>
      <p:sp>
        <p:nvSpPr>
          <p:cNvPr id="12" name="Rectangle 11">
            <a:extLst>
              <a:ext uri="{FF2B5EF4-FFF2-40B4-BE49-F238E27FC236}">
                <a16:creationId xmlns:a16="http://schemas.microsoft.com/office/drawing/2014/main" id="{3E9D6CDD-4F30-6140-B856-BC01463C18E1}"/>
              </a:ext>
            </a:extLst>
          </p:cNvPr>
          <p:cNvSpPr/>
          <p:nvPr/>
        </p:nvSpPr>
        <p:spPr>
          <a:xfrm>
            <a:off x="889085" y="537261"/>
            <a:ext cx="2410707" cy="844057"/>
          </a:xfrm>
          <a:prstGeom prst="rect">
            <a:avLst/>
          </a:prstGeom>
        </p:spPr>
        <p:txBody>
          <a:bodyPr wrap="square" lIns="68543" tIns="34280" rIns="68543" bIns="34280">
            <a:spAutoFit/>
          </a:bodyPr>
          <a:lstStyle/>
          <a:p>
            <a:pPr defTabSz="457109">
              <a:lnSpc>
                <a:spcPts val="2999"/>
              </a:lnSpc>
            </a:pPr>
            <a:r>
              <a:rPr lang="en-US" sz="2999" cap="all">
                <a:ln w="3175">
                  <a:noFill/>
                </a:ln>
                <a:solidFill>
                  <a:srgbClr val="00B0F0"/>
                </a:solidFill>
                <a:latin typeface="Montserrat Medium" pitchFamily="2" charset="77"/>
                <a:ea typeface="Helvetica Regular" charset="0"/>
                <a:cs typeface="Helvetica Regular" charset="0"/>
              </a:rPr>
              <a:t>Create Leverage</a:t>
            </a:r>
          </a:p>
        </p:txBody>
      </p:sp>
      <p:cxnSp>
        <p:nvCxnSpPr>
          <p:cNvPr id="13" name="Straight Connector 12">
            <a:extLst>
              <a:ext uri="{FF2B5EF4-FFF2-40B4-BE49-F238E27FC236}">
                <a16:creationId xmlns:a16="http://schemas.microsoft.com/office/drawing/2014/main" id="{50DFDF55-4CED-664E-B6AE-AF62201587DD}"/>
              </a:ext>
            </a:extLst>
          </p:cNvPr>
          <p:cNvCxnSpPr>
            <a:cxnSpLocks/>
          </p:cNvCxnSpPr>
          <p:nvPr/>
        </p:nvCxnSpPr>
        <p:spPr>
          <a:xfrm>
            <a:off x="753899" y="418171"/>
            <a:ext cx="0" cy="967717"/>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87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2112773" y="2459992"/>
            <a:ext cx="5145027" cy="225045"/>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4568639" cy="5143500"/>
          </a:xfrm>
          <a:prstGeom prst="rect">
            <a:avLst/>
          </a:prstGeom>
        </p:spPr>
      </p:pic>
      <p:sp>
        <p:nvSpPr>
          <p:cNvPr id="3" name="Rectangle 2"/>
          <p:cNvSpPr/>
          <p:nvPr/>
        </p:nvSpPr>
        <p:spPr>
          <a:xfrm>
            <a:off x="-8165" y="998445"/>
            <a:ext cx="4576803" cy="4145056"/>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latin typeface="Century Gothic" panose="020B0502020202020204" pitchFamily="34" charset="0"/>
            </a:endParaRPr>
          </a:p>
        </p:txBody>
      </p:sp>
      <p:grpSp>
        <p:nvGrpSpPr>
          <p:cNvPr id="6" name="Group 5"/>
          <p:cNvGrpSpPr/>
          <p:nvPr/>
        </p:nvGrpSpPr>
        <p:grpSpPr>
          <a:xfrm>
            <a:off x="349725" y="3548023"/>
            <a:ext cx="3543740" cy="1031573"/>
            <a:chOff x="425958" y="4757590"/>
            <a:chExt cx="4724986" cy="1375430"/>
          </a:xfrm>
        </p:grpSpPr>
        <p:sp>
          <p:nvSpPr>
            <p:cNvPr id="4" name="Rectangle 3"/>
            <p:cNvSpPr/>
            <p:nvPr/>
          </p:nvSpPr>
          <p:spPr>
            <a:xfrm>
              <a:off x="425958" y="4757590"/>
              <a:ext cx="3482384" cy="492442"/>
            </a:xfrm>
            <a:prstGeom prst="rect">
              <a:avLst/>
            </a:prstGeom>
          </p:spPr>
          <p:txBody>
            <a:bodyPr wrap="none">
              <a:spAutoFit/>
            </a:bodyPr>
            <a:lstStyle/>
            <a:p>
              <a:pPr defTabSz="685783"/>
              <a:r>
                <a:rPr lang="en-US" cap="all" dirty="0">
                  <a:solidFill>
                    <a:prstClr val="white"/>
                  </a:solidFill>
                  <a:latin typeface="Century Gothic" panose="020B0502020202020204" pitchFamily="34" charset="0"/>
                </a:rPr>
                <a:t>Create BV &amp; IBV with</a:t>
              </a:r>
            </a:p>
          </p:txBody>
        </p:sp>
        <p:sp>
          <p:nvSpPr>
            <p:cNvPr id="5" name="Rectangle 4"/>
            <p:cNvSpPr/>
            <p:nvPr/>
          </p:nvSpPr>
          <p:spPr>
            <a:xfrm>
              <a:off x="425958" y="5086581"/>
              <a:ext cx="4724986" cy="1046439"/>
            </a:xfrm>
            <a:prstGeom prst="rect">
              <a:avLst/>
            </a:prstGeom>
          </p:spPr>
          <p:txBody>
            <a:bodyPr wrap="none">
              <a:spAutoFit/>
            </a:bodyPr>
            <a:lstStyle/>
            <a:p>
              <a:pPr defTabSz="685783"/>
              <a:r>
                <a:rPr lang="en-US" sz="4500" cap="all" dirty="0">
                  <a:solidFill>
                    <a:prstClr val="white"/>
                  </a:solidFill>
                  <a:latin typeface="Century Gothic" panose="020B0502020202020204" pitchFamily="34" charset="0"/>
                </a:rPr>
                <a:t>Customers</a:t>
              </a:r>
            </a:p>
          </p:txBody>
        </p:sp>
      </p:grpSp>
      <p:sp>
        <p:nvSpPr>
          <p:cNvPr id="8" name="Rectangle 7"/>
          <p:cNvSpPr/>
          <p:nvPr/>
        </p:nvSpPr>
        <p:spPr>
          <a:xfrm>
            <a:off x="4797810" y="1265970"/>
            <a:ext cx="4027384" cy="761747"/>
          </a:xfrm>
          <a:prstGeom prst="rect">
            <a:avLst/>
          </a:prstGeom>
        </p:spPr>
        <p:txBody>
          <a:bodyPr wrap="square" lIns="68579" tIns="34289" rIns="68579" bIns="34289">
            <a:spAutoFit/>
          </a:bodyPr>
          <a:lstStyle/>
          <a:p>
            <a:pPr marL="0" lvl="1" defTabSz="685783"/>
            <a:r>
              <a:rPr lang="en-US" sz="1500" b="1" dirty="0">
                <a:solidFill>
                  <a:srgbClr val="44546A">
                    <a:lumMod val="50000"/>
                  </a:srgbClr>
                </a:solidFill>
                <a:latin typeface="Calibri"/>
              </a:rPr>
              <a:t>Identify  10-15 individuals and build relationships to create lifetime value in customers or future business partners (UFOs).</a:t>
            </a:r>
          </a:p>
        </p:txBody>
      </p:sp>
      <p:grpSp>
        <p:nvGrpSpPr>
          <p:cNvPr id="9" name="Group 8"/>
          <p:cNvGrpSpPr/>
          <p:nvPr/>
        </p:nvGrpSpPr>
        <p:grpSpPr>
          <a:xfrm>
            <a:off x="4797809" y="2162807"/>
            <a:ext cx="4001957" cy="709887"/>
            <a:chOff x="6436424" y="2303813"/>
            <a:chExt cx="5335943" cy="724395"/>
          </a:xfrm>
        </p:grpSpPr>
        <p:sp>
          <p:nvSpPr>
            <p:cNvPr id="10" name="Rounded Rectangle 9"/>
            <p:cNvSpPr/>
            <p:nvPr/>
          </p:nvSpPr>
          <p:spPr>
            <a:xfrm>
              <a:off x="6436424" y="2303813"/>
              <a:ext cx="5335943" cy="724395"/>
            </a:xfrm>
            <a:prstGeom prst="roundRect">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1" name="Oval 10"/>
            <p:cNvSpPr/>
            <p:nvPr/>
          </p:nvSpPr>
          <p:spPr>
            <a:xfrm>
              <a:off x="6579700" y="2434936"/>
              <a:ext cx="486889" cy="4621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2" name="Rectangle 11"/>
            <p:cNvSpPr/>
            <p:nvPr/>
          </p:nvSpPr>
          <p:spPr>
            <a:xfrm>
              <a:off x="7209864" y="2385819"/>
              <a:ext cx="4273658" cy="615554"/>
            </a:xfrm>
            <a:prstGeom prst="rect">
              <a:avLst/>
            </a:prstGeom>
          </p:spPr>
          <p:txBody>
            <a:bodyPr wrap="square">
              <a:spAutoFit/>
            </a:bodyPr>
            <a:lstStyle/>
            <a:p>
              <a:pPr defTabSz="685783"/>
              <a:r>
                <a:rPr lang="en-US" sz="1200" dirty="0">
                  <a:solidFill>
                    <a:prstClr val="white"/>
                  </a:solidFill>
                  <a:latin typeface="Calibri"/>
                </a:rPr>
                <a:t>Customers get paid Cashback for purchasing the company’s exclusive brands.</a:t>
              </a:r>
            </a:p>
          </p:txBody>
        </p:sp>
        <p:sp>
          <p:nvSpPr>
            <p:cNvPr id="13" name="Chevron 12"/>
            <p:cNvSpPr/>
            <p:nvPr/>
          </p:nvSpPr>
          <p:spPr>
            <a:xfrm>
              <a:off x="6708844" y="2536258"/>
              <a:ext cx="228600" cy="259504"/>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black"/>
                </a:solidFill>
                <a:latin typeface="Calibri"/>
              </a:endParaRPr>
            </a:p>
          </p:txBody>
        </p:sp>
      </p:grpSp>
      <p:grpSp>
        <p:nvGrpSpPr>
          <p:cNvPr id="14" name="Group 13"/>
          <p:cNvGrpSpPr/>
          <p:nvPr/>
        </p:nvGrpSpPr>
        <p:grpSpPr>
          <a:xfrm>
            <a:off x="4797809" y="3087835"/>
            <a:ext cx="4001957" cy="717702"/>
            <a:chOff x="6433702" y="3218211"/>
            <a:chExt cx="5335943" cy="724395"/>
          </a:xfrm>
        </p:grpSpPr>
        <p:sp>
          <p:nvSpPr>
            <p:cNvPr id="15" name="Rounded Rectangle 14"/>
            <p:cNvSpPr/>
            <p:nvPr/>
          </p:nvSpPr>
          <p:spPr>
            <a:xfrm>
              <a:off x="6433702" y="3218211"/>
              <a:ext cx="5335943" cy="724395"/>
            </a:xfrm>
            <a:prstGeom prst="roundRect">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6" name="Oval 15"/>
            <p:cNvSpPr/>
            <p:nvPr/>
          </p:nvSpPr>
          <p:spPr>
            <a:xfrm>
              <a:off x="6576978" y="3349335"/>
              <a:ext cx="486889" cy="4621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7" name="Rectangle 16"/>
            <p:cNvSpPr/>
            <p:nvPr/>
          </p:nvSpPr>
          <p:spPr>
            <a:xfrm>
              <a:off x="7158049" y="3273502"/>
              <a:ext cx="4322752" cy="652358"/>
            </a:xfrm>
            <a:prstGeom prst="rect">
              <a:avLst/>
            </a:prstGeom>
          </p:spPr>
          <p:txBody>
            <a:bodyPr wrap="square">
              <a:spAutoFit/>
            </a:bodyPr>
            <a:lstStyle/>
            <a:p>
              <a:pPr defTabSz="685783"/>
              <a:r>
                <a:rPr lang="en-US" sz="1200" dirty="0">
                  <a:solidFill>
                    <a:prstClr val="white"/>
                  </a:solidFill>
                  <a:latin typeface="Calibri"/>
                </a:rPr>
                <a:t>Customers get paid Cashback for purchasing from our partner stores through SG.SHOP.COM/</a:t>
              </a:r>
              <a:r>
                <a:rPr lang="en-US" sz="1200" dirty="0" err="1">
                  <a:solidFill>
                    <a:prstClr val="white"/>
                  </a:solidFill>
                  <a:latin typeface="Calibri"/>
                </a:rPr>
                <a:t>yoursite</a:t>
              </a:r>
              <a:r>
                <a:rPr lang="en-US" sz="1200" dirty="0">
                  <a:solidFill>
                    <a:prstClr val="white"/>
                  </a:solidFill>
                  <a:latin typeface="Calibri"/>
                </a:rPr>
                <a:t>.</a:t>
              </a:r>
            </a:p>
          </p:txBody>
        </p:sp>
        <p:sp>
          <p:nvSpPr>
            <p:cNvPr id="18" name="Chevron 17"/>
            <p:cNvSpPr/>
            <p:nvPr/>
          </p:nvSpPr>
          <p:spPr>
            <a:xfrm>
              <a:off x="6708844" y="3450657"/>
              <a:ext cx="228600" cy="259504"/>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black"/>
                </a:solidFill>
                <a:latin typeface="Calibri"/>
              </a:endParaRPr>
            </a:p>
          </p:txBody>
        </p:sp>
      </p:grpSp>
      <p:grpSp>
        <p:nvGrpSpPr>
          <p:cNvPr id="19" name="Group 18"/>
          <p:cNvGrpSpPr/>
          <p:nvPr/>
        </p:nvGrpSpPr>
        <p:grpSpPr>
          <a:xfrm>
            <a:off x="4823237" y="4008251"/>
            <a:ext cx="4001957" cy="734870"/>
            <a:chOff x="6433702" y="4140114"/>
            <a:chExt cx="5335943" cy="724395"/>
          </a:xfrm>
        </p:grpSpPr>
        <p:sp>
          <p:nvSpPr>
            <p:cNvPr id="20" name="Rounded Rectangle 19"/>
            <p:cNvSpPr/>
            <p:nvPr/>
          </p:nvSpPr>
          <p:spPr>
            <a:xfrm>
              <a:off x="6433702" y="4140114"/>
              <a:ext cx="5335943" cy="724395"/>
            </a:xfrm>
            <a:prstGeom prst="roundRect">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21" name="Oval 20"/>
            <p:cNvSpPr/>
            <p:nvPr/>
          </p:nvSpPr>
          <p:spPr>
            <a:xfrm>
              <a:off x="6576978" y="4271237"/>
              <a:ext cx="486889" cy="4621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22" name="Rectangle 21"/>
            <p:cNvSpPr/>
            <p:nvPr/>
          </p:nvSpPr>
          <p:spPr>
            <a:xfrm>
              <a:off x="7158049" y="4201533"/>
              <a:ext cx="4522779" cy="637118"/>
            </a:xfrm>
            <a:prstGeom prst="rect">
              <a:avLst/>
            </a:prstGeom>
          </p:spPr>
          <p:txBody>
            <a:bodyPr wrap="square">
              <a:spAutoFit/>
            </a:bodyPr>
            <a:lstStyle/>
            <a:p>
              <a:pPr defTabSz="685783"/>
              <a:r>
                <a:rPr lang="en-US" sz="1200" dirty="0">
                  <a:solidFill>
                    <a:prstClr val="white"/>
                  </a:solidFill>
                  <a:latin typeface="Calibri"/>
                </a:rPr>
                <a:t>Customers get  paid cashback for referring Customers to SG.SHOP.COM/</a:t>
              </a:r>
              <a:r>
                <a:rPr lang="en-US" sz="1200" dirty="0" err="1">
                  <a:solidFill>
                    <a:prstClr val="white"/>
                  </a:solidFill>
                  <a:latin typeface="Calibri"/>
                </a:rPr>
                <a:t>yoursite</a:t>
              </a:r>
              <a:r>
                <a:rPr lang="en-US" sz="1200" dirty="0">
                  <a:solidFill>
                    <a:prstClr val="white"/>
                  </a:solidFill>
                  <a:latin typeface="Calibri"/>
                </a:rPr>
                <a:t> to do the same.</a:t>
              </a:r>
            </a:p>
          </p:txBody>
        </p:sp>
        <p:sp>
          <p:nvSpPr>
            <p:cNvPr id="23" name="Chevron 22"/>
            <p:cNvSpPr/>
            <p:nvPr/>
          </p:nvSpPr>
          <p:spPr>
            <a:xfrm>
              <a:off x="6706122" y="4372559"/>
              <a:ext cx="228600" cy="259504"/>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black"/>
                </a:solidFill>
                <a:latin typeface="Calibri"/>
              </a:endParaRPr>
            </a:p>
          </p:txBody>
        </p:sp>
      </p:grpSp>
    </p:spTree>
    <p:extLst>
      <p:ext uri="{BB962C8B-B14F-4D97-AF65-F5344CB8AC3E}">
        <p14:creationId xmlns:p14="http://schemas.microsoft.com/office/powerpoint/2010/main" val="3158436400"/>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086"/>
            <a:ext cx="4578724" cy="5153585"/>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3" name="Rectangle 2"/>
          <p:cNvSpPr/>
          <p:nvPr/>
        </p:nvSpPr>
        <p:spPr>
          <a:xfrm>
            <a:off x="4578725" y="0"/>
            <a:ext cx="4578724" cy="5143500"/>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200">
              <a:solidFill>
                <a:prstClr val="white"/>
              </a:solidFill>
              <a:latin typeface="Calibri"/>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2112773" y="2459992"/>
            <a:ext cx="5145027" cy="225045"/>
          </a:xfrm>
          <a:prstGeom prst="rect">
            <a:avLst/>
          </a:prstGeom>
        </p:spPr>
      </p:pic>
      <p:sp>
        <p:nvSpPr>
          <p:cNvPr id="5" name="Title 1"/>
          <p:cNvSpPr txBox="1">
            <a:spLocks/>
          </p:cNvSpPr>
          <p:nvPr/>
        </p:nvSpPr>
        <p:spPr>
          <a:xfrm>
            <a:off x="400432" y="189757"/>
            <a:ext cx="3771900" cy="1514659"/>
          </a:xfrm>
          <a:prstGeom prst="rect">
            <a:avLst/>
          </a:prstGeom>
        </p:spPr>
        <p:txBody>
          <a:bodyPr lIns="68579" tIns="34289" rIns="68579" bIns="34289">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000" dirty="0">
                <a:solidFill>
                  <a:prstClr val="white"/>
                </a:solidFill>
                <a:latin typeface="Century Gothic" panose="020B0502020202020204" pitchFamily="34" charset="0"/>
              </a:rPr>
              <a:t>Your </a:t>
            </a:r>
            <a:br>
              <a:rPr lang="en-US" sz="3000" dirty="0">
                <a:solidFill>
                  <a:prstClr val="white"/>
                </a:solidFill>
                <a:latin typeface="Century Gothic" panose="020B0502020202020204" pitchFamily="34" charset="0"/>
              </a:rPr>
            </a:br>
            <a:r>
              <a:rPr lang="en-US" sz="3000" dirty="0">
                <a:solidFill>
                  <a:prstClr val="white"/>
                </a:solidFill>
                <a:latin typeface="Century Gothic" panose="020B0502020202020204" pitchFamily="34" charset="0"/>
              </a:rPr>
              <a:t>Shopping Annuity</a:t>
            </a:r>
            <a:r>
              <a:rPr lang="en-US" sz="3200" baseline="30000" dirty="0">
                <a:solidFill>
                  <a:srgbClr val="FFFFFF"/>
                </a:solidFill>
                <a:latin typeface="Corbel" panose="020B0503020204020204" pitchFamily="34" charset="0"/>
              </a:rPr>
              <a:t>®</a:t>
            </a:r>
            <a:r>
              <a:rPr lang="en-US" sz="3000" dirty="0">
                <a:solidFill>
                  <a:prstClr val="white"/>
                </a:solidFill>
                <a:latin typeface="Century Gothic" panose="020B0502020202020204" pitchFamily="34" charset="0"/>
              </a:rPr>
              <a:t> at Maturity</a:t>
            </a:r>
          </a:p>
        </p:txBody>
      </p:sp>
      <p:sp>
        <p:nvSpPr>
          <p:cNvPr id="7" name="Rectangle 6"/>
          <p:cNvSpPr/>
          <p:nvPr/>
        </p:nvSpPr>
        <p:spPr>
          <a:xfrm>
            <a:off x="447306" y="1966634"/>
            <a:ext cx="3684113" cy="8673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1400" dirty="0">
                <a:solidFill>
                  <a:prstClr val="white"/>
                </a:solidFill>
                <a:latin typeface="Calibri"/>
              </a:rPr>
              <a:t>The result of completing the four steps is a matured Shopping Annuity</a:t>
            </a:r>
            <a:r>
              <a:rPr lang="en-US" sz="1400" dirty="0">
                <a:solidFill>
                  <a:prstClr val="white"/>
                </a:solidFill>
                <a:latin typeface="Corbel" panose="020B0503020204020204" pitchFamily="34" charset="0"/>
              </a:rPr>
              <a:t>®</a:t>
            </a:r>
            <a:r>
              <a:rPr lang="en-US" sz="1400" dirty="0">
                <a:solidFill>
                  <a:prstClr val="white"/>
                </a:solidFill>
                <a:latin typeface="Calibri"/>
              </a:rPr>
              <a:t> that will continue to generate an ongoing income.  </a:t>
            </a:r>
          </a:p>
        </p:txBody>
      </p:sp>
      <p:sp>
        <p:nvSpPr>
          <p:cNvPr id="8" name="Rectangle 7"/>
          <p:cNvSpPr/>
          <p:nvPr/>
        </p:nvSpPr>
        <p:spPr>
          <a:xfrm>
            <a:off x="447306" y="2904565"/>
            <a:ext cx="3684113" cy="8673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1400" dirty="0">
                <a:solidFill>
                  <a:prstClr val="white"/>
                </a:solidFill>
                <a:latin typeface="Calibri"/>
              </a:rPr>
              <a:t>You are Converting Your Spending into Earning</a:t>
            </a:r>
          </a:p>
        </p:txBody>
      </p:sp>
      <p:sp>
        <p:nvSpPr>
          <p:cNvPr id="9" name="Rectangle 8"/>
          <p:cNvSpPr/>
          <p:nvPr/>
        </p:nvSpPr>
        <p:spPr>
          <a:xfrm>
            <a:off x="447306" y="3842498"/>
            <a:ext cx="3684113" cy="8673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1400" dirty="0">
                <a:solidFill>
                  <a:prstClr val="white"/>
                </a:solidFill>
                <a:latin typeface="Calibri"/>
              </a:rPr>
              <a:t>You are funding your Shopping Annuity</a:t>
            </a:r>
            <a:r>
              <a:rPr lang="en-US" sz="1400" dirty="0">
                <a:solidFill>
                  <a:prstClr val="white"/>
                </a:solidFill>
                <a:latin typeface="Corbel" panose="020B0503020204020204" pitchFamily="34" charset="0"/>
              </a:rPr>
              <a:t>® </a:t>
            </a:r>
            <a:r>
              <a:rPr lang="en-US" sz="1400" dirty="0">
                <a:solidFill>
                  <a:prstClr val="white"/>
                </a:solidFill>
                <a:latin typeface="Calibri"/>
              </a:rPr>
              <a:t>with money you’re already spending</a:t>
            </a:r>
          </a:p>
        </p:txBody>
      </p:sp>
      <p:graphicFrame>
        <p:nvGraphicFramePr>
          <p:cNvPr id="12" name="Table 11"/>
          <p:cNvGraphicFramePr>
            <a:graphicFrameLocks noGrp="1"/>
          </p:cNvGraphicFramePr>
          <p:nvPr>
            <p:extLst>
              <p:ext uri="{D42A27DB-BD31-4B8C-83A1-F6EECF244321}">
                <p14:modId xmlns:p14="http://schemas.microsoft.com/office/powerpoint/2010/main" val="2555308702"/>
              </p:ext>
            </p:extLst>
          </p:nvPr>
        </p:nvGraphicFramePr>
        <p:xfrm>
          <a:off x="4797812" y="1280833"/>
          <a:ext cx="4046995" cy="3156699"/>
        </p:xfrm>
        <a:graphic>
          <a:graphicData uri="http://schemas.openxmlformats.org/drawingml/2006/table">
            <a:tbl>
              <a:tblPr firstRow="1" bandRow="1">
                <a:tableStyleId>{7DF18680-E054-41AD-8BC1-D1AEF772440D}</a:tableStyleId>
              </a:tblPr>
              <a:tblGrid>
                <a:gridCol w="809399">
                  <a:extLst>
                    <a:ext uri="{9D8B030D-6E8A-4147-A177-3AD203B41FA5}">
                      <a16:colId xmlns:a16="http://schemas.microsoft.com/office/drawing/2014/main" val="20000"/>
                    </a:ext>
                  </a:extLst>
                </a:gridCol>
                <a:gridCol w="809399">
                  <a:extLst>
                    <a:ext uri="{9D8B030D-6E8A-4147-A177-3AD203B41FA5}">
                      <a16:colId xmlns:a16="http://schemas.microsoft.com/office/drawing/2014/main" val="20001"/>
                    </a:ext>
                  </a:extLst>
                </a:gridCol>
                <a:gridCol w="809399">
                  <a:extLst>
                    <a:ext uri="{9D8B030D-6E8A-4147-A177-3AD203B41FA5}">
                      <a16:colId xmlns:a16="http://schemas.microsoft.com/office/drawing/2014/main" val="20002"/>
                    </a:ext>
                  </a:extLst>
                </a:gridCol>
                <a:gridCol w="809399">
                  <a:extLst>
                    <a:ext uri="{9D8B030D-6E8A-4147-A177-3AD203B41FA5}">
                      <a16:colId xmlns:a16="http://schemas.microsoft.com/office/drawing/2014/main" val="20003"/>
                    </a:ext>
                  </a:extLst>
                </a:gridCol>
                <a:gridCol w="809399">
                  <a:extLst>
                    <a:ext uri="{9D8B030D-6E8A-4147-A177-3AD203B41FA5}">
                      <a16:colId xmlns:a16="http://schemas.microsoft.com/office/drawing/2014/main" val="20004"/>
                    </a:ext>
                  </a:extLst>
                </a:gridCol>
              </a:tblGrid>
              <a:tr h="387713">
                <a:tc>
                  <a:txBody>
                    <a:bodyPr/>
                    <a:lstStyle/>
                    <a:p>
                      <a:pPr algn="ctr"/>
                      <a:endParaRPr lang="en-US" sz="1400" dirty="0"/>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F0"/>
                    </a:solidFill>
                  </a:tcPr>
                </a:tc>
                <a:tc>
                  <a:txBody>
                    <a:bodyPr/>
                    <a:lstStyle/>
                    <a:p>
                      <a:pPr algn="ctr"/>
                      <a:r>
                        <a:rPr lang="en-US" sz="1400" dirty="0"/>
                        <a:t>1</a:t>
                      </a:r>
                      <a:r>
                        <a:rPr lang="en-US" sz="1400" baseline="0" dirty="0"/>
                        <a:t> YR</a:t>
                      </a:r>
                      <a:endParaRPr lang="en-US" sz="1400" dirty="0"/>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F0"/>
                    </a:solidFill>
                  </a:tcPr>
                </a:tc>
                <a:tc>
                  <a:txBody>
                    <a:bodyPr/>
                    <a:lstStyle/>
                    <a:p>
                      <a:pPr algn="ctr"/>
                      <a:r>
                        <a:rPr lang="en-US" sz="1400" dirty="0"/>
                        <a:t>3 YR</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F0"/>
                    </a:solidFill>
                  </a:tcPr>
                </a:tc>
                <a:tc>
                  <a:txBody>
                    <a:bodyPr/>
                    <a:lstStyle/>
                    <a:p>
                      <a:pPr algn="ctr"/>
                      <a:r>
                        <a:rPr lang="en-US" sz="1400" dirty="0"/>
                        <a:t>5 YR</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F0"/>
                    </a:solidFill>
                  </a:tcPr>
                </a:tc>
                <a:tc>
                  <a:txBody>
                    <a:bodyPr/>
                    <a:lstStyle/>
                    <a:p>
                      <a:pPr algn="ctr"/>
                      <a:r>
                        <a:rPr lang="en-US" sz="1400" dirty="0"/>
                        <a:t>10 YR</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0"/>
                  </a:ext>
                </a:extLst>
              </a:tr>
              <a:tr h="518276">
                <a:tc>
                  <a:txBody>
                    <a:bodyPr/>
                    <a:lstStyle/>
                    <a:p>
                      <a:r>
                        <a:rPr lang="en-US" sz="1200" dirty="0">
                          <a:solidFill>
                            <a:schemeClr val="bg1"/>
                          </a:solidFill>
                        </a:rPr>
                        <a:t>Projected Spending</a:t>
                      </a: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a:solidFill>
                            <a:schemeClr val="bg1"/>
                          </a:solidFill>
                        </a:rPr>
                        <a:t>S$16,137</a:t>
                      </a: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a:solidFill>
                            <a:schemeClr val="bg1"/>
                          </a:solidFill>
                        </a:rPr>
                        <a:t>S$48,413</a:t>
                      </a: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a:solidFill>
                            <a:schemeClr val="bg1"/>
                          </a:solidFill>
                        </a:rPr>
                        <a:t>S$80,690</a:t>
                      </a: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a:solidFill>
                            <a:schemeClr val="bg1"/>
                          </a:solidFill>
                        </a:rPr>
                        <a:t>S$161,378</a:t>
                      </a: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0001"/>
                  </a:ext>
                </a:extLst>
              </a:tr>
              <a:tr h="518276">
                <a:tc>
                  <a:txBody>
                    <a:bodyPr/>
                    <a:lstStyle/>
                    <a:p>
                      <a:r>
                        <a:rPr lang="en-US" sz="1200" dirty="0">
                          <a:solidFill>
                            <a:schemeClr val="bg1"/>
                          </a:solidFill>
                        </a:rPr>
                        <a:t>Current Earning</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r>
                        <a:rPr lang="en-US" sz="1200" dirty="0">
                          <a:solidFill>
                            <a:schemeClr val="bg1"/>
                          </a:solidFill>
                        </a:rPr>
                        <a:t>S$27,000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r>
                        <a:rPr lang="en-US" sz="1200" dirty="0">
                          <a:solidFill>
                            <a:schemeClr val="bg1"/>
                          </a:solidFill>
                        </a:rPr>
                        <a:t>S$81,000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r>
                        <a:rPr lang="en-US" sz="1200" dirty="0">
                          <a:solidFill>
                            <a:schemeClr val="bg1"/>
                          </a:solidFill>
                        </a:rPr>
                        <a:t>S$135,000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r>
                        <a:rPr lang="en-US" sz="1200" dirty="0">
                          <a:solidFill>
                            <a:schemeClr val="bg1"/>
                          </a:solidFill>
                        </a:rPr>
                        <a:t>S$270,000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0002"/>
                  </a:ext>
                </a:extLst>
              </a:tr>
              <a:tr h="518276">
                <a:tc>
                  <a:txBody>
                    <a:bodyPr/>
                    <a:lstStyle/>
                    <a:p>
                      <a:r>
                        <a:rPr lang="en-US" sz="1200" dirty="0">
                          <a:solidFill>
                            <a:schemeClr val="bg1"/>
                          </a:solidFill>
                        </a:rPr>
                        <a:t>Projected Earning</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a:solidFill>
                            <a:schemeClr val="bg1"/>
                          </a:solidFill>
                        </a:rPr>
                        <a:t>S$49,500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a:solidFill>
                            <a:schemeClr val="bg1"/>
                          </a:solidFill>
                        </a:rPr>
                        <a:t>S$148,500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a:solidFill>
                            <a:schemeClr val="bg1"/>
                          </a:solidFill>
                        </a:rPr>
                        <a:t>S$247,500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a:solidFill>
                            <a:schemeClr val="bg1"/>
                          </a:solidFill>
                        </a:rPr>
                        <a:t>S$495,000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0003"/>
                  </a:ext>
                </a:extLst>
              </a:tr>
              <a:tr h="518276">
                <a:tc>
                  <a:txBody>
                    <a:bodyPr/>
                    <a:lstStyle/>
                    <a:p>
                      <a:r>
                        <a:rPr lang="en-US" sz="1200" dirty="0">
                          <a:solidFill>
                            <a:schemeClr val="bg1"/>
                          </a:solidFill>
                        </a:rPr>
                        <a:t>% Increase</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r>
                        <a:rPr lang="en-US" sz="1200" dirty="0">
                          <a:solidFill>
                            <a:schemeClr val="bg1"/>
                          </a:solidFill>
                        </a:rPr>
                        <a:t>83%</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r>
                        <a:rPr lang="en-US" sz="1200" dirty="0">
                          <a:solidFill>
                            <a:schemeClr val="bg1"/>
                          </a:solidFill>
                        </a:rPr>
                        <a:t>83%</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r>
                        <a:rPr lang="en-US" sz="1200" dirty="0">
                          <a:solidFill>
                            <a:schemeClr val="bg1"/>
                          </a:solidFill>
                        </a:rPr>
                        <a:t>83%</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r>
                        <a:rPr lang="en-US" sz="1200" dirty="0">
                          <a:solidFill>
                            <a:schemeClr val="bg1"/>
                          </a:solidFill>
                        </a:rPr>
                        <a:t>83%</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0004"/>
                  </a:ext>
                </a:extLst>
              </a:tr>
              <a:tr h="695882">
                <a:tc>
                  <a:txBody>
                    <a:bodyPr/>
                    <a:lstStyle/>
                    <a:p>
                      <a:r>
                        <a:rPr lang="en-US" sz="1200" dirty="0">
                          <a:solidFill>
                            <a:schemeClr val="bg1"/>
                          </a:solidFill>
                        </a:rPr>
                        <a:t>Earning Minus Spending</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a:solidFill>
                            <a:schemeClr val="bg1"/>
                          </a:solidFill>
                        </a:rPr>
                        <a:t>S$33,362</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a:solidFill>
                            <a:schemeClr val="bg1"/>
                          </a:solidFill>
                        </a:rPr>
                        <a:t>S$100,086</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a:solidFill>
                            <a:schemeClr val="bg1"/>
                          </a:solidFill>
                        </a:rPr>
                        <a:t>S$166,810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tc>
                  <a:txBody>
                    <a:bodyPr/>
                    <a:lstStyle/>
                    <a:p>
                      <a:r>
                        <a:rPr lang="en-US" sz="1200" dirty="0">
                          <a:solidFill>
                            <a:schemeClr val="bg1"/>
                          </a:solidFill>
                        </a:rPr>
                        <a:t>S$333,621</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0005"/>
                  </a:ext>
                </a:extLst>
              </a:tr>
            </a:tbl>
          </a:graphicData>
        </a:graphic>
      </p:graphicFrame>
      <p:sp>
        <p:nvSpPr>
          <p:cNvPr id="13" name="Title 1"/>
          <p:cNvSpPr txBox="1">
            <a:spLocks/>
          </p:cNvSpPr>
          <p:nvPr/>
        </p:nvSpPr>
        <p:spPr>
          <a:xfrm>
            <a:off x="4973194" y="716056"/>
            <a:ext cx="3771900" cy="655544"/>
          </a:xfrm>
          <a:prstGeom prst="rect">
            <a:avLst/>
          </a:prstGeom>
        </p:spPr>
        <p:txBody>
          <a:bodyPr lIns="68579" tIns="34289" rIns="68579" bIns="34289">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500" dirty="0">
                <a:solidFill>
                  <a:prstClr val="white"/>
                </a:solidFill>
                <a:latin typeface="Century Gothic" panose="020B0502020202020204" pitchFamily="34" charset="0"/>
              </a:rPr>
              <a:t>Spending and Earning Projections</a:t>
            </a:r>
          </a:p>
        </p:txBody>
      </p:sp>
    </p:spTree>
    <p:extLst>
      <p:ext uri="{BB962C8B-B14F-4D97-AF65-F5344CB8AC3E}">
        <p14:creationId xmlns:p14="http://schemas.microsoft.com/office/powerpoint/2010/main" val="3308729951"/>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age result for team wor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1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300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l="18446" t="5785" r="18798" b="24450"/>
          <a:stretch/>
        </p:blipFill>
        <p:spPr>
          <a:xfrm>
            <a:off x="1192" y="670"/>
            <a:ext cx="4113728" cy="5142161"/>
          </a:xfrm>
          <a:prstGeom prst="rect">
            <a:avLst/>
          </a:prstGeom>
        </p:spPr>
      </p:pic>
      <p:sp>
        <p:nvSpPr>
          <p:cNvPr id="17" name="Rectangle 16"/>
          <p:cNvSpPr/>
          <p:nvPr/>
        </p:nvSpPr>
        <p:spPr>
          <a:xfrm>
            <a:off x="857434" y="3331213"/>
            <a:ext cx="2087841" cy="530766"/>
          </a:xfrm>
          <a:prstGeom prst="rect">
            <a:avLst/>
          </a:prstGeom>
        </p:spPr>
        <p:txBody>
          <a:bodyPr wrap="none" lIns="68561" tIns="34280" rIns="68561" bIns="34280">
            <a:spAutoFit/>
          </a:bodyPr>
          <a:lstStyle/>
          <a:p>
            <a:pPr defTabSz="685612"/>
            <a:r>
              <a:rPr lang="en-US" sz="2999" dirty="0">
                <a:solidFill>
                  <a:prstClr val="white"/>
                </a:solidFill>
                <a:latin typeface="Montserrat Medium" pitchFamily="2" charset="77"/>
                <a:ea typeface="Helvetica Regular" charset="0"/>
                <a:cs typeface="Helvetica Regular" charset="0"/>
              </a:rPr>
              <a:t>IT’S AN IDEA</a:t>
            </a:r>
          </a:p>
        </p:txBody>
      </p:sp>
      <p:sp>
        <p:nvSpPr>
          <p:cNvPr id="18" name="Rectangle 17"/>
          <p:cNvSpPr/>
          <p:nvPr/>
        </p:nvSpPr>
        <p:spPr>
          <a:xfrm>
            <a:off x="440016" y="3769835"/>
            <a:ext cx="3165636" cy="438433"/>
          </a:xfrm>
          <a:prstGeom prst="rect">
            <a:avLst/>
          </a:prstGeom>
        </p:spPr>
        <p:txBody>
          <a:bodyPr wrap="none" lIns="68561" tIns="34280" rIns="68561" bIns="34280">
            <a:spAutoFit/>
          </a:bodyPr>
          <a:lstStyle/>
          <a:p>
            <a:pPr algn="ctr" defTabSz="685612"/>
            <a:r>
              <a:rPr lang="en-US" sz="2399" dirty="0">
                <a:solidFill>
                  <a:prstClr val="white"/>
                </a:solidFill>
                <a:latin typeface="Montserrat Medium" pitchFamily="2" charset="77"/>
                <a:ea typeface="Helvetica Regular" charset="0"/>
                <a:cs typeface="Helvetica Regular" charset="0"/>
              </a:rPr>
              <a:t>WHO’S TIME HAS COME</a:t>
            </a:r>
          </a:p>
        </p:txBody>
      </p:sp>
      <p:sp>
        <p:nvSpPr>
          <p:cNvPr id="20" name="Rectangle 19"/>
          <p:cNvSpPr/>
          <p:nvPr/>
        </p:nvSpPr>
        <p:spPr>
          <a:xfrm>
            <a:off x="4572001" y="124934"/>
            <a:ext cx="4529347" cy="1361891"/>
          </a:xfrm>
          <a:prstGeom prst="rect">
            <a:avLst/>
          </a:prstGeom>
        </p:spPr>
        <p:txBody>
          <a:bodyPr wrap="square" lIns="68561" tIns="34280" rIns="68561" bIns="34280">
            <a:spAutoFit/>
          </a:bodyPr>
          <a:lstStyle/>
          <a:p>
            <a:pPr defTabSz="685612">
              <a:buClr>
                <a:srgbClr val="404040"/>
              </a:buClr>
              <a:buSzPct val="100000"/>
            </a:pPr>
            <a:r>
              <a:rPr lang="en-US" sz="2100" dirty="0">
                <a:solidFill>
                  <a:srgbClr val="00B0F0"/>
                </a:solidFill>
                <a:latin typeface="Montserrat Light" pitchFamily="2" charset="77"/>
                <a:ea typeface="Helvetica Regular" charset="0"/>
                <a:cs typeface="Helvetica Regular" charset="0"/>
                <a:sym typeface="Century Gothic"/>
              </a:rPr>
              <a:t>BECAUSE OF THE REFERRAL</a:t>
            </a:r>
            <a:br>
              <a:rPr lang="en-US" sz="2100" dirty="0">
                <a:solidFill>
                  <a:srgbClr val="00B0F0"/>
                </a:solidFill>
                <a:latin typeface="Montserrat Light" pitchFamily="2" charset="77"/>
                <a:ea typeface="Helvetica Regular" charset="0"/>
                <a:cs typeface="Helvetica Regular" charset="0"/>
                <a:sym typeface="Century Gothic"/>
              </a:rPr>
            </a:br>
            <a:r>
              <a:rPr lang="en-US" sz="2100" dirty="0">
                <a:solidFill>
                  <a:srgbClr val="00B0F0"/>
                </a:solidFill>
                <a:latin typeface="Montserrat Light" pitchFamily="2" charset="77"/>
                <a:ea typeface="Helvetica Regular" charset="0"/>
                <a:cs typeface="Helvetica Regular" charset="0"/>
                <a:sym typeface="Century Gothic"/>
              </a:rPr>
              <a:t>TRACKING SYSTEM, WE CAN</a:t>
            </a:r>
            <a:br>
              <a:rPr lang="en-US" sz="2100" dirty="0">
                <a:solidFill>
                  <a:srgbClr val="00B0F0"/>
                </a:solidFill>
                <a:latin typeface="Montserrat Light" pitchFamily="2" charset="77"/>
                <a:ea typeface="Helvetica Regular" charset="0"/>
                <a:cs typeface="Helvetica Regular" charset="0"/>
                <a:sym typeface="Century Gothic"/>
              </a:rPr>
            </a:br>
            <a:r>
              <a:rPr lang="en-US" sz="2100" dirty="0">
                <a:solidFill>
                  <a:srgbClr val="00B0F0"/>
                </a:solidFill>
                <a:latin typeface="Montserrat Light" pitchFamily="2" charset="77"/>
                <a:ea typeface="Helvetica Regular" charset="0"/>
                <a:cs typeface="Helvetica Regular" charset="0"/>
                <a:sym typeface="Century Gothic"/>
              </a:rPr>
              <a:t>LEVERAGE OUR COLLECTIVE </a:t>
            </a:r>
            <a:br>
              <a:rPr lang="en-US" sz="2100" dirty="0">
                <a:solidFill>
                  <a:srgbClr val="00B0F0"/>
                </a:solidFill>
                <a:latin typeface="Montserrat Light" pitchFamily="2" charset="77"/>
                <a:ea typeface="Helvetica Regular" charset="0"/>
                <a:cs typeface="Helvetica Regular" charset="0"/>
                <a:sym typeface="Century Gothic"/>
              </a:rPr>
            </a:br>
            <a:r>
              <a:rPr lang="en-US" sz="2100" dirty="0">
                <a:solidFill>
                  <a:srgbClr val="00B0F0"/>
                </a:solidFill>
                <a:latin typeface="Montserrat Light" pitchFamily="2" charset="77"/>
                <a:ea typeface="Helvetica Regular" charset="0"/>
                <a:cs typeface="Helvetica Regular" charset="0"/>
                <a:sym typeface="Century Gothic"/>
              </a:rPr>
              <a:t>BUYING POWER TO:</a:t>
            </a:r>
          </a:p>
        </p:txBody>
      </p:sp>
      <p:sp>
        <p:nvSpPr>
          <p:cNvPr id="60" name="Rectangle 59"/>
          <p:cNvSpPr/>
          <p:nvPr/>
        </p:nvSpPr>
        <p:spPr>
          <a:xfrm>
            <a:off x="4509072" y="3956997"/>
            <a:ext cx="4383871" cy="946393"/>
          </a:xfrm>
          <a:prstGeom prst="rect">
            <a:avLst/>
          </a:prstGeom>
        </p:spPr>
        <p:txBody>
          <a:bodyPr wrap="square" lIns="68561" tIns="34280" rIns="68561" bIns="34280">
            <a:spAutoFit/>
          </a:bodyPr>
          <a:lstStyle/>
          <a:p>
            <a:pPr defTabSz="685612">
              <a:buClr>
                <a:srgbClr val="404040"/>
              </a:buClr>
              <a:buSzPct val="100000"/>
            </a:pPr>
            <a:r>
              <a:rPr lang="en-US" sz="1500" spc="-50" dirty="0">
                <a:solidFill>
                  <a:srgbClr val="E7E6E6">
                    <a:lumMod val="50000"/>
                  </a:srgbClr>
                </a:solidFill>
                <a:latin typeface="Montserrat ExtraLight" pitchFamily="2" charset="77"/>
                <a:ea typeface="Helvetica Regular" charset="0"/>
                <a:cs typeface="Helvetica Regular" charset="0"/>
                <a:sym typeface="Century Gothic"/>
              </a:rPr>
              <a:t>“With people power, the power of numbers, the referral tracking system, the MPCP, the SHOP.COM advantage…  it’s time has come and it can’t be stopped.” </a:t>
            </a:r>
            <a:r>
              <a:rPr lang="en-US" sz="1200" spc="-50" dirty="0">
                <a:solidFill>
                  <a:srgbClr val="E7E6E6">
                    <a:lumMod val="50000"/>
                  </a:srgbClr>
                </a:solidFill>
                <a:latin typeface="Montserrat ExtraLight" pitchFamily="2" charset="77"/>
                <a:ea typeface="Helvetica Regular" charset="0"/>
                <a:cs typeface="Helvetica Regular" charset="0"/>
                <a:sym typeface="Century Gothic"/>
              </a:rPr>
              <a:t>– JR </a:t>
            </a:r>
            <a:r>
              <a:rPr lang="en-US" sz="1200" spc="-50" dirty="0" err="1">
                <a:solidFill>
                  <a:srgbClr val="E7E6E6">
                    <a:lumMod val="50000"/>
                  </a:srgbClr>
                </a:solidFill>
                <a:latin typeface="Montserrat ExtraLight" pitchFamily="2" charset="77"/>
                <a:ea typeface="Helvetica Regular" charset="0"/>
                <a:cs typeface="Helvetica Regular" charset="0"/>
                <a:sym typeface="Century Gothic"/>
              </a:rPr>
              <a:t>Ridinger</a:t>
            </a:r>
            <a:r>
              <a:rPr lang="en-US" sz="1200" spc="-50" dirty="0">
                <a:solidFill>
                  <a:srgbClr val="E7E6E6">
                    <a:lumMod val="50000"/>
                  </a:srgbClr>
                </a:solidFill>
                <a:latin typeface="Montserrat ExtraLight" pitchFamily="2" charset="77"/>
                <a:ea typeface="Helvetica Regular" charset="0"/>
                <a:cs typeface="Helvetica Regular" charset="0"/>
                <a:sym typeface="Century Gothic"/>
              </a:rPr>
              <a:t>, Chairman &amp; CEO</a:t>
            </a:r>
          </a:p>
        </p:txBody>
      </p:sp>
      <p:grpSp>
        <p:nvGrpSpPr>
          <p:cNvPr id="10" name="Group 9"/>
          <p:cNvGrpSpPr/>
          <p:nvPr/>
        </p:nvGrpSpPr>
        <p:grpSpPr>
          <a:xfrm>
            <a:off x="4782258" y="1603935"/>
            <a:ext cx="4306040" cy="533335"/>
            <a:chOff x="4572000" y="1334447"/>
            <a:chExt cx="4307162" cy="533474"/>
          </a:xfrm>
        </p:grpSpPr>
        <p:sp>
          <p:nvSpPr>
            <p:cNvPr id="22" name="Rectangle 21"/>
            <p:cNvSpPr/>
            <p:nvPr/>
          </p:nvSpPr>
          <p:spPr>
            <a:xfrm>
              <a:off x="5096359" y="1447255"/>
              <a:ext cx="3782803" cy="307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30934" lvl="1" defTabSz="685612"/>
              <a:r>
                <a:rPr lang="en-US" sz="1400" dirty="0">
                  <a:solidFill>
                    <a:srgbClr val="E7E6E6">
                      <a:lumMod val="50000"/>
                    </a:srgbClr>
                  </a:solidFill>
                  <a:latin typeface="Montserrat" pitchFamily="2" charset="77"/>
                  <a:ea typeface="Helvetica Regular" charset="0"/>
                  <a:cs typeface="Helvetica Regular" charset="0"/>
                  <a:sym typeface="Century Gothic"/>
                </a:rPr>
                <a:t>Convert margins into an ongoing income </a:t>
              </a:r>
            </a:p>
          </p:txBody>
        </p:sp>
        <p:grpSp>
          <p:nvGrpSpPr>
            <p:cNvPr id="5" name="Group 4"/>
            <p:cNvGrpSpPr/>
            <p:nvPr/>
          </p:nvGrpSpPr>
          <p:grpSpPr>
            <a:xfrm>
              <a:off x="4572000" y="1334447"/>
              <a:ext cx="527540" cy="533474"/>
              <a:chOff x="4544494" y="1269444"/>
              <a:chExt cx="527540" cy="533474"/>
            </a:xfrm>
          </p:grpSpPr>
          <p:sp>
            <p:nvSpPr>
              <p:cNvPr id="39" name="Oval 38"/>
              <p:cNvSpPr/>
              <p:nvPr/>
            </p:nvSpPr>
            <p:spPr>
              <a:xfrm>
                <a:off x="4544494" y="1269444"/>
                <a:ext cx="527540" cy="53347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2"/>
                <a:endParaRPr lang="en-US" sz="1400" dirty="0">
                  <a:solidFill>
                    <a:prstClr val="black">
                      <a:lumMod val="65000"/>
                      <a:lumOff val="35000"/>
                    </a:prstClr>
                  </a:solidFill>
                  <a:latin typeface="Montserrat Medium" pitchFamily="2" charset="77"/>
                  <a:ea typeface="Helvetica Regular" charset="0"/>
                  <a:cs typeface="Helvetica Regular" charset="0"/>
                </a:endParaRPr>
              </a:p>
            </p:txBody>
          </p:sp>
          <p:grpSp>
            <p:nvGrpSpPr>
              <p:cNvPr id="33" name="Group 4"/>
              <p:cNvGrpSpPr>
                <a:grpSpLocks noChangeAspect="1"/>
              </p:cNvGrpSpPr>
              <p:nvPr/>
            </p:nvGrpSpPr>
            <p:grpSpPr bwMode="auto">
              <a:xfrm>
                <a:off x="4614909" y="1355273"/>
                <a:ext cx="335584" cy="331061"/>
                <a:chOff x="4327" y="3439"/>
                <a:chExt cx="371" cy="366"/>
              </a:xfrm>
              <a:solidFill>
                <a:schemeClr val="bg1"/>
              </a:solidFill>
            </p:grpSpPr>
            <p:sp>
              <p:nvSpPr>
                <p:cNvPr id="36" name="Freeform 6"/>
                <p:cNvSpPr>
                  <a:spLocks noEditPoints="1"/>
                </p:cNvSpPr>
                <p:nvPr/>
              </p:nvSpPr>
              <p:spPr bwMode="auto">
                <a:xfrm>
                  <a:off x="4327" y="3639"/>
                  <a:ext cx="371" cy="166"/>
                </a:xfrm>
                <a:custGeom>
                  <a:avLst/>
                  <a:gdLst>
                    <a:gd name="T0" fmla="*/ 915 w 3342"/>
                    <a:gd name="T1" fmla="*/ 293 h 1491"/>
                    <a:gd name="T2" fmla="*/ 929 w 3342"/>
                    <a:gd name="T3" fmla="*/ 776 h 1491"/>
                    <a:gd name="T4" fmla="*/ 1105 w 3342"/>
                    <a:gd name="T5" fmla="*/ 1048 h 1491"/>
                    <a:gd name="T6" fmla="*/ 1398 w 3342"/>
                    <a:gd name="T7" fmla="*/ 1163 h 1491"/>
                    <a:gd name="T8" fmla="*/ 1832 w 3342"/>
                    <a:gd name="T9" fmla="*/ 1330 h 1491"/>
                    <a:gd name="T10" fmla="*/ 2316 w 3342"/>
                    <a:gd name="T11" fmla="*/ 1295 h 1491"/>
                    <a:gd name="T12" fmla="*/ 2653 w 3342"/>
                    <a:gd name="T13" fmla="*/ 1116 h 1491"/>
                    <a:gd name="T14" fmla="*/ 2724 w 3342"/>
                    <a:gd name="T15" fmla="*/ 1044 h 1491"/>
                    <a:gd name="T16" fmla="*/ 2881 w 3342"/>
                    <a:gd name="T17" fmla="*/ 891 h 1491"/>
                    <a:gd name="T18" fmla="*/ 2999 w 3342"/>
                    <a:gd name="T19" fmla="*/ 772 h 1491"/>
                    <a:gd name="T20" fmla="*/ 3122 w 3342"/>
                    <a:gd name="T21" fmla="*/ 649 h 1491"/>
                    <a:gd name="T22" fmla="*/ 3190 w 3342"/>
                    <a:gd name="T23" fmla="*/ 528 h 1491"/>
                    <a:gd name="T24" fmla="*/ 3130 w 3342"/>
                    <a:gd name="T25" fmla="*/ 368 h 1491"/>
                    <a:gd name="T26" fmla="*/ 2971 w 3342"/>
                    <a:gd name="T27" fmla="*/ 333 h 1491"/>
                    <a:gd name="T28" fmla="*/ 2885 w 3342"/>
                    <a:gd name="T29" fmla="*/ 393 h 1491"/>
                    <a:gd name="T30" fmla="*/ 2736 w 3342"/>
                    <a:gd name="T31" fmla="*/ 528 h 1491"/>
                    <a:gd name="T32" fmla="*/ 2570 w 3342"/>
                    <a:gd name="T33" fmla="*/ 699 h 1491"/>
                    <a:gd name="T34" fmla="*/ 2481 w 3342"/>
                    <a:gd name="T35" fmla="*/ 851 h 1491"/>
                    <a:gd name="T36" fmla="*/ 2272 w 3342"/>
                    <a:gd name="T37" fmla="*/ 968 h 1491"/>
                    <a:gd name="T38" fmla="*/ 2064 w 3342"/>
                    <a:gd name="T39" fmla="*/ 949 h 1491"/>
                    <a:gd name="T40" fmla="*/ 1699 w 3342"/>
                    <a:gd name="T41" fmla="*/ 834 h 1491"/>
                    <a:gd name="T42" fmla="*/ 2018 w 3342"/>
                    <a:gd name="T43" fmla="*/ 785 h 1491"/>
                    <a:gd name="T44" fmla="*/ 2217 w 3342"/>
                    <a:gd name="T45" fmla="*/ 823 h 1491"/>
                    <a:gd name="T46" fmla="*/ 2315 w 3342"/>
                    <a:gd name="T47" fmla="*/ 799 h 1491"/>
                    <a:gd name="T48" fmla="*/ 2401 w 3342"/>
                    <a:gd name="T49" fmla="*/ 652 h 1491"/>
                    <a:gd name="T50" fmla="*/ 2240 w 3342"/>
                    <a:gd name="T51" fmla="*/ 441 h 1491"/>
                    <a:gd name="T52" fmla="*/ 1781 w 3342"/>
                    <a:gd name="T53" fmla="*/ 235 h 1491"/>
                    <a:gd name="T54" fmla="*/ 37 w 3342"/>
                    <a:gd name="T55" fmla="*/ 0 h 1491"/>
                    <a:gd name="T56" fmla="*/ 899 w 3342"/>
                    <a:gd name="T57" fmla="*/ 75 h 1491"/>
                    <a:gd name="T58" fmla="*/ 1512 w 3342"/>
                    <a:gd name="T59" fmla="*/ 40 h 1491"/>
                    <a:gd name="T60" fmla="*/ 2058 w 3342"/>
                    <a:gd name="T61" fmla="*/ 172 h 1491"/>
                    <a:gd name="T62" fmla="*/ 2478 w 3342"/>
                    <a:gd name="T63" fmla="*/ 448 h 1491"/>
                    <a:gd name="T64" fmla="*/ 2625 w 3342"/>
                    <a:gd name="T65" fmla="*/ 433 h 1491"/>
                    <a:gd name="T66" fmla="*/ 2780 w 3342"/>
                    <a:gd name="T67" fmla="*/ 285 h 1491"/>
                    <a:gd name="T68" fmla="*/ 2906 w 3342"/>
                    <a:gd name="T69" fmla="*/ 200 h 1491"/>
                    <a:gd name="T70" fmla="*/ 3144 w 3342"/>
                    <a:gd name="T71" fmla="*/ 204 h 1491"/>
                    <a:gd name="T72" fmla="*/ 3316 w 3342"/>
                    <a:gd name="T73" fmla="*/ 375 h 1491"/>
                    <a:gd name="T74" fmla="*/ 3317 w 3342"/>
                    <a:gd name="T75" fmla="*/ 621 h 1491"/>
                    <a:gd name="T76" fmla="*/ 3250 w 3342"/>
                    <a:gd name="T77" fmla="*/ 723 h 1491"/>
                    <a:gd name="T78" fmla="*/ 3212 w 3342"/>
                    <a:gd name="T79" fmla="*/ 767 h 1491"/>
                    <a:gd name="T80" fmla="*/ 3086 w 3342"/>
                    <a:gd name="T81" fmla="*/ 897 h 1491"/>
                    <a:gd name="T82" fmla="*/ 2881 w 3342"/>
                    <a:gd name="T83" fmla="*/ 1098 h 1491"/>
                    <a:gd name="T84" fmla="*/ 2668 w 3342"/>
                    <a:gd name="T85" fmla="*/ 1283 h 1491"/>
                    <a:gd name="T86" fmla="*/ 2465 w 3342"/>
                    <a:gd name="T87" fmla="*/ 1398 h 1491"/>
                    <a:gd name="T88" fmla="*/ 1997 w 3342"/>
                    <a:gd name="T89" fmla="*/ 1491 h 1491"/>
                    <a:gd name="T90" fmla="*/ 1521 w 3342"/>
                    <a:gd name="T91" fmla="*/ 1400 h 1491"/>
                    <a:gd name="T92" fmla="*/ 1154 w 3342"/>
                    <a:gd name="T93" fmla="*/ 1215 h 1491"/>
                    <a:gd name="T94" fmla="*/ 906 w 3342"/>
                    <a:gd name="T95" fmla="*/ 1231 h 1491"/>
                    <a:gd name="T96" fmla="*/ 893 w 3342"/>
                    <a:gd name="T97" fmla="*/ 1381 h 1491"/>
                    <a:gd name="T98" fmla="*/ 32 w 3342"/>
                    <a:gd name="T99" fmla="*/ 1330 h 1491"/>
                    <a:gd name="T100" fmla="*/ 12 w 3342"/>
                    <a:gd name="T101" fmla="*/ 1079 h 1491"/>
                    <a:gd name="T102" fmla="*/ 0 w 3342"/>
                    <a:gd name="T103" fmla="*/ 692 h 1491"/>
                    <a:gd name="T104" fmla="*/ 12 w 3342"/>
                    <a:gd name="T105" fmla="*/ 305 h 1491"/>
                    <a:gd name="T106" fmla="*/ 32 w 3342"/>
                    <a:gd name="T107" fmla="*/ 54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42" h="1491">
                      <a:moveTo>
                        <a:pt x="1314" y="176"/>
                      </a:moveTo>
                      <a:lnTo>
                        <a:pt x="1209" y="179"/>
                      </a:lnTo>
                      <a:lnTo>
                        <a:pt x="1106" y="187"/>
                      </a:lnTo>
                      <a:lnTo>
                        <a:pt x="1007" y="201"/>
                      </a:lnTo>
                      <a:lnTo>
                        <a:pt x="910" y="220"/>
                      </a:lnTo>
                      <a:lnTo>
                        <a:pt x="915" y="293"/>
                      </a:lnTo>
                      <a:lnTo>
                        <a:pt x="919" y="371"/>
                      </a:lnTo>
                      <a:lnTo>
                        <a:pt x="924" y="453"/>
                      </a:lnTo>
                      <a:lnTo>
                        <a:pt x="927" y="535"/>
                      </a:lnTo>
                      <a:lnTo>
                        <a:pt x="929" y="616"/>
                      </a:lnTo>
                      <a:lnTo>
                        <a:pt x="930" y="692"/>
                      </a:lnTo>
                      <a:lnTo>
                        <a:pt x="929" y="776"/>
                      </a:lnTo>
                      <a:lnTo>
                        <a:pt x="927" y="863"/>
                      </a:lnTo>
                      <a:lnTo>
                        <a:pt x="923" y="952"/>
                      </a:lnTo>
                      <a:lnTo>
                        <a:pt x="918" y="1039"/>
                      </a:lnTo>
                      <a:lnTo>
                        <a:pt x="980" y="1036"/>
                      </a:lnTo>
                      <a:lnTo>
                        <a:pt x="1043" y="1039"/>
                      </a:lnTo>
                      <a:lnTo>
                        <a:pt x="1105" y="1048"/>
                      </a:lnTo>
                      <a:lnTo>
                        <a:pt x="1166" y="1062"/>
                      </a:lnTo>
                      <a:lnTo>
                        <a:pt x="1226" y="1081"/>
                      </a:lnTo>
                      <a:lnTo>
                        <a:pt x="1285" y="1105"/>
                      </a:lnTo>
                      <a:lnTo>
                        <a:pt x="1342" y="1132"/>
                      </a:lnTo>
                      <a:lnTo>
                        <a:pt x="1397" y="1163"/>
                      </a:lnTo>
                      <a:lnTo>
                        <a:pt x="1398" y="1163"/>
                      </a:lnTo>
                      <a:lnTo>
                        <a:pt x="1462" y="1203"/>
                      </a:lnTo>
                      <a:lnTo>
                        <a:pt x="1530" y="1238"/>
                      </a:lnTo>
                      <a:lnTo>
                        <a:pt x="1601" y="1269"/>
                      </a:lnTo>
                      <a:lnTo>
                        <a:pt x="1676" y="1295"/>
                      </a:lnTo>
                      <a:lnTo>
                        <a:pt x="1753" y="1315"/>
                      </a:lnTo>
                      <a:lnTo>
                        <a:pt x="1832" y="1330"/>
                      </a:lnTo>
                      <a:lnTo>
                        <a:pt x="1914" y="1340"/>
                      </a:lnTo>
                      <a:lnTo>
                        <a:pt x="1997" y="1343"/>
                      </a:lnTo>
                      <a:lnTo>
                        <a:pt x="2080" y="1340"/>
                      </a:lnTo>
                      <a:lnTo>
                        <a:pt x="2162" y="1330"/>
                      </a:lnTo>
                      <a:lnTo>
                        <a:pt x="2240" y="1315"/>
                      </a:lnTo>
                      <a:lnTo>
                        <a:pt x="2316" y="1295"/>
                      </a:lnTo>
                      <a:lnTo>
                        <a:pt x="2390" y="1270"/>
                      </a:lnTo>
                      <a:lnTo>
                        <a:pt x="2461" y="1240"/>
                      </a:lnTo>
                      <a:lnTo>
                        <a:pt x="2528" y="1205"/>
                      </a:lnTo>
                      <a:lnTo>
                        <a:pt x="2592" y="1165"/>
                      </a:lnTo>
                      <a:lnTo>
                        <a:pt x="2623" y="1142"/>
                      </a:lnTo>
                      <a:lnTo>
                        <a:pt x="2653" y="1116"/>
                      </a:lnTo>
                      <a:lnTo>
                        <a:pt x="2654" y="1117"/>
                      </a:lnTo>
                      <a:lnTo>
                        <a:pt x="2662" y="1107"/>
                      </a:lnTo>
                      <a:lnTo>
                        <a:pt x="2674" y="1094"/>
                      </a:lnTo>
                      <a:lnTo>
                        <a:pt x="2688" y="1080"/>
                      </a:lnTo>
                      <a:lnTo>
                        <a:pt x="2705" y="1063"/>
                      </a:lnTo>
                      <a:lnTo>
                        <a:pt x="2724" y="1044"/>
                      </a:lnTo>
                      <a:lnTo>
                        <a:pt x="2747" y="1022"/>
                      </a:lnTo>
                      <a:lnTo>
                        <a:pt x="2771" y="998"/>
                      </a:lnTo>
                      <a:lnTo>
                        <a:pt x="2801" y="969"/>
                      </a:lnTo>
                      <a:lnTo>
                        <a:pt x="2833" y="937"/>
                      </a:lnTo>
                      <a:lnTo>
                        <a:pt x="2870" y="903"/>
                      </a:lnTo>
                      <a:lnTo>
                        <a:pt x="2881" y="891"/>
                      </a:lnTo>
                      <a:lnTo>
                        <a:pt x="2896" y="876"/>
                      </a:lnTo>
                      <a:lnTo>
                        <a:pt x="2913" y="859"/>
                      </a:lnTo>
                      <a:lnTo>
                        <a:pt x="2933" y="839"/>
                      </a:lnTo>
                      <a:lnTo>
                        <a:pt x="2954" y="818"/>
                      </a:lnTo>
                      <a:lnTo>
                        <a:pt x="2975" y="796"/>
                      </a:lnTo>
                      <a:lnTo>
                        <a:pt x="2999" y="772"/>
                      </a:lnTo>
                      <a:lnTo>
                        <a:pt x="3021" y="750"/>
                      </a:lnTo>
                      <a:lnTo>
                        <a:pt x="3044" y="727"/>
                      </a:lnTo>
                      <a:lnTo>
                        <a:pt x="3066" y="705"/>
                      </a:lnTo>
                      <a:lnTo>
                        <a:pt x="3086" y="685"/>
                      </a:lnTo>
                      <a:lnTo>
                        <a:pt x="3105" y="666"/>
                      </a:lnTo>
                      <a:lnTo>
                        <a:pt x="3122" y="649"/>
                      </a:lnTo>
                      <a:lnTo>
                        <a:pt x="3136" y="635"/>
                      </a:lnTo>
                      <a:lnTo>
                        <a:pt x="3145" y="624"/>
                      </a:lnTo>
                      <a:lnTo>
                        <a:pt x="3160" y="603"/>
                      </a:lnTo>
                      <a:lnTo>
                        <a:pt x="3173" y="580"/>
                      </a:lnTo>
                      <a:lnTo>
                        <a:pt x="3183" y="554"/>
                      </a:lnTo>
                      <a:lnTo>
                        <a:pt x="3190" y="528"/>
                      </a:lnTo>
                      <a:lnTo>
                        <a:pt x="3192" y="499"/>
                      </a:lnTo>
                      <a:lnTo>
                        <a:pt x="3189" y="469"/>
                      </a:lnTo>
                      <a:lnTo>
                        <a:pt x="3181" y="440"/>
                      </a:lnTo>
                      <a:lnTo>
                        <a:pt x="3169" y="414"/>
                      </a:lnTo>
                      <a:lnTo>
                        <a:pt x="3152" y="389"/>
                      </a:lnTo>
                      <a:lnTo>
                        <a:pt x="3130" y="368"/>
                      </a:lnTo>
                      <a:lnTo>
                        <a:pt x="3107" y="351"/>
                      </a:lnTo>
                      <a:lnTo>
                        <a:pt x="3079" y="339"/>
                      </a:lnTo>
                      <a:lnTo>
                        <a:pt x="3050" y="331"/>
                      </a:lnTo>
                      <a:lnTo>
                        <a:pt x="3019" y="328"/>
                      </a:lnTo>
                      <a:lnTo>
                        <a:pt x="2994" y="329"/>
                      </a:lnTo>
                      <a:lnTo>
                        <a:pt x="2971" y="333"/>
                      </a:lnTo>
                      <a:lnTo>
                        <a:pt x="2953" y="340"/>
                      </a:lnTo>
                      <a:lnTo>
                        <a:pt x="2936" y="348"/>
                      </a:lnTo>
                      <a:lnTo>
                        <a:pt x="2922" y="361"/>
                      </a:lnTo>
                      <a:lnTo>
                        <a:pt x="2905" y="375"/>
                      </a:lnTo>
                      <a:lnTo>
                        <a:pt x="2886" y="391"/>
                      </a:lnTo>
                      <a:lnTo>
                        <a:pt x="2885" y="393"/>
                      </a:lnTo>
                      <a:lnTo>
                        <a:pt x="2884" y="394"/>
                      </a:lnTo>
                      <a:lnTo>
                        <a:pt x="2858" y="417"/>
                      </a:lnTo>
                      <a:lnTo>
                        <a:pt x="2829" y="442"/>
                      </a:lnTo>
                      <a:lnTo>
                        <a:pt x="2799" y="470"/>
                      </a:lnTo>
                      <a:lnTo>
                        <a:pt x="2768" y="498"/>
                      </a:lnTo>
                      <a:lnTo>
                        <a:pt x="2736" y="528"/>
                      </a:lnTo>
                      <a:lnTo>
                        <a:pt x="2704" y="558"/>
                      </a:lnTo>
                      <a:lnTo>
                        <a:pt x="2674" y="588"/>
                      </a:lnTo>
                      <a:lnTo>
                        <a:pt x="2644" y="618"/>
                      </a:lnTo>
                      <a:lnTo>
                        <a:pt x="2617" y="646"/>
                      </a:lnTo>
                      <a:lnTo>
                        <a:pt x="2592" y="674"/>
                      </a:lnTo>
                      <a:lnTo>
                        <a:pt x="2570" y="699"/>
                      </a:lnTo>
                      <a:lnTo>
                        <a:pt x="2551" y="724"/>
                      </a:lnTo>
                      <a:lnTo>
                        <a:pt x="2537" y="744"/>
                      </a:lnTo>
                      <a:lnTo>
                        <a:pt x="2537" y="744"/>
                      </a:lnTo>
                      <a:lnTo>
                        <a:pt x="2523" y="782"/>
                      </a:lnTo>
                      <a:lnTo>
                        <a:pt x="2504" y="818"/>
                      </a:lnTo>
                      <a:lnTo>
                        <a:pt x="2481" y="851"/>
                      </a:lnTo>
                      <a:lnTo>
                        <a:pt x="2453" y="880"/>
                      </a:lnTo>
                      <a:lnTo>
                        <a:pt x="2422" y="907"/>
                      </a:lnTo>
                      <a:lnTo>
                        <a:pt x="2389" y="929"/>
                      </a:lnTo>
                      <a:lnTo>
                        <a:pt x="2352" y="947"/>
                      </a:lnTo>
                      <a:lnTo>
                        <a:pt x="2313" y="960"/>
                      </a:lnTo>
                      <a:lnTo>
                        <a:pt x="2272" y="968"/>
                      </a:lnTo>
                      <a:lnTo>
                        <a:pt x="2229" y="971"/>
                      </a:lnTo>
                      <a:lnTo>
                        <a:pt x="2229" y="972"/>
                      </a:lnTo>
                      <a:lnTo>
                        <a:pt x="2193" y="970"/>
                      </a:lnTo>
                      <a:lnTo>
                        <a:pt x="2153" y="966"/>
                      </a:lnTo>
                      <a:lnTo>
                        <a:pt x="2110" y="959"/>
                      </a:lnTo>
                      <a:lnTo>
                        <a:pt x="2064" y="949"/>
                      </a:lnTo>
                      <a:lnTo>
                        <a:pt x="2014" y="937"/>
                      </a:lnTo>
                      <a:lnTo>
                        <a:pt x="1960" y="922"/>
                      </a:lnTo>
                      <a:lnTo>
                        <a:pt x="1902" y="905"/>
                      </a:lnTo>
                      <a:lnTo>
                        <a:pt x="1839" y="884"/>
                      </a:lnTo>
                      <a:lnTo>
                        <a:pt x="1772" y="860"/>
                      </a:lnTo>
                      <a:lnTo>
                        <a:pt x="1699" y="834"/>
                      </a:lnTo>
                      <a:lnTo>
                        <a:pt x="1754" y="694"/>
                      </a:lnTo>
                      <a:lnTo>
                        <a:pt x="1814" y="717"/>
                      </a:lnTo>
                      <a:lnTo>
                        <a:pt x="1872" y="739"/>
                      </a:lnTo>
                      <a:lnTo>
                        <a:pt x="1926" y="757"/>
                      </a:lnTo>
                      <a:lnTo>
                        <a:pt x="1974" y="772"/>
                      </a:lnTo>
                      <a:lnTo>
                        <a:pt x="2018" y="785"/>
                      </a:lnTo>
                      <a:lnTo>
                        <a:pt x="2060" y="797"/>
                      </a:lnTo>
                      <a:lnTo>
                        <a:pt x="2097" y="806"/>
                      </a:lnTo>
                      <a:lnTo>
                        <a:pt x="2132" y="814"/>
                      </a:lnTo>
                      <a:lnTo>
                        <a:pt x="2163" y="819"/>
                      </a:lnTo>
                      <a:lnTo>
                        <a:pt x="2191" y="822"/>
                      </a:lnTo>
                      <a:lnTo>
                        <a:pt x="2217" y="823"/>
                      </a:lnTo>
                      <a:lnTo>
                        <a:pt x="2217" y="822"/>
                      </a:lnTo>
                      <a:lnTo>
                        <a:pt x="2222" y="822"/>
                      </a:lnTo>
                      <a:lnTo>
                        <a:pt x="2228" y="822"/>
                      </a:lnTo>
                      <a:lnTo>
                        <a:pt x="2260" y="820"/>
                      </a:lnTo>
                      <a:lnTo>
                        <a:pt x="2289" y="812"/>
                      </a:lnTo>
                      <a:lnTo>
                        <a:pt x="2315" y="799"/>
                      </a:lnTo>
                      <a:lnTo>
                        <a:pt x="2340" y="782"/>
                      </a:lnTo>
                      <a:lnTo>
                        <a:pt x="2360" y="762"/>
                      </a:lnTo>
                      <a:lnTo>
                        <a:pt x="2377" y="737"/>
                      </a:lnTo>
                      <a:lnTo>
                        <a:pt x="2390" y="711"/>
                      </a:lnTo>
                      <a:lnTo>
                        <a:pt x="2399" y="682"/>
                      </a:lnTo>
                      <a:lnTo>
                        <a:pt x="2401" y="652"/>
                      </a:lnTo>
                      <a:lnTo>
                        <a:pt x="2398" y="619"/>
                      </a:lnTo>
                      <a:lnTo>
                        <a:pt x="2389" y="589"/>
                      </a:lnTo>
                      <a:lnTo>
                        <a:pt x="2375" y="562"/>
                      </a:lnTo>
                      <a:lnTo>
                        <a:pt x="2357" y="537"/>
                      </a:lnTo>
                      <a:lnTo>
                        <a:pt x="2300" y="488"/>
                      </a:lnTo>
                      <a:lnTo>
                        <a:pt x="2240" y="441"/>
                      </a:lnTo>
                      <a:lnTo>
                        <a:pt x="2173" y="398"/>
                      </a:lnTo>
                      <a:lnTo>
                        <a:pt x="2103" y="358"/>
                      </a:lnTo>
                      <a:lnTo>
                        <a:pt x="2028" y="322"/>
                      </a:lnTo>
                      <a:lnTo>
                        <a:pt x="1949" y="289"/>
                      </a:lnTo>
                      <a:lnTo>
                        <a:pt x="1867" y="259"/>
                      </a:lnTo>
                      <a:lnTo>
                        <a:pt x="1781" y="235"/>
                      </a:lnTo>
                      <a:lnTo>
                        <a:pt x="1693" y="214"/>
                      </a:lnTo>
                      <a:lnTo>
                        <a:pt x="1602" y="198"/>
                      </a:lnTo>
                      <a:lnTo>
                        <a:pt x="1508" y="185"/>
                      </a:lnTo>
                      <a:lnTo>
                        <a:pt x="1412" y="178"/>
                      </a:lnTo>
                      <a:lnTo>
                        <a:pt x="1314" y="176"/>
                      </a:lnTo>
                      <a:close/>
                      <a:moveTo>
                        <a:pt x="37" y="0"/>
                      </a:moveTo>
                      <a:lnTo>
                        <a:pt x="893" y="0"/>
                      </a:lnTo>
                      <a:lnTo>
                        <a:pt x="893" y="3"/>
                      </a:lnTo>
                      <a:lnTo>
                        <a:pt x="894" y="13"/>
                      </a:lnTo>
                      <a:lnTo>
                        <a:pt x="895" y="28"/>
                      </a:lnTo>
                      <a:lnTo>
                        <a:pt x="897" y="50"/>
                      </a:lnTo>
                      <a:lnTo>
                        <a:pt x="899" y="75"/>
                      </a:lnTo>
                      <a:lnTo>
                        <a:pt x="1000" y="57"/>
                      </a:lnTo>
                      <a:lnTo>
                        <a:pt x="1101" y="43"/>
                      </a:lnTo>
                      <a:lnTo>
                        <a:pt x="1206" y="35"/>
                      </a:lnTo>
                      <a:lnTo>
                        <a:pt x="1314" y="32"/>
                      </a:lnTo>
                      <a:lnTo>
                        <a:pt x="1413" y="34"/>
                      </a:lnTo>
                      <a:lnTo>
                        <a:pt x="1512" y="40"/>
                      </a:lnTo>
                      <a:lnTo>
                        <a:pt x="1608" y="51"/>
                      </a:lnTo>
                      <a:lnTo>
                        <a:pt x="1702" y="66"/>
                      </a:lnTo>
                      <a:lnTo>
                        <a:pt x="1794" y="85"/>
                      </a:lnTo>
                      <a:lnTo>
                        <a:pt x="1885" y="109"/>
                      </a:lnTo>
                      <a:lnTo>
                        <a:pt x="1973" y="139"/>
                      </a:lnTo>
                      <a:lnTo>
                        <a:pt x="2058" y="172"/>
                      </a:lnTo>
                      <a:lnTo>
                        <a:pt x="2142" y="212"/>
                      </a:lnTo>
                      <a:lnTo>
                        <a:pt x="2223" y="256"/>
                      </a:lnTo>
                      <a:lnTo>
                        <a:pt x="2303" y="306"/>
                      </a:lnTo>
                      <a:lnTo>
                        <a:pt x="2379" y="362"/>
                      </a:lnTo>
                      <a:lnTo>
                        <a:pt x="2454" y="423"/>
                      </a:lnTo>
                      <a:lnTo>
                        <a:pt x="2478" y="448"/>
                      </a:lnTo>
                      <a:lnTo>
                        <a:pt x="2498" y="475"/>
                      </a:lnTo>
                      <a:lnTo>
                        <a:pt x="2515" y="505"/>
                      </a:lnTo>
                      <a:lnTo>
                        <a:pt x="2529" y="536"/>
                      </a:lnTo>
                      <a:lnTo>
                        <a:pt x="2560" y="502"/>
                      </a:lnTo>
                      <a:lnTo>
                        <a:pt x="2592" y="468"/>
                      </a:lnTo>
                      <a:lnTo>
                        <a:pt x="2625" y="433"/>
                      </a:lnTo>
                      <a:lnTo>
                        <a:pt x="2659" y="399"/>
                      </a:lnTo>
                      <a:lnTo>
                        <a:pt x="2692" y="367"/>
                      </a:lnTo>
                      <a:lnTo>
                        <a:pt x="2724" y="337"/>
                      </a:lnTo>
                      <a:lnTo>
                        <a:pt x="2754" y="310"/>
                      </a:lnTo>
                      <a:lnTo>
                        <a:pt x="2781" y="286"/>
                      </a:lnTo>
                      <a:lnTo>
                        <a:pt x="2780" y="285"/>
                      </a:lnTo>
                      <a:lnTo>
                        <a:pt x="2798" y="267"/>
                      </a:lnTo>
                      <a:lnTo>
                        <a:pt x="2818" y="250"/>
                      </a:lnTo>
                      <a:lnTo>
                        <a:pt x="2839" y="234"/>
                      </a:lnTo>
                      <a:lnTo>
                        <a:pt x="2840" y="234"/>
                      </a:lnTo>
                      <a:lnTo>
                        <a:pt x="2872" y="215"/>
                      </a:lnTo>
                      <a:lnTo>
                        <a:pt x="2906" y="200"/>
                      </a:lnTo>
                      <a:lnTo>
                        <a:pt x="2941" y="188"/>
                      </a:lnTo>
                      <a:lnTo>
                        <a:pt x="2980" y="182"/>
                      </a:lnTo>
                      <a:lnTo>
                        <a:pt x="3019" y="179"/>
                      </a:lnTo>
                      <a:lnTo>
                        <a:pt x="3063" y="182"/>
                      </a:lnTo>
                      <a:lnTo>
                        <a:pt x="3105" y="190"/>
                      </a:lnTo>
                      <a:lnTo>
                        <a:pt x="3144" y="204"/>
                      </a:lnTo>
                      <a:lnTo>
                        <a:pt x="3181" y="223"/>
                      </a:lnTo>
                      <a:lnTo>
                        <a:pt x="3216" y="246"/>
                      </a:lnTo>
                      <a:lnTo>
                        <a:pt x="3248" y="273"/>
                      </a:lnTo>
                      <a:lnTo>
                        <a:pt x="3274" y="304"/>
                      </a:lnTo>
                      <a:lnTo>
                        <a:pt x="3298" y="337"/>
                      </a:lnTo>
                      <a:lnTo>
                        <a:pt x="3316" y="375"/>
                      </a:lnTo>
                      <a:lnTo>
                        <a:pt x="3330" y="415"/>
                      </a:lnTo>
                      <a:lnTo>
                        <a:pt x="3338" y="456"/>
                      </a:lnTo>
                      <a:lnTo>
                        <a:pt x="3342" y="499"/>
                      </a:lnTo>
                      <a:lnTo>
                        <a:pt x="3340" y="542"/>
                      </a:lnTo>
                      <a:lnTo>
                        <a:pt x="3331" y="582"/>
                      </a:lnTo>
                      <a:lnTo>
                        <a:pt x="3317" y="621"/>
                      </a:lnTo>
                      <a:lnTo>
                        <a:pt x="3299" y="657"/>
                      </a:lnTo>
                      <a:lnTo>
                        <a:pt x="3277" y="690"/>
                      </a:lnTo>
                      <a:lnTo>
                        <a:pt x="3251" y="721"/>
                      </a:lnTo>
                      <a:lnTo>
                        <a:pt x="3252" y="721"/>
                      </a:lnTo>
                      <a:lnTo>
                        <a:pt x="3251" y="721"/>
                      </a:lnTo>
                      <a:lnTo>
                        <a:pt x="3250" y="723"/>
                      </a:lnTo>
                      <a:lnTo>
                        <a:pt x="3248" y="726"/>
                      </a:lnTo>
                      <a:lnTo>
                        <a:pt x="3244" y="730"/>
                      </a:lnTo>
                      <a:lnTo>
                        <a:pt x="3239" y="736"/>
                      </a:lnTo>
                      <a:lnTo>
                        <a:pt x="3232" y="744"/>
                      </a:lnTo>
                      <a:lnTo>
                        <a:pt x="3223" y="754"/>
                      </a:lnTo>
                      <a:lnTo>
                        <a:pt x="3212" y="767"/>
                      </a:lnTo>
                      <a:lnTo>
                        <a:pt x="3199" y="782"/>
                      </a:lnTo>
                      <a:lnTo>
                        <a:pt x="3183" y="799"/>
                      </a:lnTo>
                      <a:lnTo>
                        <a:pt x="3163" y="819"/>
                      </a:lnTo>
                      <a:lnTo>
                        <a:pt x="3141" y="842"/>
                      </a:lnTo>
                      <a:lnTo>
                        <a:pt x="3115" y="869"/>
                      </a:lnTo>
                      <a:lnTo>
                        <a:pt x="3086" y="897"/>
                      </a:lnTo>
                      <a:lnTo>
                        <a:pt x="3053" y="931"/>
                      </a:lnTo>
                      <a:lnTo>
                        <a:pt x="3016" y="967"/>
                      </a:lnTo>
                      <a:lnTo>
                        <a:pt x="2974" y="1007"/>
                      </a:lnTo>
                      <a:lnTo>
                        <a:pt x="2940" y="1041"/>
                      </a:lnTo>
                      <a:lnTo>
                        <a:pt x="2909" y="1071"/>
                      </a:lnTo>
                      <a:lnTo>
                        <a:pt x="2881" y="1098"/>
                      </a:lnTo>
                      <a:lnTo>
                        <a:pt x="2857" y="1122"/>
                      </a:lnTo>
                      <a:lnTo>
                        <a:pt x="2835" y="1143"/>
                      </a:lnTo>
                      <a:lnTo>
                        <a:pt x="2816" y="1162"/>
                      </a:lnTo>
                      <a:lnTo>
                        <a:pt x="2769" y="1205"/>
                      </a:lnTo>
                      <a:lnTo>
                        <a:pt x="2720" y="1245"/>
                      </a:lnTo>
                      <a:lnTo>
                        <a:pt x="2668" y="1283"/>
                      </a:lnTo>
                      <a:lnTo>
                        <a:pt x="2665" y="1287"/>
                      </a:lnTo>
                      <a:lnTo>
                        <a:pt x="2661" y="1289"/>
                      </a:lnTo>
                      <a:lnTo>
                        <a:pt x="2661" y="1289"/>
                      </a:lnTo>
                      <a:lnTo>
                        <a:pt x="2598" y="1329"/>
                      </a:lnTo>
                      <a:lnTo>
                        <a:pt x="2533" y="1365"/>
                      </a:lnTo>
                      <a:lnTo>
                        <a:pt x="2465" y="1398"/>
                      </a:lnTo>
                      <a:lnTo>
                        <a:pt x="2393" y="1425"/>
                      </a:lnTo>
                      <a:lnTo>
                        <a:pt x="2320" y="1449"/>
                      </a:lnTo>
                      <a:lnTo>
                        <a:pt x="2243" y="1467"/>
                      </a:lnTo>
                      <a:lnTo>
                        <a:pt x="2164" y="1479"/>
                      </a:lnTo>
                      <a:lnTo>
                        <a:pt x="2081" y="1488"/>
                      </a:lnTo>
                      <a:lnTo>
                        <a:pt x="1997" y="1491"/>
                      </a:lnTo>
                      <a:lnTo>
                        <a:pt x="1913" y="1488"/>
                      </a:lnTo>
                      <a:lnTo>
                        <a:pt x="1830" y="1480"/>
                      </a:lnTo>
                      <a:lnTo>
                        <a:pt x="1750" y="1467"/>
                      </a:lnTo>
                      <a:lnTo>
                        <a:pt x="1671" y="1450"/>
                      </a:lnTo>
                      <a:lnTo>
                        <a:pt x="1596" y="1426"/>
                      </a:lnTo>
                      <a:lnTo>
                        <a:pt x="1521" y="1400"/>
                      </a:lnTo>
                      <a:lnTo>
                        <a:pt x="1450" y="1368"/>
                      </a:lnTo>
                      <a:lnTo>
                        <a:pt x="1382" y="1333"/>
                      </a:lnTo>
                      <a:lnTo>
                        <a:pt x="1317" y="1294"/>
                      </a:lnTo>
                      <a:lnTo>
                        <a:pt x="1261" y="1262"/>
                      </a:lnTo>
                      <a:lnTo>
                        <a:pt x="1207" y="1236"/>
                      </a:lnTo>
                      <a:lnTo>
                        <a:pt x="1154" y="1215"/>
                      </a:lnTo>
                      <a:lnTo>
                        <a:pt x="1103" y="1199"/>
                      </a:lnTo>
                      <a:lnTo>
                        <a:pt x="1054" y="1188"/>
                      </a:lnTo>
                      <a:lnTo>
                        <a:pt x="1005" y="1183"/>
                      </a:lnTo>
                      <a:lnTo>
                        <a:pt x="956" y="1184"/>
                      </a:lnTo>
                      <a:lnTo>
                        <a:pt x="908" y="1189"/>
                      </a:lnTo>
                      <a:lnTo>
                        <a:pt x="906" y="1231"/>
                      </a:lnTo>
                      <a:lnTo>
                        <a:pt x="902" y="1269"/>
                      </a:lnTo>
                      <a:lnTo>
                        <a:pt x="900" y="1301"/>
                      </a:lnTo>
                      <a:lnTo>
                        <a:pt x="897" y="1330"/>
                      </a:lnTo>
                      <a:lnTo>
                        <a:pt x="896" y="1353"/>
                      </a:lnTo>
                      <a:lnTo>
                        <a:pt x="894" y="1370"/>
                      </a:lnTo>
                      <a:lnTo>
                        <a:pt x="893" y="1381"/>
                      </a:lnTo>
                      <a:lnTo>
                        <a:pt x="893" y="1385"/>
                      </a:lnTo>
                      <a:lnTo>
                        <a:pt x="37" y="1385"/>
                      </a:lnTo>
                      <a:lnTo>
                        <a:pt x="37" y="1382"/>
                      </a:lnTo>
                      <a:lnTo>
                        <a:pt x="36" y="1371"/>
                      </a:lnTo>
                      <a:lnTo>
                        <a:pt x="34" y="1353"/>
                      </a:lnTo>
                      <a:lnTo>
                        <a:pt x="32" y="1330"/>
                      </a:lnTo>
                      <a:lnTo>
                        <a:pt x="29" y="1301"/>
                      </a:lnTo>
                      <a:lnTo>
                        <a:pt x="26" y="1267"/>
                      </a:lnTo>
                      <a:lnTo>
                        <a:pt x="22" y="1226"/>
                      </a:lnTo>
                      <a:lnTo>
                        <a:pt x="19" y="1182"/>
                      </a:lnTo>
                      <a:lnTo>
                        <a:pt x="15" y="1133"/>
                      </a:lnTo>
                      <a:lnTo>
                        <a:pt x="12" y="1079"/>
                      </a:lnTo>
                      <a:lnTo>
                        <a:pt x="8" y="1022"/>
                      </a:lnTo>
                      <a:lnTo>
                        <a:pt x="6" y="962"/>
                      </a:lnTo>
                      <a:lnTo>
                        <a:pt x="3" y="898"/>
                      </a:lnTo>
                      <a:lnTo>
                        <a:pt x="2" y="832"/>
                      </a:lnTo>
                      <a:lnTo>
                        <a:pt x="1" y="763"/>
                      </a:lnTo>
                      <a:lnTo>
                        <a:pt x="0" y="692"/>
                      </a:lnTo>
                      <a:lnTo>
                        <a:pt x="1" y="622"/>
                      </a:lnTo>
                      <a:lnTo>
                        <a:pt x="2" y="553"/>
                      </a:lnTo>
                      <a:lnTo>
                        <a:pt x="3" y="487"/>
                      </a:lnTo>
                      <a:lnTo>
                        <a:pt x="6" y="423"/>
                      </a:lnTo>
                      <a:lnTo>
                        <a:pt x="8" y="362"/>
                      </a:lnTo>
                      <a:lnTo>
                        <a:pt x="12" y="305"/>
                      </a:lnTo>
                      <a:lnTo>
                        <a:pt x="15" y="252"/>
                      </a:lnTo>
                      <a:lnTo>
                        <a:pt x="19" y="203"/>
                      </a:lnTo>
                      <a:lnTo>
                        <a:pt x="22" y="158"/>
                      </a:lnTo>
                      <a:lnTo>
                        <a:pt x="26" y="118"/>
                      </a:lnTo>
                      <a:lnTo>
                        <a:pt x="29" y="84"/>
                      </a:lnTo>
                      <a:lnTo>
                        <a:pt x="32" y="54"/>
                      </a:lnTo>
                      <a:lnTo>
                        <a:pt x="34" y="31"/>
                      </a:lnTo>
                      <a:lnTo>
                        <a:pt x="36" y="14"/>
                      </a:lnTo>
                      <a:lnTo>
                        <a:pt x="37" y="3"/>
                      </a:lnTo>
                      <a:lnTo>
                        <a:pt x="3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lumMod val="65000"/>
                        <a:lumOff val="35000"/>
                      </a:prstClr>
                    </a:solidFill>
                    <a:latin typeface="Montserrat Medium" pitchFamily="2" charset="77"/>
                    <a:ea typeface="Helvetica Regular" charset="0"/>
                    <a:cs typeface="Helvetica Regular" charset="0"/>
                  </a:endParaRPr>
                </a:p>
              </p:txBody>
            </p:sp>
            <p:sp>
              <p:nvSpPr>
                <p:cNvPr id="37" name="Freeform 7"/>
                <p:cNvSpPr>
                  <a:spLocks noEditPoints="1"/>
                </p:cNvSpPr>
                <p:nvPr/>
              </p:nvSpPr>
              <p:spPr bwMode="auto">
                <a:xfrm>
                  <a:off x="4474" y="3439"/>
                  <a:ext cx="215" cy="213"/>
                </a:xfrm>
                <a:custGeom>
                  <a:avLst/>
                  <a:gdLst>
                    <a:gd name="T0" fmla="*/ 824 w 1935"/>
                    <a:gd name="T1" fmla="*/ 180 h 1916"/>
                    <a:gd name="T2" fmla="*/ 625 w 1935"/>
                    <a:gd name="T3" fmla="*/ 243 h 1916"/>
                    <a:gd name="T4" fmla="*/ 453 w 1935"/>
                    <a:gd name="T5" fmla="*/ 353 h 1916"/>
                    <a:gd name="T6" fmla="*/ 315 w 1935"/>
                    <a:gd name="T7" fmla="*/ 501 h 1916"/>
                    <a:gd name="T8" fmla="*/ 219 w 1935"/>
                    <a:gd name="T9" fmla="*/ 682 h 1916"/>
                    <a:gd name="T10" fmla="*/ 172 w 1935"/>
                    <a:gd name="T11" fmla="*/ 886 h 1916"/>
                    <a:gd name="T12" fmla="*/ 182 w 1935"/>
                    <a:gd name="T13" fmla="*/ 1099 h 1916"/>
                    <a:gd name="T14" fmla="*/ 246 w 1935"/>
                    <a:gd name="T15" fmla="*/ 1296 h 1916"/>
                    <a:gd name="T16" fmla="*/ 357 w 1935"/>
                    <a:gd name="T17" fmla="*/ 1467 h 1916"/>
                    <a:gd name="T18" fmla="*/ 508 w 1935"/>
                    <a:gd name="T19" fmla="*/ 1604 h 1916"/>
                    <a:gd name="T20" fmla="*/ 689 w 1935"/>
                    <a:gd name="T21" fmla="*/ 1699 h 1916"/>
                    <a:gd name="T22" fmla="*/ 895 w 1935"/>
                    <a:gd name="T23" fmla="*/ 1746 h 1916"/>
                    <a:gd name="T24" fmla="*/ 1111 w 1935"/>
                    <a:gd name="T25" fmla="*/ 1736 h 1916"/>
                    <a:gd name="T26" fmla="*/ 1310 w 1935"/>
                    <a:gd name="T27" fmla="*/ 1673 h 1916"/>
                    <a:gd name="T28" fmla="*/ 1482 w 1935"/>
                    <a:gd name="T29" fmla="*/ 1563 h 1916"/>
                    <a:gd name="T30" fmla="*/ 1620 w 1935"/>
                    <a:gd name="T31" fmla="*/ 1414 h 1916"/>
                    <a:gd name="T32" fmla="*/ 1716 w 1935"/>
                    <a:gd name="T33" fmla="*/ 1234 h 1916"/>
                    <a:gd name="T34" fmla="*/ 1763 w 1935"/>
                    <a:gd name="T35" fmla="*/ 1030 h 1916"/>
                    <a:gd name="T36" fmla="*/ 1753 w 1935"/>
                    <a:gd name="T37" fmla="*/ 816 h 1916"/>
                    <a:gd name="T38" fmla="*/ 1689 w 1935"/>
                    <a:gd name="T39" fmla="*/ 619 h 1916"/>
                    <a:gd name="T40" fmla="*/ 1578 w 1935"/>
                    <a:gd name="T41" fmla="*/ 449 h 1916"/>
                    <a:gd name="T42" fmla="*/ 1427 w 1935"/>
                    <a:gd name="T43" fmla="*/ 312 h 1916"/>
                    <a:gd name="T44" fmla="*/ 1246 w 1935"/>
                    <a:gd name="T45" fmla="*/ 217 h 1916"/>
                    <a:gd name="T46" fmla="*/ 1040 w 1935"/>
                    <a:gd name="T47" fmla="*/ 170 h 1916"/>
                    <a:gd name="T48" fmla="*/ 968 w 1935"/>
                    <a:gd name="T49" fmla="*/ 0 h 1916"/>
                    <a:gd name="T50" fmla="*/ 1200 w 1935"/>
                    <a:gd name="T51" fmla="*/ 27 h 1916"/>
                    <a:gd name="T52" fmla="*/ 1411 w 1935"/>
                    <a:gd name="T53" fmla="*/ 107 h 1916"/>
                    <a:gd name="T54" fmla="*/ 1597 w 1935"/>
                    <a:gd name="T55" fmla="*/ 231 h 1916"/>
                    <a:gd name="T56" fmla="*/ 1748 w 1935"/>
                    <a:gd name="T57" fmla="*/ 392 h 1916"/>
                    <a:gd name="T58" fmla="*/ 1859 w 1935"/>
                    <a:gd name="T59" fmla="*/ 585 h 1916"/>
                    <a:gd name="T60" fmla="*/ 1922 w 1935"/>
                    <a:gd name="T61" fmla="*/ 802 h 1916"/>
                    <a:gd name="T62" fmla="*/ 1931 w 1935"/>
                    <a:gd name="T63" fmla="*/ 1036 h 1916"/>
                    <a:gd name="T64" fmla="*/ 1885 w 1935"/>
                    <a:gd name="T65" fmla="*/ 1260 h 1916"/>
                    <a:gd name="T66" fmla="*/ 1789 w 1935"/>
                    <a:gd name="T67" fmla="*/ 1462 h 1916"/>
                    <a:gd name="T68" fmla="*/ 1652 w 1935"/>
                    <a:gd name="T69" fmla="*/ 1635 h 1916"/>
                    <a:gd name="T70" fmla="*/ 1476 w 1935"/>
                    <a:gd name="T71" fmla="*/ 1772 h 1916"/>
                    <a:gd name="T72" fmla="*/ 1272 w 1935"/>
                    <a:gd name="T73" fmla="*/ 1867 h 1916"/>
                    <a:gd name="T74" fmla="*/ 1047 w 1935"/>
                    <a:gd name="T75" fmla="*/ 1913 h 1916"/>
                    <a:gd name="T76" fmla="*/ 811 w 1935"/>
                    <a:gd name="T77" fmla="*/ 1904 h 1916"/>
                    <a:gd name="T78" fmla="*/ 591 w 1935"/>
                    <a:gd name="T79" fmla="*/ 1840 h 1916"/>
                    <a:gd name="T80" fmla="*/ 397 w 1935"/>
                    <a:gd name="T81" fmla="*/ 1731 h 1916"/>
                    <a:gd name="T82" fmla="*/ 233 w 1935"/>
                    <a:gd name="T83" fmla="*/ 1581 h 1916"/>
                    <a:gd name="T84" fmla="*/ 108 w 1935"/>
                    <a:gd name="T85" fmla="*/ 1398 h 1916"/>
                    <a:gd name="T86" fmla="*/ 29 w 1935"/>
                    <a:gd name="T87" fmla="*/ 1187 h 1916"/>
                    <a:gd name="T88" fmla="*/ 0 w 1935"/>
                    <a:gd name="T89" fmla="*/ 958 h 1916"/>
                    <a:gd name="T90" fmla="*/ 29 w 1935"/>
                    <a:gd name="T91" fmla="*/ 728 h 1916"/>
                    <a:gd name="T92" fmla="*/ 108 w 1935"/>
                    <a:gd name="T93" fmla="*/ 517 h 1916"/>
                    <a:gd name="T94" fmla="*/ 233 w 1935"/>
                    <a:gd name="T95" fmla="*/ 334 h 1916"/>
                    <a:gd name="T96" fmla="*/ 397 w 1935"/>
                    <a:gd name="T97" fmla="*/ 185 h 1916"/>
                    <a:gd name="T98" fmla="*/ 591 w 1935"/>
                    <a:gd name="T99" fmla="*/ 75 h 1916"/>
                    <a:gd name="T100" fmla="*/ 811 w 1935"/>
                    <a:gd name="T101" fmla="*/ 13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35" h="1916">
                      <a:moveTo>
                        <a:pt x="968" y="167"/>
                      </a:moveTo>
                      <a:lnTo>
                        <a:pt x="895" y="170"/>
                      </a:lnTo>
                      <a:lnTo>
                        <a:pt x="824" y="180"/>
                      </a:lnTo>
                      <a:lnTo>
                        <a:pt x="756" y="196"/>
                      </a:lnTo>
                      <a:lnTo>
                        <a:pt x="689" y="217"/>
                      </a:lnTo>
                      <a:lnTo>
                        <a:pt x="625" y="243"/>
                      </a:lnTo>
                      <a:lnTo>
                        <a:pt x="564" y="275"/>
                      </a:lnTo>
                      <a:lnTo>
                        <a:pt x="508" y="312"/>
                      </a:lnTo>
                      <a:lnTo>
                        <a:pt x="453" y="353"/>
                      </a:lnTo>
                      <a:lnTo>
                        <a:pt x="403" y="399"/>
                      </a:lnTo>
                      <a:lnTo>
                        <a:pt x="357" y="449"/>
                      </a:lnTo>
                      <a:lnTo>
                        <a:pt x="315" y="501"/>
                      </a:lnTo>
                      <a:lnTo>
                        <a:pt x="278" y="559"/>
                      </a:lnTo>
                      <a:lnTo>
                        <a:pt x="246" y="619"/>
                      </a:lnTo>
                      <a:lnTo>
                        <a:pt x="219" y="682"/>
                      </a:lnTo>
                      <a:lnTo>
                        <a:pt x="198" y="748"/>
                      </a:lnTo>
                      <a:lnTo>
                        <a:pt x="182" y="816"/>
                      </a:lnTo>
                      <a:lnTo>
                        <a:pt x="172" y="886"/>
                      </a:lnTo>
                      <a:lnTo>
                        <a:pt x="169" y="958"/>
                      </a:lnTo>
                      <a:lnTo>
                        <a:pt x="172" y="1030"/>
                      </a:lnTo>
                      <a:lnTo>
                        <a:pt x="182" y="1099"/>
                      </a:lnTo>
                      <a:lnTo>
                        <a:pt x="198" y="1167"/>
                      </a:lnTo>
                      <a:lnTo>
                        <a:pt x="219" y="1234"/>
                      </a:lnTo>
                      <a:lnTo>
                        <a:pt x="246" y="1296"/>
                      </a:lnTo>
                      <a:lnTo>
                        <a:pt x="278" y="1356"/>
                      </a:lnTo>
                      <a:lnTo>
                        <a:pt x="315" y="1414"/>
                      </a:lnTo>
                      <a:lnTo>
                        <a:pt x="357" y="1467"/>
                      </a:lnTo>
                      <a:lnTo>
                        <a:pt x="403" y="1516"/>
                      </a:lnTo>
                      <a:lnTo>
                        <a:pt x="453" y="1563"/>
                      </a:lnTo>
                      <a:lnTo>
                        <a:pt x="508" y="1604"/>
                      </a:lnTo>
                      <a:lnTo>
                        <a:pt x="564" y="1640"/>
                      </a:lnTo>
                      <a:lnTo>
                        <a:pt x="625" y="1673"/>
                      </a:lnTo>
                      <a:lnTo>
                        <a:pt x="689" y="1699"/>
                      </a:lnTo>
                      <a:lnTo>
                        <a:pt x="756" y="1721"/>
                      </a:lnTo>
                      <a:lnTo>
                        <a:pt x="824" y="1736"/>
                      </a:lnTo>
                      <a:lnTo>
                        <a:pt x="895" y="1746"/>
                      </a:lnTo>
                      <a:lnTo>
                        <a:pt x="968" y="1749"/>
                      </a:lnTo>
                      <a:lnTo>
                        <a:pt x="1040" y="1746"/>
                      </a:lnTo>
                      <a:lnTo>
                        <a:pt x="1111" y="1736"/>
                      </a:lnTo>
                      <a:lnTo>
                        <a:pt x="1180" y="1721"/>
                      </a:lnTo>
                      <a:lnTo>
                        <a:pt x="1246" y="1699"/>
                      </a:lnTo>
                      <a:lnTo>
                        <a:pt x="1310" y="1673"/>
                      </a:lnTo>
                      <a:lnTo>
                        <a:pt x="1370" y="1640"/>
                      </a:lnTo>
                      <a:lnTo>
                        <a:pt x="1427" y="1604"/>
                      </a:lnTo>
                      <a:lnTo>
                        <a:pt x="1482" y="1563"/>
                      </a:lnTo>
                      <a:lnTo>
                        <a:pt x="1532" y="1516"/>
                      </a:lnTo>
                      <a:lnTo>
                        <a:pt x="1578" y="1467"/>
                      </a:lnTo>
                      <a:lnTo>
                        <a:pt x="1620" y="1414"/>
                      </a:lnTo>
                      <a:lnTo>
                        <a:pt x="1657" y="1356"/>
                      </a:lnTo>
                      <a:lnTo>
                        <a:pt x="1689" y="1296"/>
                      </a:lnTo>
                      <a:lnTo>
                        <a:pt x="1716" y="1234"/>
                      </a:lnTo>
                      <a:lnTo>
                        <a:pt x="1737" y="1167"/>
                      </a:lnTo>
                      <a:lnTo>
                        <a:pt x="1753" y="1099"/>
                      </a:lnTo>
                      <a:lnTo>
                        <a:pt x="1763" y="1030"/>
                      </a:lnTo>
                      <a:lnTo>
                        <a:pt x="1766" y="958"/>
                      </a:lnTo>
                      <a:lnTo>
                        <a:pt x="1763" y="886"/>
                      </a:lnTo>
                      <a:lnTo>
                        <a:pt x="1753" y="816"/>
                      </a:lnTo>
                      <a:lnTo>
                        <a:pt x="1737" y="748"/>
                      </a:lnTo>
                      <a:lnTo>
                        <a:pt x="1716" y="682"/>
                      </a:lnTo>
                      <a:lnTo>
                        <a:pt x="1689" y="619"/>
                      </a:lnTo>
                      <a:lnTo>
                        <a:pt x="1657" y="559"/>
                      </a:lnTo>
                      <a:lnTo>
                        <a:pt x="1620" y="501"/>
                      </a:lnTo>
                      <a:lnTo>
                        <a:pt x="1578" y="449"/>
                      </a:lnTo>
                      <a:lnTo>
                        <a:pt x="1532" y="399"/>
                      </a:lnTo>
                      <a:lnTo>
                        <a:pt x="1482" y="353"/>
                      </a:lnTo>
                      <a:lnTo>
                        <a:pt x="1427" y="312"/>
                      </a:lnTo>
                      <a:lnTo>
                        <a:pt x="1370" y="275"/>
                      </a:lnTo>
                      <a:lnTo>
                        <a:pt x="1310" y="243"/>
                      </a:lnTo>
                      <a:lnTo>
                        <a:pt x="1246" y="217"/>
                      </a:lnTo>
                      <a:lnTo>
                        <a:pt x="1180" y="196"/>
                      </a:lnTo>
                      <a:lnTo>
                        <a:pt x="1111" y="180"/>
                      </a:lnTo>
                      <a:lnTo>
                        <a:pt x="1040" y="170"/>
                      </a:lnTo>
                      <a:lnTo>
                        <a:pt x="968" y="167"/>
                      </a:lnTo>
                      <a:close/>
                      <a:moveTo>
                        <a:pt x="968" y="0"/>
                      </a:moveTo>
                      <a:lnTo>
                        <a:pt x="968" y="0"/>
                      </a:lnTo>
                      <a:lnTo>
                        <a:pt x="1047" y="3"/>
                      </a:lnTo>
                      <a:lnTo>
                        <a:pt x="1124" y="13"/>
                      </a:lnTo>
                      <a:lnTo>
                        <a:pt x="1200" y="27"/>
                      </a:lnTo>
                      <a:lnTo>
                        <a:pt x="1272" y="49"/>
                      </a:lnTo>
                      <a:lnTo>
                        <a:pt x="1344" y="75"/>
                      </a:lnTo>
                      <a:lnTo>
                        <a:pt x="1411" y="107"/>
                      </a:lnTo>
                      <a:lnTo>
                        <a:pt x="1476" y="144"/>
                      </a:lnTo>
                      <a:lnTo>
                        <a:pt x="1538" y="185"/>
                      </a:lnTo>
                      <a:lnTo>
                        <a:pt x="1597" y="231"/>
                      </a:lnTo>
                      <a:lnTo>
                        <a:pt x="1652" y="280"/>
                      </a:lnTo>
                      <a:lnTo>
                        <a:pt x="1702" y="334"/>
                      </a:lnTo>
                      <a:lnTo>
                        <a:pt x="1748" y="392"/>
                      </a:lnTo>
                      <a:lnTo>
                        <a:pt x="1789" y="454"/>
                      </a:lnTo>
                      <a:lnTo>
                        <a:pt x="1827" y="517"/>
                      </a:lnTo>
                      <a:lnTo>
                        <a:pt x="1859" y="585"/>
                      </a:lnTo>
                      <a:lnTo>
                        <a:pt x="1885" y="655"/>
                      </a:lnTo>
                      <a:lnTo>
                        <a:pt x="1907" y="728"/>
                      </a:lnTo>
                      <a:lnTo>
                        <a:pt x="1922" y="802"/>
                      </a:lnTo>
                      <a:lnTo>
                        <a:pt x="1931" y="879"/>
                      </a:lnTo>
                      <a:lnTo>
                        <a:pt x="1935" y="958"/>
                      </a:lnTo>
                      <a:lnTo>
                        <a:pt x="1931" y="1036"/>
                      </a:lnTo>
                      <a:lnTo>
                        <a:pt x="1922" y="1113"/>
                      </a:lnTo>
                      <a:lnTo>
                        <a:pt x="1907" y="1187"/>
                      </a:lnTo>
                      <a:lnTo>
                        <a:pt x="1885" y="1260"/>
                      </a:lnTo>
                      <a:lnTo>
                        <a:pt x="1859" y="1330"/>
                      </a:lnTo>
                      <a:lnTo>
                        <a:pt x="1827" y="1398"/>
                      </a:lnTo>
                      <a:lnTo>
                        <a:pt x="1789" y="1462"/>
                      </a:lnTo>
                      <a:lnTo>
                        <a:pt x="1748" y="1524"/>
                      </a:lnTo>
                      <a:lnTo>
                        <a:pt x="1702" y="1581"/>
                      </a:lnTo>
                      <a:lnTo>
                        <a:pt x="1652" y="1635"/>
                      </a:lnTo>
                      <a:lnTo>
                        <a:pt x="1597" y="1685"/>
                      </a:lnTo>
                      <a:lnTo>
                        <a:pt x="1538" y="1731"/>
                      </a:lnTo>
                      <a:lnTo>
                        <a:pt x="1476" y="1772"/>
                      </a:lnTo>
                      <a:lnTo>
                        <a:pt x="1411" y="1808"/>
                      </a:lnTo>
                      <a:lnTo>
                        <a:pt x="1344" y="1840"/>
                      </a:lnTo>
                      <a:lnTo>
                        <a:pt x="1272" y="1867"/>
                      </a:lnTo>
                      <a:lnTo>
                        <a:pt x="1200" y="1888"/>
                      </a:lnTo>
                      <a:lnTo>
                        <a:pt x="1124" y="1904"/>
                      </a:lnTo>
                      <a:lnTo>
                        <a:pt x="1047" y="1913"/>
                      </a:lnTo>
                      <a:lnTo>
                        <a:pt x="968" y="1916"/>
                      </a:lnTo>
                      <a:lnTo>
                        <a:pt x="888" y="1913"/>
                      </a:lnTo>
                      <a:lnTo>
                        <a:pt x="811" y="1904"/>
                      </a:lnTo>
                      <a:lnTo>
                        <a:pt x="735" y="1888"/>
                      </a:lnTo>
                      <a:lnTo>
                        <a:pt x="663" y="1867"/>
                      </a:lnTo>
                      <a:lnTo>
                        <a:pt x="591" y="1840"/>
                      </a:lnTo>
                      <a:lnTo>
                        <a:pt x="524" y="1808"/>
                      </a:lnTo>
                      <a:lnTo>
                        <a:pt x="459" y="1772"/>
                      </a:lnTo>
                      <a:lnTo>
                        <a:pt x="397" y="1731"/>
                      </a:lnTo>
                      <a:lnTo>
                        <a:pt x="339" y="1685"/>
                      </a:lnTo>
                      <a:lnTo>
                        <a:pt x="285" y="1635"/>
                      </a:lnTo>
                      <a:lnTo>
                        <a:pt x="233" y="1581"/>
                      </a:lnTo>
                      <a:lnTo>
                        <a:pt x="187" y="1524"/>
                      </a:lnTo>
                      <a:lnTo>
                        <a:pt x="146" y="1462"/>
                      </a:lnTo>
                      <a:lnTo>
                        <a:pt x="108" y="1398"/>
                      </a:lnTo>
                      <a:lnTo>
                        <a:pt x="77" y="1330"/>
                      </a:lnTo>
                      <a:lnTo>
                        <a:pt x="51" y="1260"/>
                      </a:lnTo>
                      <a:lnTo>
                        <a:pt x="29" y="1187"/>
                      </a:lnTo>
                      <a:lnTo>
                        <a:pt x="13" y="1113"/>
                      </a:lnTo>
                      <a:lnTo>
                        <a:pt x="4" y="1036"/>
                      </a:lnTo>
                      <a:lnTo>
                        <a:pt x="0" y="958"/>
                      </a:lnTo>
                      <a:lnTo>
                        <a:pt x="4" y="879"/>
                      </a:lnTo>
                      <a:lnTo>
                        <a:pt x="13" y="802"/>
                      </a:lnTo>
                      <a:lnTo>
                        <a:pt x="29" y="728"/>
                      </a:lnTo>
                      <a:lnTo>
                        <a:pt x="51" y="655"/>
                      </a:lnTo>
                      <a:lnTo>
                        <a:pt x="77" y="585"/>
                      </a:lnTo>
                      <a:lnTo>
                        <a:pt x="108" y="517"/>
                      </a:lnTo>
                      <a:lnTo>
                        <a:pt x="146" y="454"/>
                      </a:lnTo>
                      <a:lnTo>
                        <a:pt x="187" y="392"/>
                      </a:lnTo>
                      <a:lnTo>
                        <a:pt x="233" y="334"/>
                      </a:lnTo>
                      <a:lnTo>
                        <a:pt x="285" y="280"/>
                      </a:lnTo>
                      <a:lnTo>
                        <a:pt x="339" y="231"/>
                      </a:lnTo>
                      <a:lnTo>
                        <a:pt x="397" y="185"/>
                      </a:lnTo>
                      <a:lnTo>
                        <a:pt x="459" y="144"/>
                      </a:lnTo>
                      <a:lnTo>
                        <a:pt x="524" y="107"/>
                      </a:lnTo>
                      <a:lnTo>
                        <a:pt x="591" y="75"/>
                      </a:lnTo>
                      <a:lnTo>
                        <a:pt x="663" y="49"/>
                      </a:lnTo>
                      <a:lnTo>
                        <a:pt x="735" y="27"/>
                      </a:lnTo>
                      <a:lnTo>
                        <a:pt x="811" y="13"/>
                      </a:lnTo>
                      <a:lnTo>
                        <a:pt x="888" y="3"/>
                      </a:lnTo>
                      <a:lnTo>
                        <a:pt x="968"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lumMod val="65000"/>
                        <a:lumOff val="35000"/>
                      </a:prstClr>
                    </a:solidFill>
                    <a:latin typeface="Montserrat Medium" pitchFamily="2" charset="77"/>
                    <a:ea typeface="Helvetica Regular" charset="0"/>
                    <a:cs typeface="Helvetica Regular" charset="0"/>
                  </a:endParaRPr>
                </a:p>
              </p:txBody>
            </p:sp>
            <p:sp>
              <p:nvSpPr>
                <p:cNvPr id="38" name="Freeform 8"/>
                <p:cNvSpPr>
                  <a:spLocks/>
                </p:cNvSpPr>
                <p:nvPr/>
              </p:nvSpPr>
              <p:spPr bwMode="auto">
                <a:xfrm>
                  <a:off x="4548" y="3493"/>
                  <a:ext cx="68" cy="104"/>
                </a:xfrm>
                <a:custGeom>
                  <a:avLst/>
                  <a:gdLst>
                    <a:gd name="T0" fmla="*/ 370 w 607"/>
                    <a:gd name="T1" fmla="*/ 0 h 937"/>
                    <a:gd name="T2" fmla="*/ 393 w 607"/>
                    <a:gd name="T3" fmla="*/ 92 h 937"/>
                    <a:gd name="T4" fmla="*/ 433 w 607"/>
                    <a:gd name="T5" fmla="*/ 112 h 937"/>
                    <a:gd name="T6" fmla="*/ 590 w 607"/>
                    <a:gd name="T7" fmla="*/ 78 h 937"/>
                    <a:gd name="T8" fmla="*/ 432 w 607"/>
                    <a:gd name="T9" fmla="*/ 313 h 937"/>
                    <a:gd name="T10" fmla="*/ 395 w 607"/>
                    <a:gd name="T11" fmla="*/ 275 h 937"/>
                    <a:gd name="T12" fmla="*/ 356 w 607"/>
                    <a:gd name="T13" fmla="*/ 248 h 937"/>
                    <a:gd name="T14" fmla="*/ 313 w 607"/>
                    <a:gd name="T15" fmla="*/ 233 h 937"/>
                    <a:gd name="T16" fmla="*/ 255 w 607"/>
                    <a:gd name="T17" fmla="*/ 226 h 937"/>
                    <a:gd name="T18" fmla="*/ 213 w 607"/>
                    <a:gd name="T19" fmla="*/ 233 h 937"/>
                    <a:gd name="T20" fmla="*/ 182 w 607"/>
                    <a:gd name="T21" fmla="*/ 248 h 937"/>
                    <a:gd name="T22" fmla="*/ 161 w 607"/>
                    <a:gd name="T23" fmla="*/ 280 h 937"/>
                    <a:gd name="T24" fmla="*/ 160 w 607"/>
                    <a:gd name="T25" fmla="*/ 314 h 937"/>
                    <a:gd name="T26" fmla="*/ 180 w 607"/>
                    <a:gd name="T27" fmla="*/ 345 h 937"/>
                    <a:gd name="T28" fmla="*/ 219 w 607"/>
                    <a:gd name="T29" fmla="*/ 369 h 937"/>
                    <a:gd name="T30" fmla="*/ 278 w 607"/>
                    <a:gd name="T31" fmla="*/ 386 h 937"/>
                    <a:gd name="T32" fmla="*/ 362 w 607"/>
                    <a:gd name="T33" fmla="*/ 402 h 937"/>
                    <a:gd name="T34" fmla="*/ 440 w 607"/>
                    <a:gd name="T35" fmla="*/ 425 h 937"/>
                    <a:gd name="T36" fmla="*/ 507 w 607"/>
                    <a:gd name="T37" fmla="*/ 463 h 937"/>
                    <a:gd name="T38" fmla="*/ 559 w 607"/>
                    <a:gd name="T39" fmla="*/ 512 h 937"/>
                    <a:gd name="T40" fmla="*/ 590 w 607"/>
                    <a:gd name="T41" fmla="*/ 563 h 937"/>
                    <a:gd name="T42" fmla="*/ 603 w 607"/>
                    <a:gd name="T43" fmla="*/ 611 h 937"/>
                    <a:gd name="T44" fmla="*/ 607 w 607"/>
                    <a:gd name="T45" fmla="*/ 648 h 937"/>
                    <a:gd name="T46" fmla="*/ 599 w 607"/>
                    <a:gd name="T47" fmla="*/ 706 h 937"/>
                    <a:gd name="T48" fmla="*/ 575 w 607"/>
                    <a:gd name="T49" fmla="*/ 756 h 937"/>
                    <a:gd name="T50" fmla="*/ 539 w 607"/>
                    <a:gd name="T51" fmla="*/ 799 h 937"/>
                    <a:gd name="T52" fmla="*/ 492 w 607"/>
                    <a:gd name="T53" fmla="*/ 833 h 937"/>
                    <a:gd name="T54" fmla="*/ 434 w 607"/>
                    <a:gd name="T55" fmla="*/ 856 h 937"/>
                    <a:gd name="T56" fmla="*/ 370 w 607"/>
                    <a:gd name="T57" fmla="*/ 867 h 937"/>
                    <a:gd name="T58" fmla="*/ 212 w 607"/>
                    <a:gd name="T59" fmla="*/ 937 h 937"/>
                    <a:gd name="T60" fmla="*/ 189 w 607"/>
                    <a:gd name="T61" fmla="*/ 836 h 937"/>
                    <a:gd name="T62" fmla="*/ 165 w 607"/>
                    <a:gd name="T63" fmla="*/ 860 h 937"/>
                    <a:gd name="T64" fmla="*/ 7 w 607"/>
                    <a:gd name="T65" fmla="*/ 625 h 937"/>
                    <a:gd name="T66" fmla="*/ 185 w 607"/>
                    <a:gd name="T67" fmla="*/ 646 h 937"/>
                    <a:gd name="T68" fmla="*/ 225 w 607"/>
                    <a:gd name="T69" fmla="*/ 678 h 937"/>
                    <a:gd name="T70" fmla="*/ 268 w 607"/>
                    <a:gd name="T71" fmla="*/ 699 h 937"/>
                    <a:gd name="T72" fmla="*/ 319 w 607"/>
                    <a:gd name="T73" fmla="*/ 710 h 937"/>
                    <a:gd name="T74" fmla="*/ 377 w 607"/>
                    <a:gd name="T75" fmla="*/ 709 h 937"/>
                    <a:gd name="T76" fmla="*/ 422 w 607"/>
                    <a:gd name="T77" fmla="*/ 694 h 937"/>
                    <a:gd name="T78" fmla="*/ 443 w 607"/>
                    <a:gd name="T79" fmla="*/ 674 h 937"/>
                    <a:gd name="T80" fmla="*/ 449 w 607"/>
                    <a:gd name="T81" fmla="*/ 648 h 937"/>
                    <a:gd name="T82" fmla="*/ 443 w 607"/>
                    <a:gd name="T83" fmla="*/ 620 h 937"/>
                    <a:gd name="T84" fmla="*/ 418 w 607"/>
                    <a:gd name="T85" fmla="*/ 592 h 937"/>
                    <a:gd name="T86" fmla="*/ 372 w 607"/>
                    <a:gd name="T87" fmla="*/ 567 h 937"/>
                    <a:gd name="T88" fmla="*/ 319 w 607"/>
                    <a:gd name="T89" fmla="*/ 552 h 937"/>
                    <a:gd name="T90" fmla="*/ 246 w 607"/>
                    <a:gd name="T91" fmla="*/ 538 h 937"/>
                    <a:gd name="T92" fmla="*/ 169 w 607"/>
                    <a:gd name="T93" fmla="*/ 516 h 937"/>
                    <a:gd name="T94" fmla="*/ 103 w 607"/>
                    <a:gd name="T95" fmla="*/ 481 h 937"/>
                    <a:gd name="T96" fmla="*/ 50 w 607"/>
                    <a:gd name="T97" fmla="*/ 437 h 937"/>
                    <a:gd name="T98" fmla="*/ 18 w 607"/>
                    <a:gd name="T99" fmla="*/ 388 h 937"/>
                    <a:gd name="T100" fmla="*/ 4 w 607"/>
                    <a:gd name="T101" fmla="*/ 339 h 937"/>
                    <a:gd name="T102" fmla="*/ 0 w 607"/>
                    <a:gd name="T103" fmla="*/ 297 h 937"/>
                    <a:gd name="T104" fmla="*/ 7 w 607"/>
                    <a:gd name="T105" fmla="*/ 242 h 937"/>
                    <a:gd name="T106" fmla="*/ 27 w 607"/>
                    <a:gd name="T107" fmla="*/ 192 h 937"/>
                    <a:gd name="T108" fmla="*/ 59 w 607"/>
                    <a:gd name="T109" fmla="*/ 149 h 937"/>
                    <a:gd name="T110" fmla="*/ 103 w 607"/>
                    <a:gd name="T111" fmla="*/ 114 h 937"/>
                    <a:gd name="T112" fmla="*/ 155 w 607"/>
                    <a:gd name="T113" fmla="*/ 89 h 937"/>
                    <a:gd name="T114" fmla="*/ 212 w 607"/>
                    <a:gd name="T115" fmla="*/ 74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7" h="937">
                      <a:moveTo>
                        <a:pt x="212" y="0"/>
                      </a:moveTo>
                      <a:lnTo>
                        <a:pt x="370" y="0"/>
                      </a:lnTo>
                      <a:lnTo>
                        <a:pt x="370" y="84"/>
                      </a:lnTo>
                      <a:lnTo>
                        <a:pt x="393" y="92"/>
                      </a:lnTo>
                      <a:lnTo>
                        <a:pt x="414" y="101"/>
                      </a:lnTo>
                      <a:lnTo>
                        <a:pt x="433" y="112"/>
                      </a:lnTo>
                      <a:lnTo>
                        <a:pt x="433" y="78"/>
                      </a:lnTo>
                      <a:lnTo>
                        <a:pt x="590" y="78"/>
                      </a:lnTo>
                      <a:lnTo>
                        <a:pt x="590" y="313"/>
                      </a:lnTo>
                      <a:lnTo>
                        <a:pt x="432" y="313"/>
                      </a:lnTo>
                      <a:lnTo>
                        <a:pt x="413" y="293"/>
                      </a:lnTo>
                      <a:lnTo>
                        <a:pt x="395" y="275"/>
                      </a:lnTo>
                      <a:lnTo>
                        <a:pt x="377" y="260"/>
                      </a:lnTo>
                      <a:lnTo>
                        <a:pt x="356" y="248"/>
                      </a:lnTo>
                      <a:lnTo>
                        <a:pt x="335" y="239"/>
                      </a:lnTo>
                      <a:lnTo>
                        <a:pt x="313" y="233"/>
                      </a:lnTo>
                      <a:lnTo>
                        <a:pt x="286" y="228"/>
                      </a:lnTo>
                      <a:lnTo>
                        <a:pt x="255" y="226"/>
                      </a:lnTo>
                      <a:lnTo>
                        <a:pt x="234" y="228"/>
                      </a:lnTo>
                      <a:lnTo>
                        <a:pt x="213" y="233"/>
                      </a:lnTo>
                      <a:lnTo>
                        <a:pt x="197" y="239"/>
                      </a:lnTo>
                      <a:lnTo>
                        <a:pt x="182" y="248"/>
                      </a:lnTo>
                      <a:lnTo>
                        <a:pt x="168" y="264"/>
                      </a:lnTo>
                      <a:lnTo>
                        <a:pt x="161" y="280"/>
                      </a:lnTo>
                      <a:lnTo>
                        <a:pt x="158" y="297"/>
                      </a:lnTo>
                      <a:lnTo>
                        <a:pt x="160" y="314"/>
                      </a:lnTo>
                      <a:lnTo>
                        <a:pt x="167" y="330"/>
                      </a:lnTo>
                      <a:lnTo>
                        <a:pt x="180" y="345"/>
                      </a:lnTo>
                      <a:lnTo>
                        <a:pt x="197" y="357"/>
                      </a:lnTo>
                      <a:lnTo>
                        <a:pt x="219" y="369"/>
                      </a:lnTo>
                      <a:lnTo>
                        <a:pt x="246" y="379"/>
                      </a:lnTo>
                      <a:lnTo>
                        <a:pt x="278" y="386"/>
                      </a:lnTo>
                      <a:lnTo>
                        <a:pt x="316" y="392"/>
                      </a:lnTo>
                      <a:lnTo>
                        <a:pt x="362" y="402"/>
                      </a:lnTo>
                      <a:lnTo>
                        <a:pt x="403" y="412"/>
                      </a:lnTo>
                      <a:lnTo>
                        <a:pt x="440" y="425"/>
                      </a:lnTo>
                      <a:lnTo>
                        <a:pt x="472" y="440"/>
                      </a:lnTo>
                      <a:lnTo>
                        <a:pt x="507" y="463"/>
                      </a:lnTo>
                      <a:lnTo>
                        <a:pt x="536" y="487"/>
                      </a:lnTo>
                      <a:lnTo>
                        <a:pt x="559" y="512"/>
                      </a:lnTo>
                      <a:lnTo>
                        <a:pt x="577" y="537"/>
                      </a:lnTo>
                      <a:lnTo>
                        <a:pt x="590" y="563"/>
                      </a:lnTo>
                      <a:lnTo>
                        <a:pt x="599" y="588"/>
                      </a:lnTo>
                      <a:lnTo>
                        <a:pt x="603" y="611"/>
                      </a:lnTo>
                      <a:lnTo>
                        <a:pt x="606" y="632"/>
                      </a:lnTo>
                      <a:lnTo>
                        <a:pt x="607" y="648"/>
                      </a:lnTo>
                      <a:lnTo>
                        <a:pt x="605" y="678"/>
                      </a:lnTo>
                      <a:lnTo>
                        <a:pt x="599" y="706"/>
                      </a:lnTo>
                      <a:lnTo>
                        <a:pt x="588" y="732"/>
                      </a:lnTo>
                      <a:lnTo>
                        <a:pt x="575" y="756"/>
                      </a:lnTo>
                      <a:lnTo>
                        <a:pt x="558" y="779"/>
                      </a:lnTo>
                      <a:lnTo>
                        <a:pt x="539" y="799"/>
                      </a:lnTo>
                      <a:lnTo>
                        <a:pt x="517" y="817"/>
                      </a:lnTo>
                      <a:lnTo>
                        <a:pt x="492" y="833"/>
                      </a:lnTo>
                      <a:lnTo>
                        <a:pt x="464" y="846"/>
                      </a:lnTo>
                      <a:lnTo>
                        <a:pt x="434" y="856"/>
                      </a:lnTo>
                      <a:lnTo>
                        <a:pt x="403" y="863"/>
                      </a:lnTo>
                      <a:lnTo>
                        <a:pt x="370" y="867"/>
                      </a:lnTo>
                      <a:lnTo>
                        <a:pt x="370" y="937"/>
                      </a:lnTo>
                      <a:lnTo>
                        <a:pt x="212" y="937"/>
                      </a:lnTo>
                      <a:lnTo>
                        <a:pt x="212" y="846"/>
                      </a:lnTo>
                      <a:lnTo>
                        <a:pt x="189" y="836"/>
                      </a:lnTo>
                      <a:lnTo>
                        <a:pt x="165" y="825"/>
                      </a:lnTo>
                      <a:lnTo>
                        <a:pt x="165" y="860"/>
                      </a:lnTo>
                      <a:lnTo>
                        <a:pt x="7" y="860"/>
                      </a:lnTo>
                      <a:lnTo>
                        <a:pt x="7" y="625"/>
                      </a:lnTo>
                      <a:lnTo>
                        <a:pt x="165" y="625"/>
                      </a:lnTo>
                      <a:lnTo>
                        <a:pt x="185" y="646"/>
                      </a:lnTo>
                      <a:lnTo>
                        <a:pt x="205" y="663"/>
                      </a:lnTo>
                      <a:lnTo>
                        <a:pt x="225" y="678"/>
                      </a:lnTo>
                      <a:lnTo>
                        <a:pt x="246" y="691"/>
                      </a:lnTo>
                      <a:lnTo>
                        <a:pt x="268" y="699"/>
                      </a:lnTo>
                      <a:lnTo>
                        <a:pt x="292" y="706"/>
                      </a:lnTo>
                      <a:lnTo>
                        <a:pt x="319" y="710"/>
                      </a:lnTo>
                      <a:lnTo>
                        <a:pt x="350" y="711"/>
                      </a:lnTo>
                      <a:lnTo>
                        <a:pt x="377" y="709"/>
                      </a:lnTo>
                      <a:lnTo>
                        <a:pt x="400" y="703"/>
                      </a:lnTo>
                      <a:lnTo>
                        <a:pt x="422" y="694"/>
                      </a:lnTo>
                      <a:lnTo>
                        <a:pt x="433" y="684"/>
                      </a:lnTo>
                      <a:lnTo>
                        <a:pt x="443" y="674"/>
                      </a:lnTo>
                      <a:lnTo>
                        <a:pt x="447" y="662"/>
                      </a:lnTo>
                      <a:lnTo>
                        <a:pt x="449" y="648"/>
                      </a:lnTo>
                      <a:lnTo>
                        <a:pt x="447" y="634"/>
                      </a:lnTo>
                      <a:lnTo>
                        <a:pt x="443" y="620"/>
                      </a:lnTo>
                      <a:lnTo>
                        <a:pt x="434" y="608"/>
                      </a:lnTo>
                      <a:lnTo>
                        <a:pt x="418" y="592"/>
                      </a:lnTo>
                      <a:lnTo>
                        <a:pt x="397" y="579"/>
                      </a:lnTo>
                      <a:lnTo>
                        <a:pt x="372" y="567"/>
                      </a:lnTo>
                      <a:lnTo>
                        <a:pt x="347" y="558"/>
                      </a:lnTo>
                      <a:lnTo>
                        <a:pt x="319" y="552"/>
                      </a:lnTo>
                      <a:lnTo>
                        <a:pt x="292" y="547"/>
                      </a:lnTo>
                      <a:lnTo>
                        <a:pt x="246" y="538"/>
                      </a:lnTo>
                      <a:lnTo>
                        <a:pt x="206" y="529"/>
                      </a:lnTo>
                      <a:lnTo>
                        <a:pt x="169" y="516"/>
                      </a:lnTo>
                      <a:lnTo>
                        <a:pt x="139" y="502"/>
                      </a:lnTo>
                      <a:lnTo>
                        <a:pt x="103" y="481"/>
                      </a:lnTo>
                      <a:lnTo>
                        <a:pt x="73" y="460"/>
                      </a:lnTo>
                      <a:lnTo>
                        <a:pt x="50" y="437"/>
                      </a:lnTo>
                      <a:lnTo>
                        <a:pt x="32" y="412"/>
                      </a:lnTo>
                      <a:lnTo>
                        <a:pt x="18" y="388"/>
                      </a:lnTo>
                      <a:lnTo>
                        <a:pt x="9" y="364"/>
                      </a:lnTo>
                      <a:lnTo>
                        <a:pt x="4" y="339"/>
                      </a:lnTo>
                      <a:lnTo>
                        <a:pt x="1" y="317"/>
                      </a:lnTo>
                      <a:lnTo>
                        <a:pt x="0" y="297"/>
                      </a:lnTo>
                      <a:lnTo>
                        <a:pt x="2" y="269"/>
                      </a:lnTo>
                      <a:lnTo>
                        <a:pt x="7" y="242"/>
                      </a:lnTo>
                      <a:lnTo>
                        <a:pt x="16" y="217"/>
                      </a:lnTo>
                      <a:lnTo>
                        <a:pt x="27" y="192"/>
                      </a:lnTo>
                      <a:lnTo>
                        <a:pt x="42" y="170"/>
                      </a:lnTo>
                      <a:lnTo>
                        <a:pt x="59" y="149"/>
                      </a:lnTo>
                      <a:lnTo>
                        <a:pt x="80" y="130"/>
                      </a:lnTo>
                      <a:lnTo>
                        <a:pt x="103" y="114"/>
                      </a:lnTo>
                      <a:lnTo>
                        <a:pt x="128" y="100"/>
                      </a:lnTo>
                      <a:lnTo>
                        <a:pt x="155" y="89"/>
                      </a:lnTo>
                      <a:lnTo>
                        <a:pt x="182" y="79"/>
                      </a:lnTo>
                      <a:lnTo>
                        <a:pt x="212" y="74"/>
                      </a:lnTo>
                      <a:lnTo>
                        <a:pt x="212"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lumMod val="65000"/>
                        <a:lumOff val="35000"/>
                      </a:prstClr>
                    </a:solidFill>
                    <a:latin typeface="Montserrat Medium" pitchFamily="2" charset="77"/>
                    <a:ea typeface="Helvetica Regular" charset="0"/>
                    <a:cs typeface="Helvetica Regular" charset="0"/>
                  </a:endParaRPr>
                </a:p>
              </p:txBody>
            </p:sp>
          </p:grpSp>
        </p:grpSp>
      </p:grpSp>
      <p:grpSp>
        <p:nvGrpSpPr>
          <p:cNvPr id="8" name="Group 7"/>
          <p:cNvGrpSpPr/>
          <p:nvPr/>
        </p:nvGrpSpPr>
        <p:grpSpPr>
          <a:xfrm>
            <a:off x="4782257" y="2994528"/>
            <a:ext cx="4110686" cy="767244"/>
            <a:chOff x="4572000" y="3078203"/>
            <a:chExt cx="4111756" cy="767444"/>
          </a:xfrm>
        </p:grpSpPr>
        <p:sp>
          <p:nvSpPr>
            <p:cNvPr id="26" name="Rectangle 25"/>
            <p:cNvSpPr/>
            <p:nvPr/>
          </p:nvSpPr>
          <p:spPr>
            <a:xfrm>
              <a:off x="5096359" y="3078203"/>
              <a:ext cx="3587397" cy="767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0934" lvl="1" defTabSz="685612">
                <a:buClr>
                  <a:srgbClr val="404040"/>
                </a:buClr>
                <a:buSzPct val="100000"/>
              </a:pPr>
              <a:r>
                <a:rPr lang="en-US" sz="1400" dirty="0">
                  <a:solidFill>
                    <a:srgbClr val="E7E6E6">
                      <a:lumMod val="50000"/>
                    </a:srgbClr>
                  </a:solidFill>
                  <a:latin typeface="Montserrat" pitchFamily="2" charset="77"/>
                  <a:ea typeface="Helvetica Regular" charset="0"/>
                  <a:cs typeface="Helvetica Regular" charset="0"/>
                  <a:sym typeface="Century Gothic"/>
                </a:rPr>
                <a:t>Give increased BV and IBV, thereby, increasing YOUR RESIDUAL INCOME</a:t>
              </a:r>
            </a:p>
          </p:txBody>
        </p:sp>
        <p:grpSp>
          <p:nvGrpSpPr>
            <p:cNvPr id="6" name="Group 5"/>
            <p:cNvGrpSpPr/>
            <p:nvPr/>
          </p:nvGrpSpPr>
          <p:grpSpPr>
            <a:xfrm>
              <a:off x="4572000" y="3195188"/>
              <a:ext cx="527540" cy="533474"/>
              <a:chOff x="4244222" y="3214264"/>
              <a:chExt cx="527540" cy="533474"/>
            </a:xfrm>
          </p:grpSpPr>
          <p:sp>
            <p:nvSpPr>
              <p:cNvPr id="42" name="Oval 41"/>
              <p:cNvSpPr/>
              <p:nvPr/>
            </p:nvSpPr>
            <p:spPr>
              <a:xfrm>
                <a:off x="4244222" y="3214264"/>
                <a:ext cx="527540" cy="53347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2"/>
                <a:endParaRPr lang="en-US" sz="1400" dirty="0">
                  <a:solidFill>
                    <a:prstClr val="black">
                      <a:lumMod val="65000"/>
                      <a:lumOff val="35000"/>
                    </a:prstClr>
                  </a:solidFill>
                  <a:latin typeface="Montserrat Medium" pitchFamily="2" charset="77"/>
                  <a:ea typeface="Helvetica Regular" charset="0"/>
                  <a:cs typeface="Helvetica Regular" charset="0"/>
                </a:endParaRPr>
              </a:p>
            </p:txBody>
          </p:sp>
          <p:grpSp>
            <p:nvGrpSpPr>
              <p:cNvPr id="46" name="Group 17"/>
              <p:cNvGrpSpPr>
                <a:grpSpLocks noChangeAspect="1"/>
              </p:cNvGrpSpPr>
              <p:nvPr/>
            </p:nvGrpSpPr>
            <p:grpSpPr bwMode="auto">
              <a:xfrm>
                <a:off x="4325238" y="3337584"/>
                <a:ext cx="347382" cy="297002"/>
                <a:chOff x="3477" y="1848"/>
                <a:chExt cx="724" cy="619"/>
              </a:xfrm>
              <a:solidFill>
                <a:schemeClr val="bg1"/>
              </a:solidFill>
            </p:grpSpPr>
            <p:sp>
              <p:nvSpPr>
                <p:cNvPr id="49" name="Freeform 19"/>
                <p:cNvSpPr>
                  <a:spLocks/>
                </p:cNvSpPr>
                <p:nvPr/>
              </p:nvSpPr>
              <p:spPr bwMode="auto">
                <a:xfrm>
                  <a:off x="3990" y="1848"/>
                  <a:ext cx="149" cy="241"/>
                </a:xfrm>
                <a:custGeom>
                  <a:avLst/>
                  <a:gdLst>
                    <a:gd name="T0" fmla="*/ 48 w 745"/>
                    <a:gd name="T1" fmla="*/ 0 h 1203"/>
                    <a:gd name="T2" fmla="*/ 697 w 745"/>
                    <a:gd name="T3" fmla="*/ 0 h 1203"/>
                    <a:gd name="T4" fmla="*/ 712 w 745"/>
                    <a:gd name="T5" fmla="*/ 3 h 1203"/>
                    <a:gd name="T6" fmla="*/ 725 w 745"/>
                    <a:gd name="T7" fmla="*/ 9 h 1203"/>
                    <a:gd name="T8" fmla="*/ 735 w 745"/>
                    <a:gd name="T9" fmla="*/ 20 h 1203"/>
                    <a:gd name="T10" fmla="*/ 743 w 745"/>
                    <a:gd name="T11" fmla="*/ 33 h 1203"/>
                    <a:gd name="T12" fmla="*/ 745 w 745"/>
                    <a:gd name="T13" fmla="*/ 48 h 1203"/>
                    <a:gd name="T14" fmla="*/ 745 w 745"/>
                    <a:gd name="T15" fmla="*/ 329 h 1203"/>
                    <a:gd name="T16" fmla="*/ 0 w 745"/>
                    <a:gd name="T17" fmla="*/ 1203 h 1203"/>
                    <a:gd name="T18" fmla="*/ 0 w 745"/>
                    <a:gd name="T19" fmla="*/ 48 h 1203"/>
                    <a:gd name="T20" fmla="*/ 3 w 745"/>
                    <a:gd name="T21" fmla="*/ 33 h 1203"/>
                    <a:gd name="T22" fmla="*/ 9 w 745"/>
                    <a:gd name="T23" fmla="*/ 20 h 1203"/>
                    <a:gd name="T24" fmla="*/ 20 w 745"/>
                    <a:gd name="T25" fmla="*/ 9 h 1203"/>
                    <a:gd name="T26" fmla="*/ 33 w 745"/>
                    <a:gd name="T27" fmla="*/ 3 h 1203"/>
                    <a:gd name="T28" fmla="*/ 48 w 745"/>
                    <a:gd name="T29" fmla="*/ 0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5" h="1203">
                      <a:moveTo>
                        <a:pt x="48" y="0"/>
                      </a:moveTo>
                      <a:lnTo>
                        <a:pt x="697" y="0"/>
                      </a:lnTo>
                      <a:lnTo>
                        <a:pt x="712" y="3"/>
                      </a:lnTo>
                      <a:lnTo>
                        <a:pt x="725" y="9"/>
                      </a:lnTo>
                      <a:lnTo>
                        <a:pt x="735" y="20"/>
                      </a:lnTo>
                      <a:lnTo>
                        <a:pt x="743" y="33"/>
                      </a:lnTo>
                      <a:lnTo>
                        <a:pt x="745" y="48"/>
                      </a:lnTo>
                      <a:lnTo>
                        <a:pt x="745" y="329"/>
                      </a:lnTo>
                      <a:lnTo>
                        <a:pt x="0" y="1203"/>
                      </a:lnTo>
                      <a:lnTo>
                        <a:pt x="0" y="48"/>
                      </a:lnTo>
                      <a:lnTo>
                        <a:pt x="3" y="33"/>
                      </a:lnTo>
                      <a:lnTo>
                        <a:pt x="9" y="20"/>
                      </a:lnTo>
                      <a:lnTo>
                        <a:pt x="20" y="9"/>
                      </a:lnTo>
                      <a:lnTo>
                        <a:pt x="33" y="3"/>
                      </a:lnTo>
                      <a:lnTo>
                        <a:pt x="48"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lumMod val="65000"/>
                        <a:lumOff val="35000"/>
                      </a:prstClr>
                    </a:solidFill>
                    <a:latin typeface="Montserrat Medium" pitchFamily="2" charset="77"/>
                    <a:ea typeface="Helvetica Regular" charset="0"/>
                    <a:cs typeface="Helvetica Regular" charset="0"/>
                  </a:endParaRPr>
                </a:p>
              </p:txBody>
            </p:sp>
            <p:sp>
              <p:nvSpPr>
                <p:cNvPr id="50" name="Freeform 20"/>
                <p:cNvSpPr>
                  <a:spLocks/>
                </p:cNvSpPr>
                <p:nvPr/>
              </p:nvSpPr>
              <p:spPr bwMode="auto">
                <a:xfrm>
                  <a:off x="3990" y="2012"/>
                  <a:ext cx="149" cy="455"/>
                </a:xfrm>
                <a:custGeom>
                  <a:avLst/>
                  <a:gdLst>
                    <a:gd name="T0" fmla="*/ 745 w 745"/>
                    <a:gd name="T1" fmla="*/ 0 h 2273"/>
                    <a:gd name="T2" fmla="*/ 745 w 745"/>
                    <a:gd name="T3" fmla="*/ 2226 h 2273"/>
                    <a:gd name="T4" fmla="*/ 743 w 745"/>
                    <a:gd name="T5" fmla="*/ 2240 h 2273"/>
                    <a:gd name="T6" fmla="*/ 735 w 745"/>
                    <a:gd name="T7" fmla="*/ 2254 h 2273"/>
                    <a:gd name="T8" fmla="*/ 725 w 745"/>
                    <a:gd name="T9" fmla="*/ 2265 h 2273"/>
                    <a:gd name="T10" fmla="*/ 712 w 745"/>
                    <a:gd name="T11" fmla="*/ 2271 h 2273"/>
                    <a:gd name="T12" fmla="*/ 697 w 745"/>
                    <a:gd name="T13" fmla="*/ 2273 h 2273"/>
                    <a:gd name="T14" fmla="*/ 48 w 745"/>
                    <a:gd name="T15" fmla="*/ 2273 h 2273"/>
                    <a:gd name="T16" fmla="*/ 33 w 745"/>
                    <a:gd name="T17" fmla="*/ 2271 h 2273"/>
                    <a:gd name="T18" fmla="*/ 20 w 745"/>
                    <a:gd name="T19" fmla="*/ 2265 h 2273"/>
                    <a:gd name="T20" fmla="*/ 9 w 745"/>
                    <a:gd name="T21" fmla="*/ 2254 h 2273"/>
                    <a:gd name="T22" fmla="*/ 3 w 745"/>
                    <a:gd name="T23" fmla="*/ 2240 h 2273"/>
                    <a:gd name="T24" fmla="*/ 0 w 745"/>
                    <a:gd name="T25" fmla="*/ 2226 h 2273"/>
                    <a:gd name="T26" fmla="*/ 0 w 745"/>
                    <a:gd name="T27" fmla="*/ 873 h 2273"/>
                    <a:gd name="T28" fmla="*/ 745 w 745"/>
                    <a:gd name="T29" fmla="*/ 0 h 2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5" h="2273">
                      <a:moveTo>
                        <a:pt x="745" y="0"/>
                      </a:moveTo>
                      <a:lnTo>
                        <a:pt x="745" y="2226"/>
                      </a:lnTo>
                      <a:lnTo>
                        <a:pt x="743" y="2240"/>
                      </a:lnTo>
                      <a:lnTo>
                        <a:pt x="735" y="2254"/>
                      </a:lnTo>
                      <a:lnTo>
                        <a:pt x="725" y="2265"/>
                      </a:lnTo>
                      <a:lnTo>
                        <a:pt x="712" y="2271"/>
                      </a:lnTo>
                      <a:lnTo>
                        <a:pt x="697" y="2273"/>
                      </a:lnTo>
                      <a:lnTo>
                        <a:pt x="48" y="2273"/>
                      </a:lnTo>
                      <a:lnTo>
                        <a:pt x="33" y="2271"/>
                      </a:lnTo>
                      <a:lnTo>
                        <a:pt x="20" y="2265"/>
                      </a:lnTo>
                      <a:lnTo>
                        <a:pt x="9" y="2254"/>
                      </a:lnTo>
                      <a:lnTo>
                        <a:pt x="3" y="2240"/>
                      </a:lnTo>
                      <a:lnTo>
                        <a:pt x="0" y="2226"/>
                      </a:lnTo>
                      <a:lnTo>
                        <a:pt x="0" y="873"/>
                      </a:lnTo>
                      <a:lnTo>
                        <a:pt x="745"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lumMod val="65000"/>
                        <a:lumOff val="35000"/>
                      </a:prstClr>
                    </a:solidFill>
                    <a:latin typeface="Montserrat Medium" pitchFamily="2" charset="77"/>
                    <a:ea typeface="Helvetica Regular" charset="0"/>
                    <a:cs typeface="Helvetica Regular" charset="0"/>
                  </a:endParaRPr>
                </a:p>
              </p:txBody>
            </p:sp>
            <p:sp>
              <p:nvSpPr>
                <p:cNvPr id="51" name="Freeform 21"/>
                <p:cNvSpPr>
                  <a:spLocks/>
                </p:cNvSpPr>
                <p:nvPr/>
              </p:nvSpPr>
              <p:spPr bwMode="auto">
                <a:xfrm>
                  <a:off x="3758" y="2204"/>
                  <a:ext cx="149" cy="263"/>
                </a:xfrm>
                <a:custGeom>
                  <a:avLst/>
                  <a:gdLst>
                    <a:gd name="T0" fmla="*/ 423 w 745"/>
                    <a:gd name="T1" fmla="*/ 0 h 1313"/>
                    <a:gd name="T2" fmla="*/ 745 w 745"/>
                    <a:gd name="T3" fmla="*/ 94 h 1313"/>
                    <a:gd name="T4" fmla="*/ 745 w 745"/>
                    <a:gd name="T5" fmla="*/ 1266 h 1313"/>
                    <a:gd name="T6" fmla="*/ 742 w 745"/>
                    <a:gd name="T7" fmla="*/ 1280 h 1313"/>
                    <a:gd name="T8" fmla="*/ 735 w 745"/>
                    <a:gd name="T9" fmla="*/ 1294 h 1313"/>
                    <a:gd name="T10" fmla="*/ 725 w 745"/>
                    <a:gd name="T11" fmla="*/ 1305 h 1313"/>
                    <a:gd name="T12" fmla="*/ 712 w 745"/>
                    <a:gd name="T13" fmla="*/ 1311 h 1313"/>
                    <a:gd name="T14" fmla="*/ 696 w 745"/>
                    <a:gd name="T15" fmla="*/ 1313 h 1313"/>
                    <a:gd name="T16" fmla="*/ 47 w 745"/>
                    <a:gd name="T17" fmla="*/ 1313 h 1313"/>
                    <a:gd name="T18" fmla="*/ 33 w 745"/>
                    <a:gd name="T19" fmla="*/ 1311 h 1313"/>
                    <a:gd name="T20" fmla="*/ 20 w 745"/>
                    <a:gd name="T21" fmla="*/ 1305 h 1313"/>
                    <a:gd name="T22" fmla="*/ 9 w 745"/>
                    <a:gd name="T23" fmla="*/ 1294 h 1313"/>
                    <a:gd name="T24" fmla="*/ 2 w 745"/>
                    <a:gd name="T25" fmla="*/ 1280 h 1313"/>
                    <a:gd name="T26" fmla="*/ 0 w 745"/>
                    <a:gd name="T27" fmla="*/ 1266 h 1313"/>
                    <a:gd name="T28" fmla="*/ 0 w 745"/>
                    <a:gd name="T29" fmla="*/ 629 h 1313"/>
                    <a:gd name="T30" fmla="*/ 423 w 745"/>
                    <a:gd name="T31" fmla="*/ 0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5" h="1313">
                      <a:moveTo>
                        <a:pt x="423" y="0"/>
                      </a:moveTo>
                      <a:lnTo>
                        <a:pt x="745" y="94"/>
                      </a:lnTo>
                      <a:lnTo>
                        <a:pt x="745" y="1266"/>
                      </a:lnTo>
                      <a:lnTo>
                        <a:pt x="742" y="1280"/>
                      </a:lnTo>
                      <a:lnTo>
                        <a:pt x="735" y="1294"/>
                      </a:lnTo>
                      <a:lnTo>
                        <a:pt x="725" y="1305"/>
                      </a:lnTo>
                      <a:lnTo>
                        <a:pt x="712" y="1311"/>
                      </a:lnTo>
                      <a:lnTo>
                        <a:pt x="696" y="1313"/>
                      </a:lnTo>
                      <a:lnTo>
                        <a:pt x="47" y="1313"/>
                      </a:lnTo>
                      <a:lnTo>
                        <a:pt x="33" y="1311"/>
                      </a:lnTo>
                      <a:lnTo>
                        <a:pt x="20" y="1305"/>
                      </a:lnTo>
                      <a:lnTo>
                        <a:pt x="9" y="1294"/>
                      </a:lnTo>
                      <a:lnTo>
                        <a:pt x="2" y="1280"/>
                      </a:lnTo>
                      <a:lnTo>
                        <a:pt x="0" y="1266"/>
                      </a:lnTo>
                      <a:lnTo>
                        <a:pt x="0" y="629"/>
                      </a:lnTo>
                      <a:lnTo>
                        <a:pt x="42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lumMod val="65000"/>
                        <a:lumOff val="35000"/>
                      </a:prstClr>
                    </a:solidFill>
                    <a:latin typeface="Montserrat Medium" pitchFamily="2" charset="77"/>
                    <a:ea typeface="Helvetica Regular" charset="0"/>
                    <a:cs typeface="Helvetica Regular" charset="0"/>
                  </a:endParaRPr>
                </a:p>
              </p:txBody>
            </p:sp>
            <p:sp>
              <p:nvSpPr>
                <p:cNvPr id="52" name="Freeform 22"/>
                <p:cNvSpPr>
                  <a:spLocks/>
                </p:cNvSpPr>
                <p:nvPr/>
              </p:nvSpPr>
              <p:spPr bwMode="auto">
                <a:xfrm>
                  <a:off x="3758" y="1998"/>
                  <a:ext cx="149" cy="218"/>
                </a:xfrm>
                <a:custGeom>
                  <a:avLst/>
                  <a:gdLst>
                    <a:gd name="T0" fmla="*/ 47 w 745"/>
                    <a:gd name="T1" fmla="*/ 0 h 1088"/>
                    <a:gd name="T2" fmla="*/ 696 w 745"/>
                    <a:gd name="T3" fmla="*/ 0 h 1088"/>
                    <a:gd name="T4" fmla="*/ 712 w 745"/>
                    <a:gd name="T5" fmla="*/ 2 h 1088"/>
                    <a:gd name="T6" fmla="*/ 725 w 745"/>
                    <a:gd name="T7" fmla="*/ 8 h 1088"/>
                    <a:gd name="T8" fmla="*/ 735 w 745"/>
                    <a:gd name="T9" fmla="*/ 19 h 1088"/>
                    <a:gd name="T10" fmla="*/ 742 w 745"/>
                    <a:gd name="T11" fmla="*/ 33 h 1088"/>
                    <a:gd name="T12" fmla="*/ 745 w 745"/>
                    <a:gd name="T13" fmla="*/ 47 h 1088"/>
                    <a:gd name="T14" fmla="*/ 745 w 745"/>
                    <a:gd name="T15" fmla="*/ 792 h 1088"/>
                    <a:gd name="T16" fmla="*/ 400 w 745"/>
                    <a:gd name="T17" fmla="*/ 691 h 1088"/>
                    <a:gd name="T18" fmla="*/ 372 w 745"/>
                    <a:gd name="T19" fmla="*/ 686 h 1088"/>
                    <a:gd name="T20" fmla="*/ 343 w 745"/>
                    <a:gd name="T21" fmla="*/ 685 h 1088"/>
                    <a:gd name="T22" fmla="*/ 316 w 745"/>
                    <a:gd name="T23" fmla="*/ 690 h 1088"/>
                    <a:gd name="T24" fmla="*/ 289 w 745"/>
                    <a:gd name="T25" fmla="*/ 700 h 1088"/>
                    <a:gd name="T26" fmla="*/ 264 w 745"/>
                    <a:gd name="T27" fmla="*/ 715 h 1088"/>
                    <a:gd name="T28" fmla="*/ 242 w 745"/>
                    <a:gd name="T29" fmla="*/ 732 h 1088"/>
                    <a:gd name="T30" fmla="*/ 224 w 745"/>
                    <a:gd name="T31" fmla="*/ 755 h 1088"/>
                    <a:gd name="T32" fmla="*/ 0 w 745"/>
                    <a:gd name="T33" fmla="*/ 1088 h 1088"/>
                    <a:gd name="T34" fmla="*/ 0 w 745"/>
                    <a:gd name="T35" fmla="*/ 47 h 1088"/>
                    <a:gd name="T36" fmla="*/ 2 w 745"/>
                    <a:gd name="T37" fmla="*/ 33 h 1088"/>
                    <a:gd name="T38" fmla="*/ 9 w 745"/>
                    <a:gd name="T39" fmla="*/ 19 h 1088"/>
                    <a:gd name="T40" fmla="*/ 20 w 745"/>
                    <a:gd name="T41" fmla="*/ 8 h 1088"/>
                    <a:gd name="T42" fmla="*/ 33 w 745"/>
                    <a:gd name="T43" fmla="*/ 2 h 1088"/>
                    <a:gd name="T44" fmla="*/ 47 w 745"/>
                    <a:gd name="T45" fmla="*/ 0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5" h="1088">
                      <a:moveTo>
                        <a:pt x="47" y="0"/>
                      </a:moveTo>
                      <a:lnTo>
                        <a:pt x="696" y="0"/>
                      </a:lnTo>
                      <a:lnTo>
                        <a:pt x="712" y="2"/>
                      </a:lnTo>
                      <a:lnTo>
                        <a:pt x="725" y="8"/>
                      </a:lnTo>
                      <a:lnTo>
                        <a:pt x="735" y="19"/>
                      </a:lnTo>
                      <a:lnTo>
                        <a:pt x="742" y="33"/>
                      </a:lnTo>
                      <a:lnTo>
                        <a:pt x="745" y="47"/>
                      </a:lnTo>
                      <a:lnTo>
                        <a:pt x="745" y="792"/>
                      </a:lnTo>
                      <a:lnTo>
                        <a:pt x="400" y="691"/>
                      </a:lnTo>
                      <a:lnTo>
                        <a:pt x="372" y="686"/>
                      </a:lnTo>
                      <a:lnTo>
                        <a:pt x="343" y="685"/>
                      </a:lnTo>
                      <a:lnTo>
                        <a:pt x="316" y="690"/>
                      </a:lnTo>
                      <a:lnTo>
                        <a:pt x="289" y="700"/>
                      </a:lnTo>
                      <a:lnTo>
                        <a:pt x="264" y="715"/>
                      </a:lnTo>
                      <a:lnTo>
                        <a:pt x="242" y="732"/>
                      </a:lnTo>
                      <a:lnTo>
                        <a:pt x="224" y="755"/>
                      </a:lnTo>
                      <a:lnTo>
                        <a:pt x="0" y="1088"/>
                      </a:lnTo>
                      <a:lnTo>
                        <a:pt x="0" y="47"/>
                      </a:lnTo>
                      <a:lnTo>
                        <a:pt x="2" y="33"/>
                      </a:lnTo>
                      <a:lnTo>
                        <a:pt x="9" y="19"/>
                      </a:lnTo>
                      <a:lnTo>
                        <a:pt x="20" y="8"/>
                      </a:lnTo>
                      <a:lnTo>
                        <a:pt x="33" y="2"/>
                      </a:lnTo>
                      <a:lnTo>
                        <a:pt x="4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lumMod val="65000"/>
                        <a:lumOff val="35000"/>
                      </a:prstClr>
                    </a:solidFill>
                    <a:latin typeface="Montserrat Medium" pitchFamily="2" charset="77"/>
                    <a:ea typeface="Helvetica Regular" charset="0"/>
                    <a:cs typeface="Helvetica Regular" charset="0"/>
                  </a:endParaRPr>
                </a:p>
              </p:txBody>
            </p:sp>
            <p:sp>
              <p:nvSpPr>
                <p:cNvPr id="53" name="Freeform 23"/>
                <p:cNvSpPr>
                  <a:spLocks/>
                </p:cNvSpPr>
                <p:nvPr/>
              </p:nvSpPr>
              <p:spPr bwMode="auto">
                <a:xfrm>
                  <a:off x="3539" y="2110"/>
                  <a:ext cx="149" cy="150"/>
                </a:xfrm>
                <a:custGeom>
                  <a:avLst/>
                  <a:gdLst>
                    <a:gd name="T0" fmla="*/ 48 w 745"/>
                    <a:gd name="T1" fmla="*/ 0 h 751"/>
                    <a:gd name="T2" fmla="*/ 697 w 745"/>
                    <a:gd name="T3" fmla="*/ 0 h 751"/>
                    <a:gd name="T4" fmla="*/ 712 w 745"/>
                    <a:gd name="T5" fmla="*/ 4 h 751"/>
                    <a:gd name="T6" fmla="*/ 725 w 745"/>
                    <a:gd name="T7" fmla="*/ 10 h 751"/>
                    <a:gd name="T8" fmla="*/ 735 w 745"/>
                    <a:gd name="T9" fmla="*/ 20 h 751"/>
                    <a:gd name="T10" fmla="*/ 743 w 745"/>
                    <a:gd name="T11" fmla="*/ 33 h 751"/>
                    <a:gd name="T12" fmla="*/ 745 w 745"/>
                    <a:gd name="T13" fmla="*/ 49 h 751"/>
                    <a:gd name="T14" fmla="*/ 745 w 745"/>
                    <a:gd name="T15" fmla="*/ 751 h 751"/>
                    <a:gd name="T16" fmla="*/ 483 w 745"/>
                    <a:gd name="T17" fmla="*/ 500 h 751"/>
                    <a:gd name="T18" fmla="*/ 460 w 745"/>
                    <a:gd name="T19" fmla="*/ 481 h 751"/>
                    <a:gd name="T20" fmla="*/ 435 w 745"/>
                    <a:gd name="T21" fmla="*/ 468 h 751"/>
                    <a:gd name="T22" fmla="*/ 407 w 745"/>
                    <a:gd name="T23" fmla="*/ 459 h 751"/>
                    <a:gd name="T24" fmla="*/ 379 w 745"/>
                    <a:gd name="T25" fmla="*/ 454 h 751"/>
                    <a:gd name="T26" fmla="*/ 350 w 745"/>
                    <a:gd name="T27" fmla="*/ 457 h 751"/>
                    <a:gd name="T28" fmla="*/ 323 w 745"/>
                    <a:gd name="T29" fmla="*/ 463 h 751"/>
                    <a:gd name="T30" fmla="*/ 296 w 745"/>
                    <a:gd name="T31" fmla="*/ 474 h 751"/>
                    <a:gd name="T32" fmla="*/ 271 w 745"/>
                    <a:gd name="T33" fmla="*/ 491 h 751"/>
                    <a:gd name="T34" fmla="*/ 0 w 745"/>
                    <a:gd name="T35" fmla="*/ 714 h 751"/>
                    <a:gd name="T36" fmla="*/ 0 w 745"/>
                    <a:gd name="T37" fmla="*/ 49 h 751"/>
                    <a:gd name="T38" fmla="*/ 3 w 745"/>
                    <a:gd name="T39" fmla="*/ 33 h 751"/>
                    <a:gd name="T40" fmla="*/ 9 w 745"/>
                    <a:gd name="T41" fmla="*/ 20 h 751"/>
                    <a:gd name="T42" fmla="*/ 20 w 745"/>
                    <a:gd name="T43" fmla="*/ 10 h 751"/>
                    <a:gd name="T44" fmla="*/ 33 w 745"/>
                    <a:gd name="T45" fmla="*/ 4 h 751"/>
                    <a:gd name="T46" fmla="*/ 48 w 745"/>
                    <a:gd name="T47" fmla="*/ 0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5" h="751">
                      <a:moveTo>
                        <a:pt x="48" y="0"/>
                      </a:moveTo>
                      <a:lnTo>
                        <a:pt x="697" y="0"/>
                      </a:lnTo>
                      <a:lnTo>
                        <a:pt x="712" y="4"/>
                      </a:lnTo>
                      <a:lnTo>
                        <a:pt x="725" y="10"/>
                      </a:lnTo>
                      <a:lnTo>
                        <a:pt x="735" y="20"/>
                      </a:lnTo>
                      <a:lnTo>
                        <a:pt x="743" y="33"/>
                      </a:lnTo>
                      <a:lnTo>
                        <a:pt x="745" y="49"/>
                      </a:lnTo>
                      <a:lnTo>
                        <a:pt x="745" y="751"/>
                      </a:lnTo>
                      <a:lnTo>
                        <a:pt x="483" y="500"/>
                      </a:lnTo>
                      <a:lnTo>
                        <a:pt x="460" y="481"/>
                      </a:lnTo>
                      <a:lnTo>
                        <a:pt x="435" y="468"/>
                      </a:lnTo>
                      <a:lnTo>
                        <a:pt x="407" y="459"/>
                      </a:lnTo>
                      <a:lnTo>
                        <a:pt x="379" y="454"/>
                      </a:lnTo>
                      <a:lnTo>
                        <a:pt x="350" y="457"/>
                      </a:lnTo>
                      <a:lnTo>
                        <a:pt x="323" y="463"/>
                      </a:lnTo>
                      <a:lnTo>
                        <a:pt x="296" y="474"/>
                      </a:lnTo>
                      <a:lnTo>
                        <a:pt x="271" y="491"/>
                      </a:lnTo>
                      <a:lnTo>
                        <a:pt x="0" y="714"/>
                      </a:lnTo>
                      <a:lnTo>
                        <a:pt x="0" y="49"/>
                      </a:lnTo>
                      <a:lnTo>
                        <a:pt x="3" y="33"/>
                      </a:lnTo>
                      <a:lnTo>
                        <a:pt x="9" y="20"/>
                      </a:lnTo>
                      <a:lnTo>
                        <a:pt x="20" y="10"/>
                      </a:lnTo>
                      <a:lnTo>
                        <a:pt x="33" y="4"/>
                      </a:lnTo>
                      <a:lnTo>
                        <a:pt x="48"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lumMod val="65000"/>
                        <a:lumOff val="35000"/>
                      </a:prstClr>
                    </a:solidFill>
                    <a:latin typeface="Montserrat Medium" pitchFamily="2" charset="77"/>
                    <a:ea typeface="Helvetica Regular" charset="0"/>
                    <a:cs typeface="Helvetica Regular" charset="0"/>
                  </a:endParaRPr>
                </a:p>
              </p:txBody>
            </p:sp>
            <p:sp>
              <p:nvSpPr>
                <p:cNvPr id="54" name="Freeform 24"/>
                <p:cNvSpPr>
                  <a:spLocks/>
                </p:cNvSpPr>
                <p:nvPr/>
              </p:nvSpPr>
              <p:spPr bwMode="auto">
                <a:xfrm>
                  <a:off x="3539" y="2275"/>
                  <a:ext cx="149" cy="192"/>
                </a:xfrm>
                <a:custGeom>
                  <a:avLst/>
                  <a:gdLst>
                    <a:gd name="T0" fmla="*/ 364 w 745"/>
                    <a:gd name="T1" fmla="*/ 0 h 958"/>
                    <a:gd name="T2" fmla="*/ 745 w 745"/>
                    <a:gd name="T3" fmla="*/ 367 h 958"/>
                    <a:gd name="T4" fmla="*/ 745 w 745"/>
                    <a:gd name="T5" fmla="*/ 911 h 958"/>
                    <a:gd name="T6" fmla="*/ 743 w 745"/>
                    <a:gd name="T7" fmla="*/ 925 h 958"/>
                    <a:gd name="T8" fmla="*/ 735 w 745"/>
                    <a:gd name="T9" fmla="*/ 939 h 958"/>
                    <a:gd name="T10" fmla="*/ 725 w 745"/>
                    <a:gd name="T11" fmla="*/ 950 h 958"/>
                    <a:gd name="T12" fmla="*/ 712 w 745"/>
                    <a:gd name="T13" fmla="*/ 956 h 958"/>
                    <a:gd name="T14" fmla="*/ 697 w 745"/>
                    <a:gd name="T15" fmla="*/ 958 h 958"/>
                    <a:gd name="T16" fmla="*/ 48 w 745"/>
                    <a:gd name="T17" fmla="*/ 958 h 958"/>
                    <a:gd name="T18" fmla="*/ 33 w 745"/>
                    <a:gd name="T19" fmla="*/ 956 h 958"/>
                    <a:gd name="T20" fmla="*/ 20 w 745"/>
                    <a:gd name="T21" fmla="*/ 950 h 958"/>
                    <a:gd name="T22" fmla="*/ 9 w 745"/>
                    <a:gd name="T23" fmla="*/ 939 h 958"/>
                    <a:gd name="T24" fmla="*/ 3 w 745"/>
                    <a:gd name="T25" fmla="*/ 925 h 958"/>
                    <a:gd name="T26" fmla="*/ 0 w 745"/>
                    <a:gd name="T27" fmla="*/ 911 h 958"/>
                    <a:gd name="T28" fmla="*/ 0 w 745"/>
                    <a:gd name="T29" fmla="*/ 298 h 958"/>
                    <a:gd name="T30" fmla="*/ 364 w 745"/>
                    <a:gd name="T31" fmla="*/ 0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5" h="958">
                      <a:moveTo>
                        <a:pt x="364" y="0"/>
                      </a:moveTo>
                      <a:lnTo>
                        <a:pt x="745" y="367"/>
                      </a:lnTo>
                      <a:lnTo>
                        <a:pt x="745" y="911"/>
                      </a:lnTo>
                      <a:lnTo>
                        <a:pt x="743" y="925"/>
                      </a:lnTo>
                      <a:lnTo>
                        <a:pt x="735" y="939"/>
                      </a:lnTo>
                      <a:lnTo>
                        <a:pt x="725" y="950"/>
                      </a:lnTo>
                      <a:lnTo>
                        <a:pt x="712" y="956"/>
                      </a:lnTo>
                      <a:lnTo>
                        <a:pt x="697" y="958"/>
                      </a:lnTo>
                      <a:lnTo>
                        <a:pt x="48" y="958"/>
                      </a:lnTo>
                      <a:lnTo>
                        <a:pt x="33" y="956"/>
                      </a:lnTo>
                      <a:lnTo>
                        <a:pt x="20" y="950"/>
                      </a:lnTo>
                      <a:lnTo>
                        <a:pt x="9" y="939"/>
                      </a:lnTo>
                      <a:lnTo>
                        <a:pt x="3" y="925"/>
                      </a:lnTo>
                      <a:lnTo>
                        <a:pt x="0" y="911"/>
                      </a:lnTo>
                      <a:lnTo>
                        <a:pt x="0" y="298"/>
                      </a:lnTo>
                      <a:lnTo>
                        <a:pt x="364"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lumMod val="65000"/>
                        <a:lumOff val="35000"/>
                      </a:prstClr>
                    </a:solidFill>
                    <a:latin typeface="Montserrat Medium" pitchFamily="2" charset="77"/>
                    <a:ea typeface="Helvetica Regular" charset="0"/>
                    <a:cs typeface="Helvetica Regular" charset="0"/>
                  </a:endParaRPr>
                </a:p>
              </p:txBody>
            </p:sp>
            <p:sp>
              <p:nvSpPr>
                <p:cNvPr id="55" name="Freeform 25"/>
                <p:cNvSpPr>
                  <a:spLocks/>
                </p:cNvSpPr>
                <p:nvPr/>
              </p:nvSpPr>
              <p:spPr bwMode="auto">
                <a:xfrm>
                  <a:off x="3477" y="1898"/>
                  <a:ext cx="724" cy="454"/>
                </a:xfrm>
                <a:custGeom>
                  <a:avLst/>
                  <a:gdLst>
                    <a:gd name="T0" fmla="*/ 3535 w 3622"/>
                    <a:gd name="T1" fmla="*/ 0 h 2271"/>
                    <a:gd name="T2" fmla="*/ 3556 w 3622"/>
                    <a:gd name="T3" fmla="*/ 1 h 2271"/>
                    <a:gd name="T4" fmla="*/ 3576 w 3622"/>
                    <a:gd name="T5" fmla="*/ 8 h 2271"/>
                    <a:gd name="T6" fmla="*/ 3594 w 3622"/>
                    <a:gd name="T7" fmla="*/ 19 h 2271"/>
                    <a:gd name="T8" fmla="*/ 3608 w 3622"/>
                    <a:gd name="T9" fmla="*/ 35 h 2271"/>
                    <a:gd name="T10" fmla="*/ 3618 w 3622"/>
                    <a:gd name="T11" fmla="*/ 54 h 2271"/>
                    <a:gd name="T12" fmla="*/ 3622 w 3622"/>
                    <a:gd name="T13" fmla="*/ 74 h 2271"/>
                    <a:gd name="T14" fmla="*/ 3621 w 3622"/>
                    <a:gd name="T15" fmla="*/ 93 h 2271"/>
                    <a:gd name="T16" fmla="*/ 3615 w 3622"/>
                    <a:gd name="T17" fmla="*/ 113 h 2271"/>
                    <a:gd name="T18" fmla="*/ 3603 w 3622"/>
                    <a:gd name="T19" fmla="*/ 132 h 2271"/>
                    <a:gd name="T20" fmla="*/ 2374 w 3622"/>
                    <a:gd name="T21" fmla="*/ 1572 h 2271"/>
                    <a:gd name="T22" fmla="*/ 2361 w 3622"/>
                    <a:gd name="T23" fmla="*/ 1585 h 2271"/>
                    <a:gd name="T24" fmla="*/ 2345 w 3622"/>
                    <a:gd name="T25" fmla="*/ 1594 h 2271"/>
                    <a:gd name="T26" fmla="*/ 2328 w 3622"/>
                    <a:gd name="T27" fmla="*/ 1598 h 2271"/>
                    <a:gd name="T28" fmla="*/ 2309 w 3622"/>
                    <a:gd name="T29" fmla="*/ 1599 h 2271"/>
                    <a:gd name="T30" fmla="*/ 2291 w 3622"/>
                    <a:gd name="T31" fmla="*/ 1597 h 2271"/>
                    <a:gd name="T32" fmla="*/ 1805 w 3622"/>
                    <a:gd name="T33" fmla="*/ 1454 h 2271"/>
                    <a:gd name="T34" fmla="*/ 1279 w 3622"/>
                    <a:gd name="T35" fmla="*/ 2236 h 2271"/>
                    <a:gd name="T36" fmla="*/ 1267 w 3622"/>
                    <a:gd name="T37" fmla="*/ 2249 h 2271"/>
                    <a:gd name="T38" fmla="*/ 1254 w 3622"/>
                    <a:gd name="T39" fmla="*/ 2259 h 2271"/>
                    <a:gd name="T40" fmla="*/ 1239 w 3622"/>
                    <a:gd name="T41" fmla="*/ 2267 h 2271"/>
                    <a:gd name="T42" fmla="*/ 1221 w 3622"/>
                    <a:gd name="T43" fmla="*/ 2270 h 2271"/>
                    <a:gd name="T44" fmla="*/ 1203 w 3622"/>
                    <a:gd name="T45" fmla="*/ 2270 h 2271"/>
                    <a:gd name="T46" fmla="*/ 1187 w 3622"/>
                    <a:gd name="T47" fmla="*/ 2267 h 2271"/>
                    <a:gd name="T48" fmla="*/ 1172 w 3622"/>
                    <a:gd name="T49" fmla="*/ 2259 h 2271"/>
                    <a:gd name="T50" fmla="*/ 1157 w 3622"/>
                    <a:gd name="T51" fmla="*/ 2248 h 2271"/>
                    <a:gd name="T52" fmla="*/ 688 w 3622"/>
                    <a:gd name="T53" fmla="*/ 1795 h 2271"/>
                    <a:gd name="T54" fmla="*/ 131 w 3622"/>
                    <a:gd name="T55" fmla="*/ 2252 h 2271"/>
                    <a:gd name="T56" fmla="*/ 114 w 3622"/>
                    <a:gd name="T57" fmla="*/ 2262 h 2271"/>
                    <a:gd name="T58" fmla="*/ 98 w 3622"/>
                    <a:gd name="T59" fmla="*/ 2269 h 2271"/>
                    <a:gd name="T60" fmla="*/ 80 w 3622"/>
                    <a:gd name="T61" fmla="*/ 2271 h 2271"/>
                    <a:gd name="T62" fmla="*/ 63 w 3622"/>
                    <a:gd name="T63" fmla="*/ 2269 h 2271"/>
                    <a:gd name="T64" fmla="*/ 46 w 3622"/>
                    <a:gd name="T65" fmla="*/ 2263 h 2271"/>
                    <a:gd name="T66" fmla="*/ 31 w 3622"/>
                    <a:gd name="T67" fmla="*/ 2255 h 2271"/>
                    <a:gd name="T68" fmla="*/ 18 w 3622"/>
                    <a:gd name="T69" fmla="*/ 2241 h 2271"/>
                    <a:gd name="T70" fmla="*/ 7 w 3622"/>
                    <a:gd name="T71" fmla="*/ 2224 h 2271"/>
                    <a:gd name="T72" fmla="*/ 1 w 3622"/>
                    <a:gd name="T73" fmla="*/ 2204 h 2271"/>
                    <a:gd name="T74" fmla="*/ 0 w 3622"/>
                    <a:gd name="T75" fmla="*/ 2183 h 2271"/>
                    <a:gd name="T76" fmla="*/ 6 w 3622"/>
                    <a:gd name="T77" fmla="*/ 2163 h 2271"/>
                    <a:gd name="T78" fmla="*/ 14 w 3622"/>
                    <a:gd name="T79" fmla="*/ 2145 h 2271"/>
                    <a:gd name="T80" fmla="*/ 29 w 3622"/>
                    <a:gd name="T81" fmla="*/ 2129 h 2271"/>
                    <a:gd name="T82" fmla="*/ 640 w 3622"/>
                    <a:gd name="T83" fmla="*/ 1627 h 2271"/>
                    <a:gd name="T84" fmla="*/ 658 w 3622"/>
                    <a:gd name="T85" fmla="*/ 1617 h 2271"/>
                    <a:gd name="T86" fmla="*/ 675 w 3622"/>
                    <a:gd name="T87" fmla="*/ 1610 h 2271"/>
                    <a:gd name="T88" fmla="*/ 694 w 3622"/>
                    <a:gd name="T89" fmla="*/ 1609 h 2271"/>
                    <a:gd name="T90" fmla="*/ 714 w 3622"/>
                    <a:gd name="T91" fmla="*/ 1611 h 2271"/>
                    <a:gd name="T92" fmla="*/ 732 w 3622"/>
                    <a:gd name="T93" fmla="*/ 1619 h 2271"/>
                    <a:gd name="T94" fmla="*/ 747 w 3622"/>
                    <a:gd name="T95" fmla="*/ 1631 h 2271"/>
                    <a:gd name="T96" fmla="*/ 1199 w 3622"/>
                    <a:gd name="T97" fmla="*/ 2068 h 2271"/>
                    <a:gd name="T98" fmla="*/ 1705 w 3622"/>
                    <a:gd name="T99" fmla="*/ 1316 h 2271"/>
                    <a:gd name="T100" fmla="*/ 1718 w 3622"/>
                    <a:gd name="T101" fmla="*/ 1301 h 2271"/>
                    <a:gd name="T102" fmla="*/ 1735 w 3622"/>
                    <a:gd name="T103" fmla="*/ 1290 h 2271"/>
                    <a:gd name="T104" fmla="*/ 1753 w 3622"/>
                    <a:gd name="T105" fmla="*/ 1283 h 2271"/>
                    <a:gd name="T106" fmla="*/ 1773 w 3622"/>
                    <a:gd name="T107" fmla="*/ 1281 h 2271"/>
                    <a:gd name="T108" fmla="*/ 1793 w 3622"/>
                    <a:gd name="T109" fmla="*/ 1285 h 2271"/>
                    <a:gd name="T110" fmla="*/ 2287 w 3622"/>
                    <a:gd name="T111" fmla="*/ 1429 h 2271"/>
                    <a:gd name="T112" fmla="*/ 3482 w 3622"/>
                    <a:gd name="T113" fmla="*/ 27 h 2271"/>
                    <a:gd name="T114" fmla="*/ 3498 w 3622"/>
                    <a:gd name="T115" fmla="*/ 13 h 2271"/>
                    <a:gd name="T116" fmla="*/ 3516 w 3622"/>
                    <a:gd name="T117" fmla="*/ 4 h 2271"/>
                    <a:gd name="T118" fmla="*/ 3535 w 3622"/>
                    <a:gd name="T119" fmla="*/ 0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22" h="2271">
                      <a:moveTo>
                        <a:pt x="3535" y="0"/>
                      </a:moveTo>
                      <a:lnTo>
                        <a:pt x="3556" y="1"/>
                      </a:lnTo>
                      <a:lnTo>
                        <a:pt x="3576" y="8"/>
                      </a:lnTo>
                      <a:lnTo>
                        <a:pt x="3594" y="19"/>
                      </a:lnTo>
                      <a:lnTo>
                        <a:pt x="3608" y="35"/>
                      </a:lnTo>
                      <a:lnTo>
                        <a:pt x="3618" y="54"/>
                      </a:lnTo>
                      <a:lnTo>
                        <a:pt x="3622" y="74"/>
                      </a:lnTo>
                      <a:lnTo>
                        <a:pt x="3621" y="93"/>
                      </a:lnTo>
                      <a:lnTo>
                        <a:pt x="3615" y="113"/>
                      </a:lnTo>
                      <a:lnTo>
                        <a:pt x="3603" y="132"/>
                      </a:lnTo>
                      <a:lnTo>
                        <a:pt x="2374" y="1572"/>
                      </a:lnTo>
                      <a:lnTo>
                        <a:pt x="2361" y="1585"/>
                      </a:lnTo>
                      <a:lnTo>
                        <a:pt x="2345" y="1594"/>
                      </a:lnTo>
                      <a:lnTo>
                        <a:pt x="2328" y="1598"/>
                      </a:lnTo>
                      <a:lnTo>
                        <a:pt x="2309" y="1599"/>
                      </a:lnTo>
                      <a:lnTo>
                        <a:pt x="2291" y="1597"/>
                      </a:lnTo>
                      <a:lnTo>
                        <a:pt x="1805" y="1454"/>
                      </a:lnTo>
                      <a:lnTo>
                        <a:pt x="1279" y="2236"/>
                      </a:lnTo>
                      <a:lnTo>
                        <a:pt x="1267" y="2249"/>
                      </a:lnTo>
                      <a:lnTo>
                        <a:pt x="1254" y="2259"/>
                      </a:lnTo>
                      <a:lnTo>
                        <a:pt x="1239" y="2267"/>
                      </a:lnTo>
                      <a:lnTo>
                        <a:pt x="1221" y="2270"/>
                      </a:lnTo>
                      <a:lnTo>
                        <a:pt x="1203" y="2270"/>
                      </a:lnTo>
                      <a:lnTo>
                        <a:pt x="1187" y="2267"/>
                      </a:lnTo>
                      <a:lnTo>
                        <a:pt x="1172" y="2259"/>
                      </a:lnTo>
                      <a:lnTo>
                        <a:pt x="1157" y="2248"/>
                      </a:lnTo>
                      <a:lnTo>
                        <a:pt x="688" y="1795"/>
                      </a:lnTo>
                      <a:lnTo>
                        <a:pt x="131" y="2252"/>
                      </a:lnTo>
                      <a:lnTo>
                        <a:pt x="114" y="2262"/>
                      </a:lnTo>
                      <a:lnTo>
                        <a:pt x="98" y="2269"/>
                      </a:lnTo>
                      <a:lnTo>
                        <a:pt x="80" y="2271"/>
                      </a:lnTo>
                      <a:lnTo>
                        <a:pt x="63" y="2269"/>
                      </a:lnTo>
                      <a:lnTo>
                        <a:pt x="46" y="2263"/>
                      </a:lnTo>
                      <a:lnTo>
                        <a:pt x="31" y="2255"/>
                      </a:lnTo>
                      <a:lnTo>
                        <a:pt x="18" y="2241"/>
                      </a:lnTo>
                      <a:lnTo>
                        <a:pt x="7" y="2224"/>
                      </a:lnTo>
                      <a:lnTo>
                        <a:pt x="1" y="2204"/>
                      </a:lnTo>
                      <a:lnTo>
                        <a:pt x="0" y="2183"/>
                      </a:lnTo>
                      <a:lnTo>
                        <a:pt x="6" y="2163"/>
                      </a:lnTo>
                      <a:lnTo>
                        <a:pt x="14" y="2145"/>
                      </a:lnTo>
                      <a:lnTo>
                        <a:pt x="29" y="2129"/>
                      </a:lnTo>
                      <a:lnTo>
                        <a:pt x="640" y="1627"/>
                      </a:lnTo>
                      <a:lnTo>
                        <a:pt x="658" y="1617"/>
                      </a:lnTo>
                      <a:lnTo>
                        <a:pt x="675" y="1610"/>
                      </a:lnTo>
                      <a:lnTo>
                        <a:pt x="694" y="1609"/>
                      </a:lnTo>
                      <a:lnTo>
                        <a:pt x="714" y="1611"/>
                      </a:lnTo>
                      <a:lnTo>
                        <a:pt x="732" y="1619"/>
                      </a:lnTo>
                      <a:lnTo>
                        <a:pt x="747" y="1631"/>
                      </a:lnTo>
                      <a:lnTo>
                        <a:pt x="1199" y="2068"/>
                      </a:lnTo>
                      <a:lnTo>
                        <a:pt x="1705" y="1316"/>
                      </a:lnTo>
                      <a:lnTo>
                        <a:pt x="1718" y="1301"/>
                      </a:lnTo>
                      <a:lnTo>
                        <a:pt x="1735" y="1290"/>
                      </a:lnTo>
                      <a:lnTo>
                        <a:pt x="1753" y="1283"/>
                      </a:lnTo>
                      <a:lnTo>
                        <a:pt x="1773" y="1281"/>
                      </a:lnTo>
                      <a:lnTo>
                        <a:pt x="1793" y="1285"/>
                      </a:lnTo>
                      <a:lnTo>
                        <a:pt x="2287" y="1429"/>
                      </a:lnTo>
                      <a:lnTo>
                        <a:pt x="3482" y="27"/>
                      </a:lnTo>
                      <a:lnTo>
                        <a:pt x="3498" y="13"/>
                      </a:lnTo>
                      <a:lnTo>
                        <a:pt x="3516" y="4"/>
                      </a:lnTo>
                      <a:lnTo>
                        <a:pt x="3535"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lumMod val="65000"/>
                        <a:lumOff val="35000"/>
                      </a:prstClr>
                    </a:solidFill>
                    <a:latin typeface="Montserrat Medium" pitchFamily="2" charset="77"/>
                    <a:ea typeface="Helvetica Regular" charset="0"/>
                    <a:cs typeface="Helvetica Regular" charset="0"/>
                  </a:endParaRPr>
                </a:p>
              </p:txBody>
            </p:sp>
          </p:grpSp>
        </p:grpSp>
      </p:grpSp>
      <p:grpSp>
        <p:nvGrpSpPr>
          <p:cNvPr id="9" name="Group 8"/>
          <p:cNvGrpSpPr/>
          <p:nvPr/>
        </p:nvGrpSpPr>
        <p:grpSpPr>
          <a:xfrm>
            <a:off x="4782257" y="2231340"/>
            <a:ext cx="3921755" cy="767244"/>
            <a:chOff x="4572000" y="2216738"/>
            <a:chExt cx="3922776" cy="767444"/>
          </a:xfrm>
        </p:grpSpPr>
        <p:sp>
          <p:nvSpPr>
            <p:cNvPr id="24" name="Rectangle 23"/>
            <p:cNvSpPr/>
            <p:nvPr/>
          </p:nvSpPr>
          <p:spPr>
            <a:xfrm>
              <a:off x="5096359" y="2216738"/>
              <a:ext cx="3398417" cy="767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0934" lvl="1" defTabSz="685612">
                <a:buClr>
                  <a:srgbClr val="404040"/>
                </a:buClr>
                <a:buSzPct val="100000"/>
              </a:pPr>
              <a:r>
                <a:rPr lang="en-US" sz="1400" dirty="0">
                  <a:solidFill>
                    <a:srgbClr val="E7E6E6">
                      <a:lumMod val="50000"/>
                    </a:srgbClr>
                  </a:solidFill>
                  <a:latin typeface="Montserrat" pitchFamily="2" charset="77"/>
                  <a:ea typeface="Helvetica Regular" charset="0"/>
                  <a:cs typeface="Helvetica Regular" charset="0"/>
                  <a:sym typeface="Century Gothic"/>
                </a:rPr>
                <a:t>Force prices down  </a:t>
              </a:r>
            </a:p>
          </p:txBody>
        </p:sp>
        <p:grpSp>
          <p:nvGrpSpPr>
            <p:cNvPr id="7" name="Group 6"/>
            <p:cNvGrpSpPr/>
            <p:nvPr/>
          </p:nvGrpSpPr>
          <p:grpSpPr>
            <a:xfrm>
              <a:off x="4572000" y="2333723"/>
              <a:ext cx="527540" cy="533474"/>
              <a:chOff x="4300990" y="2305013"/>
              <a:chExt cx="527540" cy="533474"/>
            </a:xfrm>
          </p:grpSpPr>
          <p:sp>
            <p:nvSpPr>
              <p:cNvPr id="41" name="Oval 40"/>
              <p:cNvSpPr/>
              <p:nvPr/>
            </p:nvSpPr>
            <p:spPr>
              <a:xfrm>
                <a:off x="4300990" y="2305013"/>
                <a:ext cx="527540" cy="53347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12"/>
                <a:endParaRPr lang="en-US" sz="1400" dirty="0">
                  <a:solidFill>
                    <a:prstClr val="black">
                      <a:lumMod val="65000"/>
                      <a:lumOff val="35000"/>
                    </a:prstClr>
                  </a:solidFill>
                  <a:latin typeface="Montserrat Medium" pitchFamily="2" charset="77"/>
                  <a:ea typeface="Helvetica Regular" charset="0"/>
                  <a:cs typeface="Helvetica Regular" charset="0"/>
                </a:endParaRPr>
              </a:p>
            </p:txBody>
          </p:sp>
          <p:grpSp>
            <p:nvGrpSpPr>
              <p:cNvPr id="40" name="Group 11"/>
              <p:cNvGrpSpPr>
                <a:grpSpLocks noChangeAspect="1"/>
              </p:cNvGrpSpPr>
              <p:nvPr/>
            </p:nvGrpSpPr>
            <p:grpSpPr bwMode="auto">
              <a:xfrm>
                <a:off x="4422204" y="2432304"/>
                <a:ext cx="285083" cy="285083"/>
                <a:chOff x="2721" y="1041"/>
                <a:chExt cx="2238" cy="2238"/>
              </a:xfrm>
              <a:solidFill>
                <a:schemeClr val="bg1"/>
              </a:solidFill>
            </p:grpSpPr>
            <p:sp>
              <p:nvSpPr>
                <p:cNvPr id="43" name="Freeform 13"/>
                <p:cNvSpPr>
                  <a:spLocks/>
                </p:cNvSpPr>
                <p:nvPr/>
              </p:nvSpPr>
              <p:spPr bwMode="auto">
                <a:xfrm>
                  <a:off x="2721" y="1041"/>
                  <a:ext cx="2238" cy="2238"/>
                </a:xfrm>
                <a:custGeom>
                  <a:avLst/>
                  <a:gdLst>
                    <a:gd name="T0" fmla="*/ 0 w 4476"/>
                    <a:gd name="T1" fmla="*/ 0 h 4476"/>
                    <a:gd name="T2" fmla="*/ 511 w 4476"/>
                    <a:gd name="T3" fmla="*/ 0 h 4476"/>
                    <a:gd name="T4" fmla="*/ 511 w 4476"/>
                    <a:gd name="T5" fmla="*/ 3965 h 4476"/>
                    <a:gd name="T6" fmla="*/ 4476 w 4476"/>
                    <a:gd name="T7" fmla="*/ 3965 h 4476"/>
                    <a:gd name="T8" fmla="*/ 4476 w 4476"/>
                    <a:gd name="T9" fmla="*/ 4476 h 4476"/>
                    <a:gd name="T10" fmla="*/ 0 w 4476"/>
                    <a:gd name="T11" fmla="*/ 4476 h 4476"/>
                    <a:gd name="T12" fmla="*/ 0 w 4476"/>
                    <a:gd name="T13" fmla="*/ 0 h 4476"/>
                  </a:gdLst>
                  <a:ahLst/>
                  <a:cxnLst>
                    <a:cxn ang="0">
                      <a:pos x="T0" y="T1"/>
                    </a:cxn>
                    <a:cxn ang="0">
                      <a:pos x="T2" y="T3"/>
                    </a:cxn>
                    <a:cxn ang="0">
                      <a:pos x="T4" y="T5"/>
                    </a:cxn>
                    <a:cxn ang="0">
                      <a:pos x="T6" y="T7"/>
                    </a:cxn>
                    <a:cxn ang="0">
                      <a:pos x="T8" y="T9"/>
                    </a:cxn>
                    <a:cxn ang="0">
                      <a:pos x="T10" y="T11"/>
                    </a:cxn>
                    <a:cxn ang="0">
                      <a:pos x="T12" y="T13"/>
                    </a:cxn>
                  </a:cxnLst>
                  <a:rect l="0" t="0" r="r" b="b"/>
                  <a:pathLst>
                    <a:path w="4476" h="4476">
                      <a:moveTo>
                        <a:pt x="0" y="0"/>
                      </a:moveTo>
                      <a:lnTo>
                        <a:pt x="511" y="0"/>
                      </a:lnTo>
                      <a:lnTo>
                        <a:pt x="511" y="3965"/>
                      </a:lnTo>
                      <a:lnTo>
                        <a:pt x="4476" y="3965"/>
                      </a:lnTo>
                      <a:lnTo>
                        <a:pt x="4476" y="4476"/>
                      </a:lnTo>
                      <a:lnTo>
                        <a:pt x="0" y="4476"/>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lumMod val="65000"/>
                        <a:lumOff val="35000"/>
                      </a:prstClr>
                    </a:solidFill>
                    <a:latin typeface="Montserrat Medium" pitchFamily="2" charset="77"/>
                    <a:ea typeface="Helvetica Regular" charset="0"/>
                    <a:cs typeface="Helvetica Regular" charset="0"/>
                  </a:endParaRPr>
                </a:p>
              </p:txBody>
            </p:sp>
            <p:sp>
              <p:nvSpPr>
                <p:cNvPr id="44" name="Freeform 14"/>
                <p:cNvSpPr>
                  <a:spLocks/>
                </p:cNvSpPr>
                <p:nvPr/>
              </p:nvSpPr>
              <p:spPr bwMode="auto">
                <a:xfrm>
                  <a:off x="3138" y="1516"/>
                  <a:ext cx="1598" cy="1226"/>
                </a:xfrm>
                <a:custGeom>
                  <a:avLst/>
                  <a:gdLst>
                    <a:gd name="T0" fmla="*/ 324 w 3196"/>
                    <a:gd name="T1" fmla="*/ 0 h 2453"/>
                    <a:gd name="T2" fmla="*/ 1034 w 3196"/>
                    <a:gd name="T3" fmla="*/ 920 h 2453"/>
                    <a:gd name="T4" fmla="*/ 1987 w 3196"/>
                    <a:gd name="T5" fmla="*/ 365 h 2453"/>
                    <a:gd name="T6" fmla="*/ 2878 w 3196"/>
                    <a:gd name="T7" fmla="*/ 1640 h 2453"/>
                    <a:gd name="T8" fmla="*/ 3112 w 3196"/>
                    <a:gd name="T9" fmla="*/ 1478 h 2453"/>
                    <a:gd name="T10" fmla="*/ 3196 w 3196"/>
                    <a:gd name="T11" fmla="*/ 2453 h 2453"/>
                    <a:gd name="T12" fmla="*/ 2309 w 3196"/>
                    <a:gd name="T13" fmla="*/ 2038 h 2453"/>
                    <a:gd name="T14" fmla="*/ 2543 w 3196"/>
                    <a:gd name="T15" fmla="*/ 1875 h 2453"/>
                    <a:gd name="T16" fmla="*/ 1868 w 3196"/>
                    <a:gd name="T17" fmla="*/ 908 h 2453"/>
                    <a:gd name="T18" fmla="*/ 928 w 3196"/>
                    <a:gd name="T19" fmla="*/ 1453 h 2453"/>
                    <a:gd name="T20" fmla="*/ 0 w 3196"/>
                    <a:gd name="T21" fmla="*/ 250 h 2453"/>
                    <a:gd name="T22" fmla="*/ 324 w 3196"/>
                    <a:gd name="T23" fmla="*/ 0 h 2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96" h="2453">
                      <a:moveTo>
                        <a:pt x="324" y="0"/>
                      </a:moveTo>
                      <a:lnTo>
                        <a:pt x="1034" y="920"/>
                      </a:lnTo>
                      <a:lnTo>
                        <a:pt x="1987" y="365"/>
                      </a:lnTo>
                      <a:lnTo>
                        <a:pt x="2878" y="1640"/>
                      </a:lnTo>
                      <a:lnTo>
                        <a:pt x="3112" y="1478"/>
                      </a:lnTo>
                      <a:lnTo>
                        <a:pt x="3196" y="2453"/>
                      </a:lnTo>
                      <a:lnTo>
                        <a:pt x="2309" y="2038"/>
                      </a:lnTo>
                      <a:lnTo>
                        <a:pt x="2543" y="1875"/>
                      </a:lnTo>
                      <a:lnTo>
                        <a:pt x="1868" y="908"/>
                      </a:lnTo>
                      <a:lnTo>
                        <a:pt x="928" y="1453"/>
                      </a:lnTo>
                      <a:lnTo>
                        <a:pt x="0" y="250"/>
                      </a:lnTo>
                      <a:lnTo>
                        <a:pt x="324"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lumMod val="65000"/>
                        <a:lumOff val="35000"/>
                      </a:prstClr>
                    </a:solidFill>
                    <a:latin typeface="Montserrat Medium" pitchFamily="2" charset="77"/>
                    <a:ea typeface="Helvetica Regular" charset="0"/>
                    <a:cs typeface="Helvetica Regular" charset="0"/>
                  </a:endParaRPr>
                </a:p>
              </p:txBody>
            </p:sp>
          </p:grpSp>
        </p:grpSp>
      </p:grpSp>
      <p:cxnSp>
        <p:nvCxnSpPr>
          <p:cNvPr id="34" name="Straight Connector 33">
            <a:extLst>
              <a:ext uri="{FF2B5EF4-FFF2-40B4-BE49-F238E27FC236}">
                <a16:creationId xmlns:a16="http://schemas.microsoft.com/office/drawing/2014/main" id="{42D25A8F-1D54-6049-A2BA-36B964FA5F63}"/>
              </a:ext>
            </a:extLst>
          </p:cNvPr>
          <p:cNvCxnSpPr>
            <a:cxnSpLocks/>
          </p:cNvCxnSpPr>
          <p:nvPr/>
        </p:nvCxnSpPr>
        <p:spPr>
          <a:xfrm>
            <a:off x="4509072" y="61061"/>
            <a:ext cx="0" cy="1542873"/>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132735"/>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wipe(left)">
                                      <p:cBhvr>
                                        <p:cTn id="15" dur="500"/>
                                        <p:tgtEl>
                                          <p:spTgt spid="20">
                                            <p:txEl>
                                              <p:pRg st="0" end="0"/>
                                            </p:txEl>
                                          </p:spTgt>
                                        </p:tgtEl>
                                      </p:cBhvr>
                                    </p:animEffec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500" fill="hold"/>
                                        <p:tgtEl>
                                          <p:spTgt spid="60"/>
                                        </p:tgtEl>
                                        <p:attrNameLst>
                                          <p:attrName>ppt_x</p:attrName>
                                        </p:attrNameLst>
                                      </p:cBhvr>
                                      <p:tavLst>
                                        <p:tav tm="0">
                                          <p:val>
                                            <p:strVal val="#ppt_x"/>
                                          </p:val>
                                        </p:tav>
                                        <p:tav tm="100000">
                                          <p:val>
                                            <p:strVal val="#ppt_x"/>
                                          </p:val>
                                        </p:tav>
                                      </p:tavLst>
                                    </p:anim>
                                    <p:anim calcmode="lin" valueType="num">
                                      <p:cBhvr additive="base">
                                        <p:cTn id="2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build="p"/>
      <p:bldP spid="6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pSp>
        <p:nvGrpSpPr>
          <p:cNvPr id="8" name="Group 7"/>
          <p:cNvGrpSpPr/>
          <p:nvPr/>
        </p:nvGrpSpPr>
        <p:grpSpPr>
          <a:xfrm>
            <a:off x="1639615" y="1194239"/>
            <a:ext cx="2814146" cy="3547241"/>
            <a:chOff x="898634" y="1592318"/>
            <a:chExt cx="3752194" cy="4729654"/>
          </a:xfrm>
        </p:grpSpPr>
        <p:sp>
          <p:nvSpPr>
            <p:cNvPr id="2" name="Rectangle 1"/>
            <p:cNvSpPr/>
            <p:nvPr/>
          </p:nvSpPr>
          <p:spPr>
            <a:xfrm>
              <a:off x="898634" y="1592318"/>
              <a:ext cx="3752194" cy="3547241"/>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4" name="Rectangle 3"/>
            <p:cNvSpPr/>
            <p:nvPr/>
          </p:nvSpPr>
          <p:spPr>
            <a:xfrm>
              <a:off x="898634" y="5139559"/>
              <a:ext cx="3752194" cy="1182413"/>
            </a:xfrm>
            <a:prstGeom prst="rect">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1400" dirty="0">
                  <a:solidFill>
                    <a:prstClr val="white"/>
                  </a:solidFill>
                  <a:latin typeface="Calibri"/>
                </a:rPr>
                <a:t>You can reasonably expect to earn S$1,875 - S$4,500 / week in perpetuity</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898634" y="5139558"/>
              <a:ext cx="3752194" cy="630621"/>
            </a:xfrm>
            <a:prstGeom prst="rect">
              <a:avLst/>
            </a:prstGeom>
            <a:ln>
              <a:noFill/>
            </a:ln>
          </p:spPr>
        </p:pic>
      </p:grpSp>
      <p:grpSp>
        <p:nvGrpSpPr>
          <p:cNvPr id="9" name="Group 8"/>
          <p:cNvGrpSpPr/>
          <p:nvPr/>
        </p:nvGrpSpPr>
        <p:grpSpPr>
          <a:xfrm>
            <a:off x="4690241" y="1194239"/>
            <a:ext cx="2814146" cy="3547241"/>
            <a:chOff x="4966137" y="1592317"/>
            <a:chExt cx="3752194" cy="4729654"/>
          </a:xfrm>
        </p:grpSpPr>
        <p:sp>
          <p:nvSpPr>
            <p:cNvPr id="3" name="Rectangle 2"/>
            <p:cNvSpPr/>
            <p:nvPr/>
          </p:nvSpPr>
          <p:spPr>
            <a:xfrm>
              <a:off x="4966137" y="1592317"/>
              <a:ext cx="3752194" cy="3547241"/>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5" name="Rectangle 4"/>
            <p:cNvSpPr/>
            <p:nvPr/>
          </p:nvSpPr>
          <p:spPr>
            <a:xfrm>
              <a:off x="4966137" y="5139558"/>
              <a:ext cx="3752194" cy="1182413"/>
            </a:xfrm>
            <a:prstGeom prst="rect">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1400" dirty="0">
                  <a:solidFill>
                    <a:prstClr val="white"/>
                  </a:solidFill>
                  <a:latin typeface="Calibri"/>
                </a:rPr>
                <a:t>You can will this asset to family and generations to come. </a:t>
              </a: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4966137" y="5139558"/>
              <a:ext cx="3752194" cy="630621"/>
            </a:xfrm>
            <a:prstGeom prst="rect">
              <a:avLst/>
            </a:prstGeom>
            <a:ln>
              <a:noFill/>
            </a:ln>
          </p:spPr>
        </p:pic>
      </p:grpSp>
      <p:sp>
        <p:nvSpPr>
          <p:cNvPr id="11" name="Title 1"/>
          <p:cNvSpPr txBox="1">
            <a:spLocks/>
          </p:cNvSpPr>
          <p:nvPr/>
        </p:nvSpPr>
        <p:spPr>
          <a:xfrm>
            <a:off x="1497724" y="295604"/>
            <a:ext cx="6172200" cy="637559"/>
          </a:xfrm>
          <a:prstGeom prst="rect">
            <a:avLst/>
          </a:prstGeom>
        </p:spPr>
        <p:txBody>
          <a:bodyPr lIns="68579" tIns="34289" rIns="68579" bIns="34289"/>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100" dirty="0">
                <a:solidFill>
                  <a:prstClr val="white"/>
                </a:solidFill>
                <a:latin typeface="Century Gothic" panose="020B0502020202020204" pitchFamily="34" charset="0"/>
              </a:rPr>
              <a:t>Willable Asset</a:t>
            </a:r>
          </a:p>
        </p:txBody>
      </p:sp>
    </p:spTree>
    <p:extLst>
      <p:ext uri="{BB962C8B-B14F-4D97-AF65-F5344CB8AC3E}">
        <p14:creationId xmlns:p14="http://schemas.microsoft.com/office/powerpoint/2010/main" val="39943397"/>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03200"/>
            <a:ext cx="9144000" cy="5346700"/>
          </a:xfrm>
          <a:prstGeom prst="rect">
            <a:avLst/>
          </a:prstGeom>
        </p:spPr>
      </p:pic>
      <p:sp>
        <p:nvSpPr>
          <p:cNvPr id="5" name="Rectangle 4"/>
          <p:cNvSpPr/>
          <p:nvPr/>
        </p:nvSpPr>
        <p:spPr>
          <a:xfrm>
            <a:off x="-8164" y="718459"/>
            <a:ext cx="9152165" cy="4425043"/>
          </a:xfrm>
          <a:prstGeom prst="rect">
            <a:avLst/>
          </a:prstGeom>
          <a:gradFill>
            <a:gsLst>
              <a:gs pos="0">
                <a:schemeClr val="tx1">
                  <a:alpha val="0"/>
                </a:schemeClr>
              </a:gs>
              <a:gs pos="5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latin typeface="Century Gothic" panose="020B0502020202020204" pitchFamily="34" charset="0"/>
            </a:endParaRPr>
          </a:p>
        </p:txBody>
      </p:sp>
      <p:sp>
        <p:nvSpPr>
          <p:cNvPr id="4" name="Rectangle 3"/>
          <p:cNvSpPr/>
          <p:nvPr/>
        </p:nvSpPr>
        <p:spPr>
          <a:xfrm>
            <a:off x="165101" y="3403598"/>
            <a:ext cx="8851901" cy="1591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r>
              <a:rPr lang="en-US" sz="3000" dirty="0">
                <a:solidFill>
                  <a:prstClr val="white"/>
                </a:solidFill>
                <a:latin typeface="Century Gothic" panose="020B0502020202020204" pitchFamily="34" charset="0"/>
              </a:rPr>
              <a:t>You’re Already Spending It…</a:t>
            </a:r>
          </a:p>
          <a:p>
            <a:pPr defTabSz="685783"/>
            <a:r>
              <a:rPr lang="en-US" sz="3000" dirty="0">
                <a:solidFill>
                  <a:prstClr val="white"/>
                </a:solidFill>
                <a:latin typeface="Century Gothic" panose="020B0502020202020204" pitchFamily="34" charset="0"/>
              </a:rPr>
              <a:t>Why Not Convert Your Spending Into Earning?</a:t>
            </a:r>
          </a:p>
        </p:txBody>
      </p:sp>
    </p:spTree>
    <p:extLst>
      <p:ext uri="{BB962C8B-B14F-4D97-AF65-F5344CB8AC3E}">
        <p14:creationId xmlns:p14="http://schemas.microsoft.com/office/powerpoint/2010/main" val="15967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ound Diagonal Corner Rectangle 69"/>
          <p:cNvSpPr/>
          <p:nvPr/>
        </p:nvSpPr>
        <p:spPr>
          <a:xfrm>
            <a:off x="7573317" y="1586325"/>
            <a:ext cx="959870" cy="791155"/>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defTabSz="685612"/>
            <a:endParaRPr lang="en-US" sz="1500" dirty="0">
              <a:solidFill>
                <a:prstClr val="white"/>
              </a:solidFill>
              <a:latin typeface="Montserrat Medium" pitchFamily="2" charset="77"/>
              <a:ea typeface="Helvetica Regular" charset="0"/>
              <a:cs typeface="Helvetica Regular" charset="0"/>
            </a:endParaRPr>
          </a:p>
        </p:txBody>
      </p:sp>
      <p:sp>
        <p:nvSpPr>
          <p:cNvPr id="69" name="Round Diagonal Corner Rectangle 68"/>
          <p:cNvSpPr/>
          <p:nvPr/>
        </p:nvSpPr>
        <p:spPr>
          <a:xfrm>
            <a:off x="5431743" y="1586325"/>
            <a:ext cx="1140431" cy="791155"/>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defTabSz="685612"/>
            <a:endParaRPr lang="en-US" sz="1500" dirty="0">
              <a:solidFill>
                <a:prstClr val="white"/>
              </a:solidFill>
              <a:latin typeface="Montserrat Medium" pitchFamily="2" charset="77"/>
              <a:ea typeface="Helvetica Regular" charset="0"/>
              <a:cs typeface="Helvetica Regular" charset="0"/>
            </a:endParaRPr>
          </a:p>
        </p:txBody>
      </p:sp>
      <p:sp>
        <p:nvSpPr>
          <p:cNvPr id="4" name="Shape 1228"/>
          <p:cNvSpPr txBox="1">
            <a:spLocks/>
          </p:cNvSpPr>
          <p:nvPr/>
        </p:nvSpPr>
        <p:spPr>
          <a:xfrm>
            <a:off x="1191" y="258415"/>
            <a:ext cx="9141619" cy="620811"/>
          </a:xfrm>
          <a:prstGeom prst="rect">
            <a:avLst/>
          </a:prstGeom>
          <a:noFill/>
          <a:ln w="12700">
            <a:noFill/>
            <a:miter lim="400000"/>
          </a:ln>
          <a:extLst>
            <a:ext uri="{C572A759-6A51-4108-AA02-DFA0A04FC94B}">
              <ma14:wrappingTextBoxFlag xmlns="" xmlns:ma14="http://schemas.microsoft.com/office/mac/drawingml/2011/main" val="1"/>
            </a:ext>
          </a:extLst>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50000"/>
              </a:lnSpc>
              <a:spcBef>
                <a:spcPts val="750"/>
              </a:spcBef>
              <a:buClr>
                <a:srgbClr val="404040"/>
              </a:buClr>
              <a:buSzPct val="100000"/>
              <a:buNone/>
            </a:pPr>
            <a:r>
              <a:rPr lang="en-US" sz="2999" dirty="0">
                <a:solidFill>
                  <a:srgbClr val="00B0F0"/>
                </a:solidFill>
                <a:latin typeface="Montserrat Light" pitchFamily="2" charset="77"/>
                <a:ea typeface="Helvetica Regular" charset="0"/>
                <a:cs typeface="Helvetica Regular" charset="0"/>
                <a:sym typeface="Century Gothic"/>
              </a:rPr>
              <a:t>INCOME AND HOUSEHOLD STATISTICS</a:t>
            </a:r>
          </a:p>
        </p:txBody>
      </p:sp>
      <p:sp>
        <p:nvSpPr>
          <p:cNvPr id="5" name="Rectangle 4"/>
          <p:cNvSpPr/>
          <p:nvPr/>
        </p:nvSpPr>
        <p:spPr>
          <a:xfrm>
            <a:off x="1191" y="982114"/>
            <a:ext cx="9141618" cy="207729"/>
          </a:xfrm>
          <a:prstGeom prst="rect">
            <a:avLst/>
          </a:prstGeom>
        </p:spPr>
        <p:txBody>
          <a:bodyPr wrap="square" lIns="68561" tIns="34280" rIns="68561" bIns="34280">
            <a:spAutoFit/>
          </a:bodyPr>
          <a:lstStyle/>
          <a:p>
            <a:pPr algn="ctr" defTabSz="685612"/>
            <a:r>
              <a:rPr lang="en-US" sz="900" dirty="0">
                <a:solidFill>
                  <a:srgbClr val="E7E6E6">
                    <a:lumMod val="50000"/>
                  </a:srgbClr>
                </a:solidFill>
                <a:latin typeface="Montserrat Medium" pitchFamily="2" charset="77"/>
                <a:ea typeface="Helvetica Regular" charset="0"/>
                <a:cs typeface="Helvetica Regular" charset="0"/>
              </a:rPr>
              <a:t>The following is from Department of Statistics Singapore, 2013 Household, </a:t>
            </a:r>
            <a:r>
              <a:rPr lang="en-US" sz="900" dirty="0">
                <a:solidFill>
                  <a:srgbClr val="E7E6E6">
                    <a:lumMod val="50000"/>
                  </a:srgbClr>
                </a:solidFill>
                <a:latin typeface="Montserrat Medium" pitchFamily="2" charset="77"/>
                <a:ea typeface="Helvetica Regular" charset="0"/>
                <a:cs typeface="Helvetica Regular" charset="0"/>
                <a:hlinkClick r:id="rId3"/>
              </a:rPr>
              <a:t>singstat.gov.sg</a:t>
            </a:r>
            <a:endParaRPr lang="en-US" sz="900" u="sng" dirty="0">
              <a:solidFill>
                <a:srgbClr val="E7E6E6">
                  <a:lumMod val="50000"/>
                </a:srgbClr>
              </a:solidFill>
              <a:latin typeface="Montserrat Medium" pitchFamily="2" charset="77"/>
              <a:ea typeface="Helvetica Regular" charset="0"/>
              <a:cs typeface="Helvetica Regular" charset="0"/>
            </a:endParaRPr>
          </a:p>
        </p:txBody>
      </p:sp>
      <p:cxnSp>
        <p:nvCxnSpPr>
          <p:cNvPr id="8" name="Straight Connector 7"/>
          <p:cNvCxnSpPr/>
          <p:nvPr/>
        </p:nvCxnSpPr>
        <p:spPr>
          <a:xfrm>
            <a:off x="-27545" y="3100449"/>
            <a:ext cx="3016734"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Donut 8"/>
          <p:cNvSpPr/>
          <p:nvPr/>
        </p:nvSpPr>
        <p:spPr>
          <a:xfrm>
            <a:off x="2947594" y="2990262"/>
            <a:ext cx="219399" cy="220379"/>
          </a:xfrm>
          <a:prstGeom prst="don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defTabSz="685612"/>
            <a:endParaRPr lang="en-US" sz="1400" dirty="0">
              <a:solidFill>
                <a:prstClr val="black"/>
              </a:solidFill>
              <a:latin typeface="Montserrat Medium" pitchFamily="2" charset="77"/>
              <a:ea typeface="Helvetica Regular" charset="0"/>
              <a:cs typeface="Helvetica Regular" charset="0"/>
            </a:endParaRPr>
          </a:p>
        </p:txBody>
      </p:sp>
      <p:cxnSp>
        <p:nvCxnSpPr>
          <p:cNvPr id="10" name="Straight Connector 9"/>
          <p:cNvCxnSpPr/>
          <p:nvPr/>
        </p:nvCxnSpPr>
        <p:spPr>
          <a:xfrm>
            <a:off x="3158057" y="3100449"/>
            <a:ext cx="193487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Round Diagonal Corner Rectangle 15"/>
          <p:cNvSpPr/>
          <p:nvPr/>
        </p:nvSpPr>
        <p:spPr>
          <a:xfrm>
            <a:off x="3353346" y="1576449"/>
            <a:ext cx="1085499" cy="791155"/>
          </a:xfrm>
          <a:prstGeom prst="round2Diag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defTabSz="685612"/>
            <a:r>
              <a:rPr lang="en-US" sz="1500" dirty="0">
                <a:solidFill>
                  <a:prstClr val="white"/>
                </a:solidFill>
                <a:latin typeface="Montserrat" pitchFamily="2" charset="77"/>
                <a:ea typeface="Helvetica Regular" charset="0"/>
                <a:cs typeface="Helvetica Regular" charset="0"/>
              </a:rPr>
              <a:t>S$126,000</a:t>
            </a:r>
          </a:p>
        </p:txBody>
      </p:sp>
      <p:sp>
        <p:nvSpPr>
          <p:cNvPr id="17" name="Round Diagonal Corner Rectangle 16"/>
          <p:cNvSpPr/>
          <p:nvPr/>
        </p:nvSpPr>
        <p:spPr>
          <a:xfrm>
            <a:off x="5433016" y="1586325"/>
            <a:ext cx="1139158" cy="791155"/>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defTabSz="685612"/>
            <a:r>
              <a:rPr lang="en-US" sz="1500" dirty="0">
                <a:solidFill>
                  <a:prstClr val="white"/>
                </a:solidFill>
                <a:latin typeface="Montserrat" pitchFamily="2" charset="77"/>
                <a:ea typeface="Helvetica Regular" charset="0"/>
                <a:cs typeface="Helvetica Regular" charset="0"/>
              </a:rPr>
              <a:t>S$117,100</a:t>
            </a:r>
          </a:p>
        </p:txBody>
      </p:sp>
      <p:sp>
        <p:nvSpPr>
          <p:cNvPr id="18" name="Round Diagonal Corner Rectangle 17"/>
          <p:cNvSpPr/>
          <p:nvPr/>
        </p:nvSpPr>
        <p:spPr>
          <a:xfrm>
            <a:off x="7573317" y="1586325"/>
            <a:ext cx="959870" cy="791155"/>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defTabSz="685612"/>
            <a:r>
              <a:rPr lang="en-US" sz="1500" dirty="0">
                <a:solidFill>
                  <a:prstClr val="white"/>
                </a:solidFill>
                <a:latin typeface="Montserrat" pitchFamily="2" charset="77"/>
                <a:ea typeface="Helvetica Regular" charset="0"/>
                <a:cs typeface="Helvetica Regular" charset="0"/>
              </a:rPr>
              <a:t>S$56,694</a:t>
            </a:r>
          </a:p>
        </p:txBody>
      </p:sp>
      <p:cxnSp>
        <p:nvCxnSpPr>
          <p:cNvPr id="20" name="Elbow Connector 19"/>
          <p:cNvCxnSpPr/>
          <p:nvPr/>
        </p:nvCxnSpPr>
        <p:spPr>
          <a:xfrm rot="16200000" flipH="1" flipV="1">
            <a:off x="7004560" y="1905502"/>
            <a:ext cx="1403936" cy="745830"/>
          </a:xfrm>
          <a:prstGeom prst="bentConnector3">
            <a:avLst>
              <a:gd name="adj1" fmla="val -12209"/>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09482" y="1904670"/>
            <a:ext cx="2738113" cy="561672"/>
          </a:xfrm>
          <a:prstGeom prst="rect">
            <a:avLst/>
          </a:prstGeom>
        </p:spPr>
        <p:txBody>
          <a:bodyPr wrap="square" lIns="68561" tIns="34280" rIns="68561" bIns="34280">
            <a:spAutoFit/>
          </a:bodyPr>
          <a:lstStyle/>
          <a:p>
            <a:pPr defTabSz="685612" fontAlgn="ctr"/>
            <a:r>
              <a:rPr lang="en-US" sz="1600" dirty="0">
                <a:solidFill>
                  <a:srgbClr val="E7E6E6">
                    <a:lumMod val="50000"/>
                  </a:srgbClr>
                </a:solidFill>
                <a:latin typeface="Montserrat" pitchFamily="2" charset="77"/>
                <a:ea typeface="Helvetica Regular" charset="0"/>
                <a:cs typeface="Helvetica Regular" charset="0"/>
              </a:rPr>
              <a:t>AVERAGE CONSUMER UNIT CHARACTERISTICS:</a:t>
            </a:r>
          </a:p>
        </p:txBody>
      </p:sp>
      <p:sp>
        <p:nvSpPr>
          <p:cNvPr id="29" name="Rectangle 28"/>
          <p:cNvSpPr/>
          <p:nvPr/>
        </p:nvSpPr>
        <p:spPr>
          <a:xfrm>
            <a:off x="3265412" y="2452154"/>
            <a:ext cx="1420866" cy="438561"/>
          </a:xfrm>
          <a:prstGeom prst="rect">
            <a:avLst/>
          </a:prstGeom>
        </p:spPr>
        <p:txBody>
          <a:bodyPr wrap="square" lIns="68561" tIns="34280" rIns="68561" bIns="34280">
            <a:spAutoFit/>
          </a:bodyPr>
          <a:lstStyle/>
          <a:p>
            <a:pPr defTabSz="685612" fontAlgn="ctr"/>
            <a:r>
              <a:rPr lang="en-US" sz="1200" cap="all" dirty="0">
                <a:solidFill>
                  <a:srgbClr val="E7E6E6">
                    <a:lumMod val="50000"/>
                  </a:srgbClr>
                </a:solidFill>
                <a:latin typeface="Montserrat Light" pitchFamily="2" charset="77"/>
                <a:ea typeface="Helvetica Regular" charset="0"/>
                <a:cs typeface="Helvetica Regular" charset="0"/>
              </a:rPr>
              <a:t>Income </a:t>
            </a:r>
          </a:p>
          <a:p>
            <a:pPr defTabSz="685612" fontAlgn="ctr"/>
            <a:r>
              <a:rPr lang="en-US" sz="1200" cap="all" dirty="0">
                <a:solidFill>
                  <a:srgbClr val="E7E6E6">
                    <a:lumMod val="50000"/>
                  </a:srgbClr>
                </a:solidFill>
                <a:latin typeface="Montserrat Light" pitchFamily="2" charset="77"/>
                <a:ea typeface="Helvetica Regular" charset="0"/>
                <a:cs typeface="Helvetica Regular" charset="0"/>
              </a:rPr>
              <a:t>Before tax</a:t>
            </a:r>
          </a:p>
        </p:txBody>
      </p:sp>
      <p:sp>
        <p:nvSpPr>
          <p:cNvPr id="30" name="Rectangle 29"/>
          <p:cNvSpPr/>
          <p:nvPr/>
        </p:nvSpPr>
        <p:spPr>
          <a:xfrm>
            <a:off x="5361309" y="2452154"/>
            <a:ext cx="1337068" cy="438561"/>
          </a:xfrm>
          <a:prstGeom prst="rect">
            <a:avLst/>
          </a:prstGeom>
        </p:spPr>
        <p:txBody>
          <a:bodyPr wrap="square" lIns="68561" tIns="34280" rIns="68561" bIns="34280">
            <a:spAutoFit/>
          </a:bodyPr>
          <a:lstStyle/>
          <a:p>
            <a:pPr defTabSz="685612" fontAlgn="ctr"/>
            <a:r>
              <a:rPr lang="en-US" sz="1200" cap="all" dirty="0">
                <a:solidFill>
                  <a:srgbClr val="E7E6E6">
                    <a:lumMod val="50000"/>
                  </a:srgbClr>
                </a:solidFill>
                <a:latin typeface="Montserrat Light" pitchFamily="2" charset="77"/>
                <a:ea typeface="Helvetica Regular" charset="0"/>
                <a:cs typeface="Helvetica Regular" charset="0"/>
              </a:rPr>
              <a:t>Income </a:t>
            </a:r>
          </a:p>
          <a:p>
            <a:pPr defTabSz="685612" fontAlgn="ctr"/>
            <a:r>
              <a:rPr lang="en-US" sz="1200" cap="all" dirty="0">
                <a:solidFill>
                  <a:srgbClr val="E7E6E6">
                    <a:lumMod val="50000"/>
                  </a:srgbClr>
                </a:solidFill>
                <a:latin typeface="Montserrat Light" pitchFamily="2" charset="77"/>
                <a:ea typeface="Helvetica Regular" charset="0"/>
                <a:cs typeface="Helvetica Regular" charset="0"/>
              </a:rPr>
              <a:t>AFTER TAX</a:t>
            </a:r>
          </a:p>
        </p:txBody>
      </p:sp>
      <p:sp>
        <p:nvSpPr>
          <p:cNvPr id="31" name="Rectangle 30"/>
          <p:cNvSpPr/>
          <p:nvPr/>
        </p:nvSpPr>
        <p:spPr>
          <a:xfrm>
            <a:off x="7500501" y="2452153"/>
            <a:ext cx="1571840" cy="623227"/>
          </a:xfrm>
          <a:prstGeom prst="rect">
            <a:avLst/>
          </a:prstGeom>
        </p:spPr>
        <p:txBody>
          <a:bodyPr wrap="square" lIns="68561" tIns="34280" rIns="68561" bIns="34280">
            <a:spAutoFit/>
          </a:bodyPr>
          <a:lstStyle/>
          <a:p>
            <a:pPr defTabSz="685612" fontAlgn="ctr"/>
            <a:r>
              <a:rPr lang="en-US" sz="1200" cap="all" dirty="0">
                <a:solidFill>
                  <a:srgbClr val="E7E6E6">
                    <a:lumMod val="50000"/>
                  </a:srgbClr>
                </a:solidFill>
                <a:latin typeface="Montserrat Light" pitchFamily="2" charset="77"/>
                <a:ea typeface="Helvetica Regular" charset="0"/>
                <a:cs typeface="Helvetica Regular" charset="0"/>
              </a:rPr>
              <a:t>Total Average Annual Expenditures</a:t>
            </a:r>
          </a:p>
        </p:txBody>
      </p:sp>
      <p:sp>
        <p:nvSpPr>
          <p:cNvPr id="32" name="Rectangle 31"/>
          <p:cNvSpPr/>
          <p:nvPr/>
        </p:nvSpPr>
        <p:spPr>
          <a:xfrm>
            <a:off x="209482" y="3496825"/>
            <a:ext cx="2302785" cy="561672"/>
          </a:xfrm>
          <a:prstGeom prst="rect">
            <a:avLst/>
          </a:prstGeom>
        </p:spPr>
        <p:txBody>
          <a:bodyPr wrap="square" lIns="68561" tIns="34280" rIns="68561" bIns="34280">
            <a:spAutoFit/>
          </a:bodyPr>
          <a:lstStyle/>
          <a:p>
            <a:pPr defTabSz="685612" fontAlgn="ctr"/>
            <a:r>
              <a:rPr lang="en-US" sz="1600" cap="all" dirty="0">
                <a:solidFill>
                  <a:srgbClr val="E7E6E6">
                    <a:lumMod val="50000"/>
                  </a:srgbClr>
                </a:solidFill>
                <a:latin typeface="Montserrat" pitchFamily="2" charset="77"/>
                <a:ea typeface="Helvetica Regular" charset="0"/>
                <a:cs typeface="Helvetica Regular" charset="0"/>
              </a:rPr>
              <a:t>Average number in consumer unit:</a:t>
            </a:r>
          </a:p>
        </p:txBody>
      </p:sp>
      <p:cxnSp>
        <p:nvCxnSpPr>
          <p:cNvPr id="41" name="Straight Connector 40"/>
          <p:cNvCxnSpPr/>
          <p:nvPr/>
        </p:nvCxnSpPr>
        <p:spPr>
          <a:xfrm>
            <a:off x="3457514" y="3636440"/>
            <a:ext cx="0" cy="992918"/>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307546" y="3636440"/>
            <a:ext cx="0" cy="992918"/>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148525" y="3636440"/>
            <a:ext cx="0" cy="992918"/>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998558" y="3636440"/>
            <a:ext cx="0" cy="992918"/>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846607" y="3636440"/>
            <a:ext cx="0" cy="992918"/>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696639" y="3636440"/>
            <a:ext cx="0" cy="992918"/>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604663" y="3529562"/>
            <a:ext cx="857286" cy="230832"/>
          </a:xfrm>
          <a:prstGeom prst="rect">
            <a:avLst/>
          </a:prstGeom>
        </p:spPr>
        <p:txBody>
          <a:bodyPr wrap="square">
            <a:spAutoFit/>
          </a:bodyPr>
          <a:lstStyle/>
          <a:p>
            <a:pPr algn="ctr" defTabSz="685612"/>
            <a:r>
              <a:rPr lang="en-US" sz="900" dirty="0">
                <a:solidFill>
                  <a:srgbClr val="00B0F0"/>
                </a:solidFill>
                <a:latin typeface="Montserrat Medium" pitchFamily="2" charset="77"/>
                <a:ea typeface="Helvetica Regular" charset="0"/>
                <a:cs typeface="Helvetica Regular" charset="0"/>
              </a:rPr>
              <a:t>People</a:t>
            </a:r>
          </a:p>
        </p:txBody>
      </p:sp>
      <p:sp>
        <p:nvSpPr>
          <p:cNvPr id="54" name="Rectangle 53"/>
          <p:cNvSpPr/>
          <p:nvPr/>
        </p:nvSpPr>
        <p:spPr>
          <a:xfrm>
            <a:off x="2604012" y="4433462"/>
            <a:ext cx="817850" cy="461537"/>
          </a:xfrm>
          <a:prstGeom prst="rect">
            <a:avLst/>
          </a:prstGeom>
        </p:spPr>
        <p:txBody>
          <a:bodyPr wrap="square">
            <a:spAutoFit/>
          </a:bodyPr>
          <a:lstStyle/>
          <a:p>
            <a:pPr algn="ctr" defTabSz="685612" fontAlgn="ctr"/>
            <a:r>
              <a:rPr lang="en-US" sz="2399" dirty="0">
                <a:solidFill>
                  <a:srgbClr val="00B0F0"/>
                </a:solidFill>
                <a:latin typeface="Montserrat" pitchFamily="2" charset="77"/>
                <a:ea typeface="Helvetica Regular" charset="0"/>
                <a:cs typeface="Helvetica Regular" charset="0"/>
              </a:rPr>
              <a:t>3.3</a:t>
            </a:r>
          </a:p>
        </p:txBody>
      </p:sp>
      <p:sp>
        <p:nvSpPr>
          <p:cNvPr id="66" name="Freeform 6"/>
          <p:cNvSpPr>
            <a:spLocks noEditPoints="1"/>
          </p:cNvSpPr>
          <p:nvPr/>
        </p:nvSpPr>
        <p:spPr bwMode="auto">
          <a:xfrm>
            <a:off x="2791005" y="3925845"/>
            <a:ext cx="456571" cy="408374"/>
          </a:xfrm>
          <a:custGeom>
            <a:avLst/>
            <a:gdLst>
              <a:gd name="T0" fmla="*/ 1911 w 3413"/>
              <a:gd name="T1" fmla="*/ 2191 h 3117"/>
              <a:gd name="T2" fmla="*/ 2081 w 3413"/>
              <a:gd name="T3" fmla="*/ 2989 h 3117"/>
              <a:gd name="T4" fmla="*/ 1903 w 3413"/>
              <a:gd name="T5" fmla="*/ 3058 h 3117"/>
              <a:gd name="T6" fmla="*/ 1372 w 3413"/>
              <a:gd name="T7" fmla="*/ 3116 h 3117"/>
              <a:gd name="T8" fmla="*/ 709 w 3413"/>
              <a:gd name="T9" fmla="*/ 2996 h 3117"/>
              <a:gd name="T10" fmla="*/ 840 w 3413"/>
              <a:gd name="T11" fmla="*/ 2228 h 3117"/>
              <a:gd name="T12" fmla="*/ 1892 w 3413"/>
              <a:gd name="T13" fmla="*/ 1643 h 3117"/>
              <a:gd name="T14" fmla="*/ 2616 w 3413"/>
              <a:gd name="T15" fmla="*/ 1813 h 3117"/>
              <a:gd name="T16" fmla="*/ 2745 w 3413"/>
              <a:gd name="T17" fmla="*/ 2575 h 3117"/>
              <a:gd name="T18" fmla="*/ 2528 w 3413"/>
              <a:gd name="T19" fmla="*/ 2654 h 3117"/>
              <a:gd name="T20" fmla="*/ 2165 w 3413"/>
              <a:gd name="T21" fmla="*/ 2449 h 3117"/>
              <a:gd name="T22" fmla="*/ 1851 w 3413"/>
              <a:gd name="T23" fmla="*/ 2034 h 3117"/>
              <a:gd name="T24" fmla="*/ 1889 w 3413"/>
              <a:gd name="T25" fmla="*/ 1693 h 3117"/>
              <a:gd name="T26" fmla="*/ 940 w 3413"/>
              <a:gd name="T27" fmla="*/ 1835 h 3117"/>
              <a:gd name="T28" fmla="*/ 794 w 3413"/>
              <a:gd name="T29" fmla="*/ 2138 h 3117"/>
              <a:gd name="T30" fmla="*/ 611 w 3413"/>
              <a:gd name="T31" fmla="*/ 2699 h 3117"/>
              <a:gd name="T32" fmla="*/ 0 w 3413"/>
              <a:gd name="T33" fmla="*/ 2575 h 3117"/>
              <a:gd name="T34" fmla="*/ 170 w 3413"/>
              <a:gd name="T35" fmla="*/ 1776 h 3117"/>
              <a:gd name="T36" fmla="*/ 2897 w 3413"/>
              <a:gd name="T37" fmla="*/ 1240 h 3117"/>
              <a:gd name="T38" fmla="*/ 3313 w 3413"/>
              <a:gd name="T39" fmla="*/ 1450 h 3117"/>
              <a:gd name="T40" fmla="*/ 3383 w 3413"/>
              <a:gd name="T41" fmla="*/ 2184 h 3117"/>
              <a:gd name="T42" fmla="*/ 3145 w 3413"/>
              <a:gd name="T43" fmla="*/ 2260 h 3117"/>
              <a:gd name="T44" fmla="*/ 2814 w 3413"/>
              <a:gd name="T45" fmla="*/ 1986 h 3117"/>
              <a:gd name="T46" fmla="*/ 2461 w 3413"/>
              <a:gd name="T47" fmla="*/ 1604 h 3117"/>
              <a:gd name="T48" fmla="*/ 2558 w 3413"/>
              <a:gd name="T49" fmla="*/ 1240 h 3117"/>
              <a:gd name="T50" fmla="*/ 1726 w 3413"/>
              <a:gd name="T51" fmla="*/ 1400 h 3117"/>
              <a:gd name="T52" fmla="*/ 1750 w 3413"/>
              <a:gd name="T53" fmla="*/ 1818 h 3117"/>
              <a:gd name="T54" fmla="*/ 1395 w 3413"/>
              <a:gd name="T55" fmla="*/ 2031 h 3117"/>
              <a:gd name="T56" fmla="*/ 1038 w 3413"/>
              <a:gd name="T57" fmla="*/ 1818 h 3117"/>
              <a:gd name="T58" fmla="*/ 1063 w 3413"/>
              <a:gd name="T59" fmla="*/ 1400 h 3117"/>
              <a:gd name="T60" fmla="*/ 1189 w 3413"/>
              <a:gd name="T61" fmla="*/ 902 h 3117"/>
              <a:gd name="T62" fmla="*/ 1585 w 3413"/>
              <a:gd name="T63" fmla="*/ 1169 h 3117"/>
              <a:gd name="T64" fmla="*/ 1165 w 3413"/>
              <a:gd name="T65" fmla="*/ 1189 h 3117"/>
              <a:gd name="T66" fmla="*/ 2061 w 3413"/>
              <a:gd name="T67" fmla="*/ 813 h 3117"/>
              <a:gd name="T68" fmla="*/ 2417 w 3413"/>
              <a:gd name="T69" fmla="*/ 1026 h 3117"/>
              <a:gd name="T70" fmla="*/ 2392 w 3413"/>
              <a:gd name="T71" fmla="*/ 1444 h 3117"/>
              <a:gd name="T72" fmla="*/ 2016 w 3413"/>
              <a:gd name="T73" fmla="*/ 1614 h 3117"/>
              <a:gd name="T74" fmla="*/ 1772 w 3413"/>
              <a:gd name="T75" fmla="*/ 1305 h 3117"/>
              <a:gd name="T76" fmla="*/ 1762 w 3413"/>
              <a:gd name="T77" fmla="*/ 945 h 3117"/>
              <a:gd name="T78" fmla="*/ 738 w 3413"/>
              <a:gd name="T79" fmla="*/ 816 h 3117"/>
              <a:gd name="T80" fmla="*/ 1063 w 3413"/>
              <a:gd name="T81" fmla="*/ 1069 h 3117"/>
              <a:gd name="T82" fmla="*/ 931 w 3413"/>
              <a:gd name="T83" fmla="*/ 1448 h 3117"/>
              <a:gd name="T84" fmla="*/ 588 w 3413"/>
              <a:gd name="T85" fmla="*/ 1604 h 3117"/>
              <a:gd name="T86" fmla="*/ 296 w 3413"/>
              <a:gd name="T87" fmla="*/ 1313 h 3117"/>
              <a:gd name="T88" fmla="*/ 420 w 3413"/>
              <a:gd name="T89" fmla="*/ 914 h 3117"/>
              <a:gd name="T90" fmla="*/ 2825 w 3413"/>
              <a:gd name="T91" fmla="*/ 420 h 3117"/>
              <a:gd name="T92" fmla="*/ 3116 w 3413"/>
              <a:gd name="T93" fmla="*/ 711 h 3117"/>
              <a:gd name="T94" fmla="*/ 2994 w 3413"/>
              <a:gd name="T95" fmla="*/ 1110 h 3117"/>
              <a:gd name="T96" fmla="*/ 2595 w 3413"/>
              <a:gd name="T97" fmla="*/ 1190 h 3117"/>
              <a:gd name="T98" fmla="*/ 2364 w 3413"/>
              <a:gd name="T99" fmla="*/ 833 h 3117"/>
              <a:gd name="T100" fmla="*/ 2498 w 3413"/>
              <a:gd name="T101" fmla="*/ 479 h 3117"/>
              <a:gd name="T102" fmla="*/ 1521 w 3413"/>
              <a:gd name="T103" fmla="*/ 25 h 3117"/>
              <a:gd name="T104" fmla="*/ 1800 w 3413"/>
              <a:gd name="T105" fmla="*/ 336 h 3117"/>
              <a:gd name="T106" fmla="*/ 1684 w 3413"/>
              <a:gd name="T107" fmla="*/ 744 h 3117"/>
              <a:gd name="T108" fmla="*/ 1274 w 3413"/>
              <a:gd name="T109" fmla="*/ 860 h 3117"/>
              <a:gd name="T110" fmla="*/ 962 w 3413"/>
              <a:gd name="T111" fmla="*/ 583 h 3117"/>
              <a:gd name="T112" fmla="*/ 1033 w 3413"/>
              <a:gd name="T113" fmla="*/ 163 h 3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13" h="3117">
                <a:moveTo>
                  <a:pt x="1223" y="2058"/>
                </a:moveTo>
                <a:lnTo>
                  <a:pt x="1566" y="2058"/>
                </a:lnTo>
                <a:lnTo>
                  <a:pt x="1622" y="2061"/>
                </a:lnTo>
                <a:lnTo>
                  <a:pt x="1676" y="2070"/>
                </a:lnTo>
                <a:lnTo>
                  <a:pt x="1729" y="2085"/>
                </a:lnTo>
                <a:lnTo>
                  <a:pt x="1778" y="2104"/>
                </a:lnTo>
                <a:lnTo>
                  <a:pt x="1826" y="2129"/>
                </a:lnTo>
                <a:lnTo>
                  <a:pt x="1870" y="2158"/>
                </a:lnTo>
                <a:lnTo>
                  <a:pt x="1911" y="2191"/>
                </a:lnTo>
                <a:lnTo>
                  <a:pt x="1948" y="2228"/>
                </a:lnTo>
                <a:lnTo>
                  <a:pt x="1982" y="2269"/>
                </a:lnTo>
                <a:lnTo>
                  <a:pt x="2011" y="2313"/>
                </a:lnTo>
                <a:lnTo>
                  <a:pt x="2035" y="2360"/>
                </a:lnTo>
                <a:lnTo>
                  <a:pt x="2055" y="2410"/>
                </a:lnTo>
                <a:lnTo>
                  <a:pt x="2070" y="2463"/>
                </a:lnTo>
                <a:lnTo>
                  <a:pt x="2078" y="2516"/>
                </a:lnTo>
                <a:lnTo>
                  <a:pt x="2081" y="2572"/>
                </a:lnTo>
                <a:lnTo>
                  <a:pt x="2081" y="2989"/>
                </a:lnTo>
                <a:lnTo>
                  <a:pt x="2079" y="2989"/>
                </a:lnTo>
                <a:lnTo>
                  <a:pt x="2052" y="3003"/>
                </a:lnTo>
                <a:lnTo>
                  <a:pt x="2046" y="3006"/>
                </a:lnTo>
                <a:lnTo>
                  <a:pt x="2035" y="3011"/>
                </a:lnTo>
                <a:lnTo>
                  <a:pt x="2019" y="3017"/>
                </a:lnTo>
                <a:lnTo>
                  <a:pt x="1998" y="3027"/>
                </a:lnTo>
                <a:lnTo>
                  <a:pt x="1971" y="3036"/>
                </a:lnTo>
                <a:lnTo>
                  <a:pt x="1939" y="3046"/>
                </a:lnTo>
                <a:lnTo>
                  <a:pt x="1903" y="3058"/>
                </a:lnTo>
                <a:lnTo>
                  <a:pt x="1861" y="3069"/>
                </a:lnTo>
                <a:lnTo>
                  <a:pt x="1815" y="3079"/>
                </a:lnTo>
                <a:lnTo>
                  <a:pt x="1763" y="3090"/>
                </a:lnTo>
                <a:lnTo>
                  <a:pt x="1708" y="3099"/>
                </a:lnTo>
                <a:lnTo>
                  <a:pt x="1647" y="3106"/>
                </a:lnTo>
                <a:lnTo>
                  <a:pt x="1581" y="3112"/>
                </a:lnTo>
                <a:lnTo>
                  <a:pt x="1513" y="3116"/>
                </a:lnTo>
                <a:lnTo>
                  <a:pt x="1438" y="3117"/>
                </a:lnTo>
                <a:lnTo>
                  <a:pt x="1372" y="3116"/>
                </a:lnTo>
                <a:lnTo>
                  <a:pt x="1304" y="3113"/>
                </a:lnTo>
                <a:lnTo>
                  <a:pt x="1231" y="3107"/>
                </a:lnTo>
                <a:lnTo>
                  <a:pt x="1156" y="3099"/>
                </a:lnTo>
                <a:lnTo>
                  <a:pt x="1078" y="3086"/>
                </a:lnTo>
                <a:lnTo>
                  <a:pt x="997" y="3072"/>
                </a:lnTo>
                <a:lnTo>
                  <a:pt x="913" y="3053"/>
                </a:lnTo>
                <a:lnTo>
                  <a:pt x="826" y="3031"/>
                </a:lnTo>
                <a:lnTo>
                  <a:pt x="737" y="3005"/>
                </a:lnTo>
                <a:lnTo>
                  <a:pt x="709" y="2996"/>
                </a:lnTo>
                <a:lnTo>
                  <a:pt x="707" y="2989"/>
                </a:lnTo>
                <a:lnTo>
                  <a:pt x="707" y="2572"/>
                </a:lnTo>
                <a:lnTo>
                  <a:pt x="710" y="2516"/>
                </a:lnTo>
                <a:lnTo>
                  <a:pt x="719" y="2463"/>
                </a:lnTo>
                <a:lnTo>
                  <a:pt x="734" y="2410"/>
                </a:lnTo>
                <a:lnTo>
                  <a:pt x="753" y="2360"/>
                </a:lnTo>
                <a:lnTo>
                  <a:pt x="778" y="2313"/>
                </a:lnTo>
                <a:lnTo>
                  <a:pt x="807" y="2269"/>
                </a:lnTo>
                <a:lnTo>
                  <a:pt x="840" y="2228"/>
                </a:lnTo>
                <a:lnTo>
                  <a:pt x="878" y="2191"/>
                </a:lnTo>
                <a:lnTo>
                  <a:pt x="919" y="2158"/>
                </a:lnTo>
                <a:lnTo>
                  <a:pt x="963" y="2129"/>
                </a:lnTo>
                <a:lnTo>
                  <a:pt x="1010" y="2104"/>
                </a:lnTo>
                <a:lnTo>
                  <a:pt x="1060" y="2085"/>
                </a:lnTo>
                <a:lnTo>
                  <a:pt x="1113" y="2070"/>
                </a:lnTo>
                <a:lnTo>
                  <a:pt x="1167" y="2061"/>
                </a:lnTo>
                <a:lnTo>
                  <a:pt x="1223" y="2058"/>
                </a:lnTo>
                <a:close/>
                <a:moveTo>
                  <a:pt x="1892" y="1643"/>
                </a:moveTo>
                <a:lnTo>
                  <a:pt x="2232" y="1643"/>
                </a:lnTo>
                <a:lnTo>
                  <a:pt x="2288" y="1647"/>
                </a:lnTo>
                <a:lnTo>
                  <a:pt x="2343" y="1655"/>
                </a:lnTo>
                <a:lnTo>
                  <a:pt x="2395" y="1669"/>
                </a:lnTo>
                <a:lnTo>
                  <a:pt x="2446" y="1689"/>
                </a:lnTo>
                <a:lnTo>
                  <a:pt x="2492" y="1714"/>
                </a:lnTo>
                <a:lnTo>
                  <a:pt x="2537" y="1743"/>
                </a:lnTo>
                <a:lnTo>
                  <a:pt x="2578" y="1776"/>
                </a:lnTo>
                <a:lnTo>
                  <a:pt x="2616" y="1813"/>
                </a:lnTo>
                <a:lnTo>
                  <a:pt x="2649" y="1854"/>
                </a:lnTo>
                <a:lnTo>
                  <a:pt x="2678" y="1899"/>
                </a:lnTo>
                <a:lnTo>
                  <a:pt x="2703" y="1945"/>
                </a:lnTo>
                <a:lnTo>
                  <a:pt x="2723" y="1996"/>
                </a:lnTo>
                <a:lnTo>
                  <a:pt x="2737" y="2047"/>
                </a:lnTo>
                <a:lnTo>
                  <a:pt x="2745" y="2102"/>
                </a:lnTo>
                <a:lnTo>
                  <a:pt x="2748" y="2158"/>
                </a:lnTo>
                <a:lnTo>
                  <a:pt x="2748" y="2575"/>
                </a:lnTo>
                <a:lnTo>
                  <a:pt x="2745" y="2575"/>
                </a:lnTo>
                <a:lnTo>
                  <a:pt x="2718" y="2589"/>
                </a:lnTo>
                <a:lnTo>
                  <a:pt x="2713" y="2591"/>
                </a:lnTo>
                <a:lnTo>
                  <a:pt x="2702" y="2596"/>
                </a:lnTo>
                <a:lnTo>
                  <a:pt x="2686" y="2603"/>
                </a:lnTo>
                <a:lnTo>
                  <a:pt x="2664" y="2611"/>
                </a:lnTo>
                <a:lnTo>
                  <a:pt x="2638" y="2622"/>
                </a:lnTo>
                <a:lnTo>
                  <a:pt x="2605" y="2632"/>
                </a:lnTo>
                <a:lnTo>
                  <a:pt x="2569" y="2643"/>
                </a:lnTo>
                <a:lnTo>
                  <a:pt x="2528" y="2654"/>
                </a:lnTo>
                <a:lnTo>
                  <a:pt x="2481" y="2665"/>
                </a:lnTo>
                <a:lnTo>
                  <a:pt x="2429" y="2675"/>
                </a:lnTo>
                <a:lnTo>
                  <a:pt x="2373" y="2684"/>
                </a:lnTo>
                <a:lnTo>
                  <a:pt x="2312" y="2692"/>
                </a:lnTo>
                <a:lnTo>
                  <a:pt x="2247" y="2698"/>
                </a:lnTo>
                <a:lnTo>
                  <a:pt x="2177" y="2701"/>
                </a:lnTo>
                <a:lnTo>
                  <a:pt x="2177" y="2573"/>
                </a:lnTo>
                <a:lnTo>
                  <a:pt x="2174" y="2510"/>
                </a:lnTo>
                <a:lnTo>
                  <a:pt x="2165" y="2449"/>
                </a:lnTo>
                <a:lnTo>
                  <a:pt x="2149" y="2390"/>
                </a:lnTo>
                <a:lnTo>
                  <a:pt x="2129" y="2333"/>
                </a:lnTo>
                <a:lnTo>
                  <a:pt x="2102" y="2280"/>
                </a:lnTo>
                <a:lnTo>
                  <a:pt x="2071" y="2229"/>
                </a:lnTo>
                <a:lnTo>
                  <a:pt x="2035" y="2183"/>
                </a:lnTo>
                <a:lnTo>
                  <a:pt x="1995" y="2138"/>
                </a:lnTo>
                <a:lnTo>
                  <a:pt x="1950" y="2099"/>
                </a:lnTo>
                <a:lnTo>
                  <a:pt x="1903" y="2064"/>
                </a:lnTo>
                <a:lnTo>
                  <a:pt x="1851" y="2034"/>
                </a:lnTo>
                <a:lnTo>
                  <a:pt x="1797" y="2008"/>
                </a:lnTo>
                <a:lnTo>
                  <a:pt x="1740" y="1988"/>
                </a:lnTo>
                <a:lnTo>
                  <a:pt x="1772" y="1954"/>
                </a:lnTo>
                <a:lnTo>
                  <a:pt x="1802" y="1916"/>
                </a:lnTo>
                <a:lnTo>
                  <a:pt x="1827" y="1877"/>
                </a:lnTo>
                <a:lnTo>
                  <a:pt x="1849" y="1834"/>
                </a:lnTo>
                <a:lnTo>
                  <a:pt x="1868" y="1789"/>
                </a:lnTo>
                <a:lnTo>
                  <a:pt x="1880" y="1743"/>
                </a:lnTo>
                <a:lnTo>
                  <a:pt x="1889" y="1693"/>
                </a:lnTo>
                <a:lnTo>
                  <a:pt x="1892" y="1643"/>
                </a:lnTo>
                <a:close/>
                <a:moveTo>
                  <a:pt x="516" y="1643"/>
                </a:moveTo>
                <a:lnTo>
                  <a:pt x="858" y="1643"/>
                </a:lnTo>
                <a:lnTo>
                  <a:pt x="877" y="1644"/>
                </a:lnTo>
                <a:lnTo>
                  <a:pt x="896" y="1646"/>
                </a:lnTo>
                <a:lnTo>
                  <a:pt x="900" y="1695"/>
                </a:lnTo>
                <a:lnTo>
                  <a:pt x="909" y="1744"/>
                </a:lnTo>
                <a:lnTo>
                  <a:pt x="922" y="1790"/>
                </a:lnTo>
                <a:lnTo>
                  <a:pt x="940" y="1835"/>
                </a:lnTo>
                <a:lnTo>
                  <a:pt x="962" y="1877"/>
                </a:lnTo>
                <a:lnTo>
                  <a:pt x="988" y="1917"/>
                </a:lnTo>
                <a:lnTo>
                  <a:pt x="1017" y="1954"/>
                </a:lnTo>
                <a:lnTo>
                  <a:pt x="1049" y="1988"/>
                </a:lnTo>
                <a:lnTo>
                  <a:pt x="992" y="2008"/>
                </a:lnTo>
                <a:lnTo>
                  <a:pt x="938" y="2034"/>
                </a:lnTo>
                <a:lnTo>
                  <a:pt x="886" y="2064"/>
                </a:lnTo>
                <a:lnTo>
                  <a:pt x="838" y="2099"/>
                </a:lnTo>
                <a:lnTo>
                  <a:pt x="794" y="2138"/>
                </a:lnTo>
                <a:lnTo>
                  <a:pt x="753" y="2182"/>
                </a:lnTo>
                <a:lnTo>
                  <a:pt x="718" y="2229"/>
                </a:lnTo>
                <a:lnTo>
                  <a:pt x="686" y="2280"/>
                </a:lnTo>
                <a:lnTo>
                  <a:pt x="660" y="2333"/>
                </a:lnTo>
                <a:lnTo>
                  <a:pt x="639" y="2390"/>
                </a:lnTo>
                <a:lnTo>
                  <a:pt x="624" y="2449"/>
                </a:lnTo>
                <a:lnTo>
                  <a:pt x="615" y="2510"/>
                </a:lnTo>
                <a:lnTo>
                  <a:pt x="611" y="2573"/>
                </a:lnTo>
                <a:lnTo>
                  <a:pt x="611" y="2699"/>
                </a:lnTo>
                <a:lnTo>
                  <a:pt x="537" y="2694"/>
                </a:lnTo>
                <a:lnTo>
                  <a:pt x="460" y="2685"/>
                </a:lnTo>
                <a:lnTo>
                  <a:pt x="380" y="2673"/>
                </a:lnTo>
                <a:lnTo>
                  <a:pt x="296" y="2659"/>
                </a:lnTo>
                <a:lnTo>
                  <a:pt x="210" y="2640"/>
                </a:lnTo>
                <a:lnTo>
                  <a:pt x="122" y="2618"/>
                </a:lnTo>
                <a:lnTo>
                  <a:pt x="30" y="2591"/>
                </a:lnTo>
                <a:lnTo>
                  <a:pt x="1" y="2581"/>
                </a:lnTo>
                <a:lnTo>
                  <a:pt x="0" y="2575"/>
                </a:lnTo>
                <a:lnTo>
                  <a:pt x="0" y="2158"/>
                </a:lnTo>
                <a:lnTo>
                  <a:pt x="3" y="2102"/>
                </a:lnTo>
                <a:lnTo>
                  <a:pt x="12" y="2047"/>
                </a:lnTo>
                <a:lnTo>
                  <a:pt x="26" y="1996"/>
                </a:lnTo>
                <a:lnTo>
                  <a:pt x="46" y="1945"/>
                </a:lnTo>
                <a:lnTo>
                  <a:pt x="70" y="1899"/>
                </a:lnTo>
                <a:lnTo>
                  <a:pt x="99" y="1854"/>
                </a:lnTo>
                <a:lnTo>
                  <a:pt x="133" y="1813"/>
                </a:lnTo>
                <a:lnTo>
                  <a:pt x="170" y="1776"/>
                </a:lnTo>
                <a:lnTo>
                  <a:pt x="211" y="1743"/>
                </a:lnTo>
                <a:lnTo>
                  <a:pt x="256" y="1714"/>
                </a:lnTo>
                <a:lnTo>
                  <a:pt x="303" y="1689"/>
                </a:lnTo>
                <a:lnTo>
                  <a:pt x="353" y="1669"/>
                </a:lnTo>
                <a:lnTo>
                  <a:pt x="405" y="1655"/>
                </a:lnTo>
                <a:lnTo>
                  <a:pt x="460" y="1647"/>
                </a:lnTo>
                <a:lnTo>
                  <a:pt x="516" y="1643"/>
                </a:lnTo>
                <a:close/>
                <a:moveTo>
                  <a:pt x="2558" y="1240"/>
                </a:moveTo>
                <a:lnTo>
                  <a:pt x="2897" y="1240"/>
                </a:lnTo>
                <a:lnTo>
                  <a:pt x="2953" y="1242"/>
                </a:lnTo>
                <a:lnTo>
                  <a:pt x="3008" y="1251"/>
                </a:lnTo>
                <a:lnTo>
                  <a:pt x="3059" y="1265"/>
                </a:lnTo>
                <a:lnTo>
                  <a:pt x="3110" y="1285"/>
                </a:lnTo>
                <a:lnTo>
                  <a:pt x="3157" y="1310"/>
                </a:lnTo>
                <a:lnTo>
                  <a:pt x="3201" y="1339"/>
                </a:lnTo>
                <a:lnTo>
                  <a:pt x="3243" y="1372"/>
                </a:lnTo>
                <a:lnTo>
                  <a:pt x="3280" y="1409"/>
                </a:lnTo>
                <a:lnTo>
                  <a:pt x="3313" y="1450"/>
                </a:lnTo>
                <a:lnTo>
                  <a:pt x="3342" y="1494"/>
                </a:lnTo>
                <a:lnTo>
                  <a:pt x="3367" y="1541"/>
                </a:lnTo>
                <a:lnTo>
                  <a:pt x="3387" y="1591"/>
                </a:lnTo>
                <a:lnTo>
                  <a:pt x="3401" y="1643"/>
                </a:lnTo>
                <a:lnTo>
                  <a:pt x="3410" y="1697"/>
                </a:lnTo>
                <a:lnTo>
                  <a:pt x="3413" y="1754"/>
                </a:lnTo>
                <a:lnTo>
                  <a:pt x="3413" y="2170"/>
                </a:lnTo>
                <a:lnTo>
                  <a:pt x="3410" y="2170"/>
                </a:lnTo>
                <a:lnTo>
                  <a:pt x="3383" y="2184"/>
                </a:lnTo>
                <a:lnTo>
                  <a:pt x="3378" y="2187"/>
                </a:lnTo>
                <a:lnTo>
                  <a:pt x="3367" y="2192"/>
                </a:lnTo>
                <a:lnTo>
                  <a:pt x="3351" y="2199"/>
                </a:lnTo>
                <a:lnTo>
                  <a:pt x="3329" y="2207"/>
                </a:lnTo>
                <a:lnTo>
                  <a:pt x="3302" y="2217"/>
                </a:lnTo>
                <a:lnTo>
                  <a:pt x="3271" y="2227"/>
                </a:lnTo>
                <a:lnTo>
                  <a:pt x="3233" y="2238"/>
                </a:lnTo>
                <a:lnTo>
                  <a:pt x="3192" y="2250"/>
                </a:lnTo>
                <a:lnTo>
                  <a:pt x="3145" y="2260"/>
                </a:lnTo>
                <a:lnTo>
                  <a:pt x="3094" y="2270"/>
                </a:lnTo>
                <a:lnTo>
                  <a:pt x="3038" y="2280"/>
                </a:lnTo>
                <a:lnTo>
                  <a:pt x="2977" y="2288"/>
                </a:lnTo>
                <a:lnTo>
                  <a:pt x="2912" y="2293"/>
                </a:lnTo>
                <a:lnTo>
                  <a:pt x="2842" y="2297"/>
                </a:lnTo>
                <a:lnTo>
                  <a:pt x="2842" y="2169"/>
                </a:lnTo>
                <a:lnTo>
                  <a:pt x="2839" y="2106"/>
                </a:lnTo>
                <a:lnTo>
                  <a:pt x="2829" y="2045"/>
                </a:lnTo>
                <a:lnTo>
                  <a:pt x="2814" y="1986"/>
                </a:lnTo>
                <a:lnTo>
                  <a:pt x="2793" y="1930"/>
                </a:lnTo>
                <a:lnTo>
                  <a:pt x="2767" y="1876"/>
                </a:lnTo>
                <a:lnTo>
                  <a:pt x="2735" y="1825"/>
                </a:lnTo>
                <a:lnTo>
                  <a:pt x="2700" y="1778"/>
                </a:lnTo>
                <a:lnTo>
                  <a:pt x="2659" y="1734"/>
                </a:lnTo>
                <a:lnTo>
                  <a:pt x="2615" y="1695"/>
                </a:lnTo>
                <a:lnTo>
                  <a:pt x="2567" y="1660"/>
                </a:lnTo>
                <a:lnTo>
                  <a:pt x="2516" y="1629"/>
                </a:lnTo>
                <a:lnTo>
                  <a:pt x="2461" y="1604"/>
                </a:lnTo>
                <a:lnTo>
                  <a:pt x="2404" y="1584"/>
                </a:lnTo>
                <a:lnTo>
                  <a:pt x="2438" y="1549"/>
                </a:lnTo>
                <a:lnTo>
                  <a:pt x="2467" y="1512"/>
                </a:lnTo>
                <a:lnTo>
                  <a:pt x="2492" y="1472"/>
                </a:lnTo>
                <a:lnTo>
                  <a:pt x="2514" y="1430"/>
                </a:lnTo>
                <a:lnTo>
                  <a:pt x="2532" y="1384"/>
                </a:lnTo>
                <a:lnTo>
                  <a:pt x="2545" y="1338"/>
                </a:lnTo>
                <a:lnTo>
                  <a:pt x="2554" y="1289"/>
                </a:lnTo>
                <a:lnTo>
                  <a:pt x="2558" y="1240"/>
                </a:lnTo>
                <a:close/>
                <a:moveTo>
                  <a:pt x="1395" y="1227"/>
                </a:moveTo>
                <a:lnTo>
                  <a:pt x="1445" y="1230"/>
                </a:lnTo>
                <a:lnTo>
                  <a:pt x="1493" y="1240"/>
                </a:lnTo>
                <a:lnTo>
                  <a:pt x="1540" y="1254"/>
                </a:lnTo>
                <a:lnTo>
                  <a:pt x="1584" y="1275"/>
                </a:lnTo>
                <a:lnTo>
                  <a:pt x="1625" y="1299"/>
                </a:lnTo>
                <a:lnTo>
                  <a:pt x="1662" y="1328"/>
                </a:lnTo>
                <a:lnTo>
                  <a:pt x="1695" y="1363"/>
                </a:lnTo>
                <a:lnTo>
                  <a:pt x="1726" y="1400"/>
                </a:lnTo>
                <a:lnTo>
                  <a:pt x="1750" y="1440"/>
                </a:lnTo>
                <a:lnTo>
                  <a:pt x="1770" y="1483"/>
                </a:lnTo>
                <a:lnTo>
                  <a:pt x="1786" y="1530"/>
                </a:lnTo>
                <a:lnTo>
                  <a:pt x="1794" y="1578"/>
                </a:lnTo>
                <a:lnTo>
                  <a:pt x="1797" y="1629"/>
                </a:lnTo>
                <a:lnTo>
                  <a:pt x="1794" y="1680"/>
                </a:lnTo>
                <a:lnTo>
                  <a:pt x="1786" y="1728"/>
                </a:lnTo>
                <a:lnTo>
                  <a:pt x="1770" y="1775"/>
                </a:lnTo>
                <a:lnTo>
                  <a:pt x="1750" y="1818"/>
                </a:lnTo>
                <a:lnTo>
                  <a:pt x="1726" y="1858"/>
                </a:lnTo>
                <a:lnTo>
                  <a:pt x="1695" y="1895"/>
                </a:lnTo>
                <a:lnTo>
                  <a:pt x="1662" y="1930"/>
                </a:lnTo>
                <a:lnTo>
                  <a:pt x="1625" y="1959"/>
                </a:lnTo>
                <a:lnTo>
                  <a:pt x="1584" y="1983"/>
                </a:lnTo>
                <a:lnTo>
                  <a:pt x="1540" y="2004"/>
                </a:lnTo>
                <a:lnTo>
                  <a:pt x="1493" y="2018"/>
                </a:lnTo>
                <a:lnTo>
                  <a:pt x="1445" y="2028"/>
                </a:lnTo>
                <a:lnTo>
                  <a:pt x="1395" y="2031"/>
                </a:lnTo>
                <a:lnTo>
                  <a:pt x="1344" y="2028"/>
                </a:lnTo>
                <a:lnTo>
                  <a:pt x="1295" y="2018"/>
                </a:lnTo>
                <a:lnTo>
                  <a:pt x="1249" y="2004"/>
                </a:lnTo>
                <a:lnTo>
                  <a:pt x="1205" y="1983"/>
                </a:lnTo>
                <a:lnTo>
                  <a:pt x="1164" y="1959"/>
                </a:lnTo>
                <a:lnTo>
                  <a:pt x="1127" y="1930"/>
                </a:lnTo>
                <a:lnTo>
                  <a:pt x="1093" y="1895"/>
                </a:lnTo>
                <a:lnTo>
                  <a:pt x="1063" y="1858"/>
                </a:lnTo>
                <a:lnTo>
                  <a:pt x="1038" y="1818"/>
                </a:lnTo>
                <a:lnTo>
                  <a:pt x="1019" y="1775"/>
                </a:lnTo>
                <a:lnTo>
                  <a:pt x="1003" y="1728"/>
                </a:lnTo>
                <a:lnTo>
                  <a:pt x="994" y="1680"/>
                </a:lnTo>
                <a:lnTo>
                  <a:pt x="991" y="1629"/>
                </a:lnTo>
                <a:lnTo>
                  <a:pt x="994" y="1578"/>
                </a:lnTo>
                <a:lnTo>
                  <a:pt x="1003" y="1530"/>
                </a:lnTo>
                <a:lnTo>
                  <a:pt x="1019" y="1483"/>
                </a:lnTo>
                <a:lnTo>
                  <a:pt x="1038" y="1440"/>
                </a:lnTo>
                <a:lnTo>
                  <a:pt x="1063" y="1400"/>
                </a:lnTo>
                <a:lnTo>
                  <a:pt x="1093" y="1363"/>
                </a:lnTo>
                <a:lnTo>
                  <a:pt x="1127" y="1328"/>
                </a:lnTo>
                <a:lnTo>
                  <a:pt x="1164" y="1299"/>
                </a:lnTo>
                <a:lnTo>
                  <a:pt x="1205" y="1275"/>
                </a:lnTo>
                <a:lnTo>
                  <a:pt x="1249" y="1254"/>
                </a:lnTo>
                <a:lnTo>
                  <a:pt x="1295" y="1240"/>
                </a:lnTo>
                <a:lnTo>
                  <a:pt x="1344" y="1230"/>
                </a:lnTo>
                <a:lnTo>
                  <a:pt x="1395" y="1227"/>
                </a:lnTo>
                <a:close/>
                <a:moveTo>
                  <a:pt x="1189" y="902"/>
                </a:moveTo>
                <a:lnTo>
                  <a:pt x="1560" y="902"/>
                </a:lnTo>
                <a:lnTo>
                  <a:pt x="1618" y="905"/>
                </a:lnTo>
                <a:lnTo>
                  <a:pt x="1675" y="913"/>
                </a:lnTo>
                <a:lnTo>
                  <a:pt x="1650" y="951"/>
                </a:lnTo>
                <a:lnTo>
                  <a:pt x="1629" y="991"/>
                </a:lnTo>
                <a:lnTo>
                  <a:pt x="1612" y="1033"/>
                </a:lnTo>
                <a:lnTo>
                  <a:pt x="1598" y="1076"/>
                </a:lnTo>
                <a:lnTo>
                  <a:pt x="1589" y="1122"/>
                </a:lnTo>
                <a:lnTo>
                  <a:pt x="1585" y="1169"/>
                </a:lnTo>
                <a:lnTo>
                  <a:pt x="1540" y="1152"/>
                </a:lnTo>
                <a:lnTo>
                  <a:pt x="1493" y="1140"/>
                </a:lnTo>
                <a:lnTo>
                  <a:pt x="1445" y="1132"/>
                </a:lnTo>
                <a:lnTo>
                  <a:pt x="1395" y="1130"/>
                </a:lnTo>
                <a:lnTo>
                  <a:pt x="1345" y="1132"/>
                </a:lnTo>
                <a:lnTo>
                  <a:pt x="1298" y="1139"/>
                </a:lnTo>
                <a:lnTo>
                  <a:pt x="1251" y="1152"/>
                </a:lnTo>
                <a:lnTo>
                  <a:pt x="1207" y="1168"/>
                </a:lnTo>
                <a:lnTo>
                  <a:pt x="1165" y="1189"/>
                </a:lnTo>
                <a:lnTo>
                  <a:pt x="1162" y="1138"/>
                </a:lnTo>
                <a:lnTo>
                  <a:pt x="1153" y="1089"/>
                </a:lnTo>
                <a:lnTo>
                  <a:pt x="1140" y="1041"/>
                </a:lnTo>
                <a:lnTo>
                  <a:pt x="1122" y="997"/>
                </a:lnTo>
                <a:lnTo>
                  <a:pt x="1101" y="953"/>
                </a:lnTo>
                <a:lnTo>
                  <a:pt x="1075" y="913"/>
                </a:lnTo>
                <a:lnTo>
                  <a:pt x="1131" y="905"/>
                </a:lnTo>
                <a:lnTo>
                  <a:pt x="1189" y="902"/>
                </a:lnTo>
                <a:close/>
                <a:moveTo>
                  <a:pt x="2061" y="813"/>
                </a:moveTo>
                <a:lnTo>
                  <a:pt x="2112" y="816"/>
                </a:lnTo>
                <a:lnTo>
                  <a:pt x="2161" y="824"/>
                </a:lnTo>
                <a:lnTo>
                  <a:pt x="2207" y="840"/>
                </a:lnTo>
                <a:lnTo>
                  <a:pt x="2251" y="859"/>
                </a:lnTo>
                <a:lnTo>
                  <a:pt x="2291" y="884"/>
                </a:lnTo>
                <a:lnTo>
                  <a:pt x="2329" y="914"/>
                </a:lnTo>
                <a:lnTo>
                  <a:pt x="2363" y="947"/>
                </a:lnTo>
                <a:lnTo>
                  <a:pt x="2392" y="984"/>
                </a:lnTo>
                <a:lnTo>
                  <a:pt x="2417" y="1026"/>
                </a:lnTo>
                <a:lnTo>
                  <a:pt x="2438" y="1069"/>
                </a:lnTo>
                <a:lnTo>
                  <a:pt x="2452" y="1116"/>
                </a:lnTo>
                <a:lnTo>
                  <a:pt x="2461" y="1164"/>
                </a:lnTo>
                <a:lnTo>
                  <a:pt x="2464" y="1214"/>
                </a:lnTo>
                <a:lnTo>
                  <a:pt x="2461" y="1264"/>
                </a:lnTo>
                <a:lnTo>
                  <a:pt x="2452" y="1313"/>
                </a:lnTo>
                <a:lnTo>
                  <a:pt x="2438" y="1359"/>
                </a:lnTo>
                <a:lnTo>
                  <a:pt x="2417" y="1403"/>
                </a:lnTo>
                <a:lnTo>
                  <a:pt x="2392" y="1444"/>
                </a:lnTo>
                <a:lnTo>
                  <a:pt x="2363" y="1481"/>
                </a:lnTo>
                <a:lnTo>
                  <a:pt x="2329" y="1514"/>
                </a:lnTo>
                <a:lnTo>
                  <a:pt x="2291" y="1544"/>
                </a:lnTo>
                <a:lnTo>
                  <a:pt x="2251" y="1569"/>
                </a:lnTo>
                <a:lnTo>
                  <a:pt x="2207" y="1589"/>
                </a:lnTo>
                <a:lnTo>
                  <a:pt x="2161" y="1604"/>
                </a:lnTo>
                <a:lnTo>
                  <a:pt x="2112" y="1612"/>
                </a:lnTo>
                <a:lnTo>
                  <a:pt x="2061" y="1616"/>
                </a:lnTo>
                <a:lnTo>
                  <a:pt x="2016" y="1614"/>
                </a:lnTo>
                <a:lnTo>
                  <a:pt x="1972" y="1606"/>
                </a:lnTo>
                <a:lnTo>
                  <a:pt x="1931" y="1594"/>
                </a:lnTo>
                <a:lnTo>
                  <a:pt x="1891" y="1578"/>
                </a:lnTo>
                <a:lnTo>
                  <a:pt x="1883" y="1527"/>
                </a:lnTo>
                <a:lnTo>
                  <a:pt x="1870" y="1477"/>
                </a:lnTo>
                <a:lnTo>
                  <a:pt x="1852" y="1431"/>
                </a:lnTo>
                <a:lnTo>
                  <a:pt x="1829" y="1385"/>
                </a:lnTo>
                <a:lnTo>
                  <a:pt x="1802" y="1344"/>
                </a:lnTo>
                <a:lnTo>
                  <a:pt x="1772" y="1305"/>
                </a:lnTo>
                <a:lnTo>
                  <a:pt x="1737" y="1269"/>
                </a:lnTo>
                <a:lnTo>
                  <a:pt x="1700" y="1236"/>
                </a:lnTo>
                <a:lnTo>
                  <a:pt x="1658" y="1209"/>
                </a:lnTo>
                <a:lnTo>
                  <a:pt x="1662" y="1158"/>
                </a:lnTo>
                <a:lnTo>
                  <a:pt x="1672" y="1110"/>
                </a:lnTo>
                <a:lnTo>
                  <a:pt x="1687" y="1065"/>
                </a:lnTo>
                <a:lnTo>
                  <a:pt x="1708" y="1022"/>
                </a:lnTo>
                <a:lnTo>
                  <a:pt x="1733" y="981"/>
                </a:lnTo>
                <a:lnTo>
                  <a:pt x="1762" y="945"/>
                </a:lnTo>
                <a:lnTo>
                  <a:pt x="1796" y="912"/>
                </a:lnTo>
                <a:lnTo>
                  <a:pt x="1833" y="883"/>
                </a:lnTo>
                <a:lnTo>
                  <a:pt x="1874" y="858"/>
                </a:lnTo>
                <a:lnTo>
                  <a:pt x="1917" y="839"/>
                </a:lnTo>
                <a:lnTo>
                  <a:pt x="1963" y="824"/>
                </a:lnTo>
                <a:lnTo>
                  <a:pt x="2012" y="815"/>
                </a:lnTo>
                <a:lnTo>
                  <a:pt x="2061" y="813"/>
                </a:lnTo>
                <a:close/>
                <a:moveTo>
                  <a:pt x="687" y="813"/>
                </a:moveTo>
                <a:lnTo>
                  <a:pt x="738" y="816"/>
                </a:lnTo>
                <a:lnTo>
                  <a:pt x="787" y="824"/>
                </a:lnTo>
                <a:lnTo>
                  <a:pt x="833" y="840"/>
                </a:lnTo>
                <a:lnTo>
                  <a:pt x="877" y="859"/>
                </a:lnTo>
                <a:lnTo>
                  <a:pt x="917" y="884"/>
                </a:lnTo>
                <a:lnTo>
                  <a:pt x="954" y="914"/>
                </a:lnTo>
                <a:lnTo>
                  <a:pt x="989" y="947"/>
                </a:lnTo>
                <a:lnTo>
                  <a:pt x="1018" y="984"/>
                </a:lnTo>
                <a:lnTo>
                  <a:pt x="1043" y="1026"/>
                </a:lnTo>
                <a:lnTo>
                  <a:pt x="1063" y="1069"/>
                </a:lnTo>
                <a:lnTo>
                  <a:pt x="1078" y="1116"/>
                </a:lnTo>
                <a:lnTo>
                  <a:pt x="1087" y="1164"/>
                </a:lnTo>
                <a:lnTo>
                  <a:pt x="1090" y="1214"/>
                </a:lnTo>
                <a:lnTo>
                  <a:pt x="1089" y="1236"/>
                </a:lnTo>
                <a:lnTo>
                  <a:pt x="1049" y="1272"/>
                </a:lnTo>
                <a:lnTo>
                  <a:pt x="1013" y="1311"/>
                </a:lnTo>
                <a:lnTo>
                  <a:pt x="980" y="1353"/>
                </a:lnTo>
                <a:lnTo>
                  <a:pt x="952" y="1400"/>
                </a:lnTo>
                <a:lnTo>
                  <a:pt x="931" y="1448"/>
                </a:lnTo>
                <a:lnTo>
                  <a:pt x="913" y="1500"/>
                </a:lnTo>
                <a:lnTo>
                  <a:pt x="902" y="1554"/>
                </a:lnTo>
                <a:lnTo>
                  <a:pt x="863" y="1575"/>
                </a:lnTo>
                <a:lnTo>
                  <a:pt x="822" y="1593"/>
                </a:lnTo>
                <a:lnTo>
                  <a:pt x="778" y="1605"/>
                </a:lnTo>
                <a:lnTo>
                  <a:pt x="734" y="1614"/>
                </a:lnTo>
                <a:lnTo>
                  <a:pt x="687" y="1616"/>
                </a:lnTo>
                <a:lnTo>
                  <a:pt x="636" y="1612"/>
                </a:lnTo>
                <a:lnTo>
                  <a:pt x="588" y="1604"/>
                </a:lnTo>
                <a:lnTo>
                  <a:pt x="542" y="1589"/>
                </a:lnTo>
                <a:lnTo>
                  <a:pt x="497" y="1569"/>
                </a:lnTo>
                <a:lnTo>
                  <a:pt x="457" y="1544"/>
                </a:lnTo>
                <a:lnTo>
                  <a:pt x="420" y="1514"/>
                </a:lnTo>
                <a:lnTo>
                  <a:pt x="386" y="1481"/>
                </a:lnTo>
                <a:lnTo>
                  <a:pt x="357" y="1444"/>
                </a:lnTo>
                <a:lnTo>
                  <a:pt x="332" y="1403"/>
                </a:lnTo>
                <a:lnTo>
                  <a:pt x="311" y="1359"/>
                </a:lnTo>
                <a:lnTo>
                  <a:pt x="296" y="1313"/>
                </a:lnTo>
                <a:lnTo>
                  <a:pt x="287" y="1264"/>
                </a:lnTo>
                <a:lnTo>
                  <a:pt x="284" y="1214"/>
                </a:lnTo>
                <a:lnTo>
                  <a:pt x="287" y="1164"/>
                </a:lnTo>
                <a:lnTo>
                  <a:pt x="296" y="1116"/>
                </a:lnTo>
                <a:lnTo>
                  <a:pt x="311" y="1069"/>
                </a:lnTo>
                <a:lnTo>
                  <a:pt x="332" y="1026"/>
                </a:lnTo>
                <a:lnTo>
                  <a:pt x="357" y="984"/>
                </a:lnTo>
                <a:lnTo>
                  <a:pt x="386" y="947"/>
                </a:lnTo>
                <a:lnTo>
                  <a:pt x="420" y="914"/>
                </a:lnTo>
                <a:lnTo>
                  <a:pt x="457" y="884"/>
                </a:lnTo>
                <a:lnTo>
                  <a:pt x="497" y="859"/>
                </a:lnTo>
                <a:lnTo>
                  <a:pt x="542" y="840"/>
                </a:lnTo>
                <a:lnTo>
                  <a:pt x="588" y="824"/>
                </a:lnTo>
                <a:lnTo>
                  <a:pt x="636" y="816"/>
                </a:lnTo>
                <a:lnTo>
                  <a:pt x="687" y="813"/>
                </a:lnTo>
                <a:close/>
                <a:moveTo>
                  <a:pt x="2726" y="408"/>
                </a:moveTo>
                <a:lnTo>
                  <a:pt x="2776" y="411"/>
                </a:lnTo>
                <a:lnTo>
                  <a:pt x="2825" y="420"/>
                </a:lnTo>
                <a:lnTo>
                  <a:pt x="2872" y="435"/>
                </a:lnTo>
                <a:lnTo>
                  <a:pt x="2915" y="456"/>
                </a:lnTo>
                <a:lnTo>
                  <a:pt x="2956" y="480"/>
                </a:lnTo>
                <a:lnTo>
                  <a:pt x="2994" y="509"/>
                </a:lnTo>
                <a:lnTo>
                  <a:pt x="3027" y="543"/>
                </a:lnTo>
                <a:lnTo>
                  <a:pt x="3056" y="581"/>
                </a:lnTo>
                <a:lnTo>
                  <a:pt x="3082" y="621"/>
                </a:lnTo>
                <a:lnTo>
                  <a:pt x="3102" y="665"/>
                </a:lnTo>
                <a:lnTo>
                  <a:pt x="3116" y="711"/>
                </a:lnTo>
                <a:lnTo>
                  <a:pt x="3126" y="759"/>
                </a:lnTo>
                <a:lnTo>
                  <a:pt x="3129" y="810"/>
                </a:lnTo>
                <a:lnTo>
                  <a:pt x="3126" y="860"/>
                </a:lnTo>
                <a:lnTo>
                  <a:pt x="3116" y="909"/>
                </a:lnTo>
                <a:lnTo>
                  <a:pt x="3102" y="956"/>
                </a:lnTo>
                <a:lnTo>
                  <a:pt x="3082" y="999"/>
                </a:lnTo>
                <a:lnTo>
                  <a:pt x="3056" y="1039"/>
                </a:lnTo>
                <a:lnTo>
                  <a:pt x="3027" y="1076"/>
                </a:lnTo>
                <a:lnTo>
                  <a:pt x="2994" y="1110"/>
                </a:lnTo>
                <a:lnTo>
                  <a:pt x="2956" y="1139"/>
                </a:lnTo>
                <a:lnTo>
                  <a:pt x="2915" y="1164"/>
                </a:lnTo>
                <a:lnTo>
                  <a:pt x="2872" y="1185"/>
                </a:lnTo>
                <a:lnTo>
                  <a:pt x="2825" y="1199"/>
                </a:lnTo>
                <a:lnTo>
                  <a:pt x="2776" y="1209"/>
                </a:lnTo>
                <a:lnTo>
                  <a:pt x="2726" y="1212"/>
                </a:lnTo>
                <a:lnTo>
                  <a:pt x="2681" y="1210"/>
                </a:lnTo>
                <a:lnTo>
                  <a:pt x="2638" y="1201"/>
                </a:lnTo>
                <a:lnTo>
                  <a:pt x="2595" y="1190"/>
                </a:lnTo>
                <a:lnTo>
                  <a:pt x="2556" y="1173"/>
                </a:lnTo>
                <a:lnTo>
                  <a:pt x="2547" y="1123"/>
                </a:lnTo>
                <a:lnTo>
                  <a:pt x="2534" y="1073"/>
                </a:lnTo>
                <a:lnTo>
                  <a:pt x="2516" y="1026"/>
                </a:lnTo>
                <a:lnTo>
                  <a:pt x="2493" y="981"/>
                </a:lnTo>
                <a:lnTo>
                  <a:pt x="2467" y="939"/>
                </a:lnTo>
                <a:lnTo>
                  <a:pt x="2436" y="901"/>
                </a:lnTo>
                <a:lnTo>
                  <a:pt x="2402" y="865"/>
                </a:lnTo>
                <a:lnTo>
                  <a:pt x="2364" y="833"/>
                </a:lnTo>
                <a:lnTo>
                  <a:pt x="2324" y="804"/>
                </a:lnTo>
                <a:lnTo>
                  <a:pt x="2327" y="754"/>
                </a:lnTo>
                <a:lnTo>
                  <a:pt x="2337" y="707"/>
                </a:lnTo>
                <a:lnTo>
                  <a:pt x="2352" y="661"/>
                </a:lnTo>
                <a:lnTo>
                  <a:pt x="2372" y="618"/>
                </a:lnTo>
                <a:lnTo>
                  <a:pt x="2397" y="577"/>
                </a:lnTo>
                <a:lnTo>
                  <a:pt x="2427" y="541"/>
                </a:lnTo>
                <a:lnTo>
                  <a:pt x="2460" y="508"/>
                </a:lnTo>
                <a:lnTo>
                  <a:pt x="2498" y="479"/>
                </a:lnTo>
                <a:lnTo>
                  <a:pt x="2538" y="455"/>
                </a:lnTo>
                <a:lnTo>
                  <a:pt x="2582" y="435"/>
                </a:lnTo>
                <a:lnTo>
                  <a:pt x="2627" y="420"/>
                </a:lnTo>
                <a:lnTo>
                  <a:pt x="2676" y="411"/>
                </a:lnTo>
                <a:lnTo>
                  <a:pt x="2726" y="408"/>
                </a:lnTo>
                <a:close/>
                <a:moveTo>
                  <a:pt x="1374" y="0"/>
                </a:moveTo>
                <a:lnTo>
                  <a:pt x="1425" y="3"/>
                </a:lnTo>
                <a:lnTo>
                  <a:pt x="1475" y="11"/>
                </a:lnTo>
                <a:lnTo>
                  <a:pt x="1521" y="25"/>
                </a:lnTo>
                <a:lnTo>
                  <a:pt x="1567" y="44"/>
                </a:lnTo>
                <a:lnTo>
                  <a:pt x="1608" y="68"/>
                </a:lnTo>
                <a:lnTo>
                  <a:pt x="1648" y="96"/>
                </a:lnTo>
                <a:lnTo>
                  <a:pt x="1684" y="127"/>
                </a:lnTo>
                <a:lnTo>
                  <a:pt x="1715" y="163"/>
                </a:lnTo>
                <a:lnTo>
                  <a:pt x="1743" y="203"/>
                </a:lnTo>
                <a:lnTo>
                  <a:pt x="1767" y="244"/>
                </a:lnTo>
                <a:lnTo>
                  <a:pt x="1787" y="289"/>
                </a:lnTo>
                <a:lnTo>
                  <a:pt x="1800" y="336"/>
                </a:lnTo>
                <a:lnTo>
                  <a:pt x="1808" y="385"/>
                </a:lnTo>
                <a:lnTo>
                  <a:pt x="1812" y="436"/>
                </a:lnTo>
                <a:lnTo>
                  <a:pt x="1808" y="487"/>
                </a:lnTo>
                <a:lnTo>
                  <a:pt x="1800" y="536"/>
                </a:lnTo>
                <a:lnTo>
                  <a:pt x="1787" y="583"/>
                </a:lnTo>
                <a:lnTo>
                  <a:pt x="1767" y="628"/>
                </a:lnTo>
                <a:lnTo>
                  <a:pt x="1743" y="669"/>
                </a:lnTo>
                <a:lnTo>
                  <a:pt x="1715" y="709"/>
                </a:lnTo>
                <a:lnTo>
                  <a:pt x="1684" y="744"/>
                </a:lnTo>
                <a:lnTo>
                  <a:pt x="1648" y="776"/>
                </a:lnTo>
                <a:lnTo>
                  <a:pt x="1608" y="804"/>
                </a:lnTo>
                <a:lnTo>
                  <a:pt x="1567" y="827"/>
                </a:lnTo>
                <a:lnTo>
                  <a:pt x="1521" y="846"/>
                </a:lnTo>
                <a:lnTo>
                  <a:pt x="1475" y="860"/>
                </a:lnTo>
                <a:lnTo>
                  <a:pt x="1425" y="869"/>
                </a:lnTo>
                <a:lnTo>
                  <a:pt x="1374" y="872"/>
                </a:lnTo>
                <a:lnTo>
                  <a:pt x="1323" y="869"/>
                </a:lnTo>
                <a:lnTo>
                  <a:pt x="1274" y="860"/>
                </a:lnTo>
                <a:lnTo>
                  <a:pt x="1227" y="846"/>
                </a:lnTo>
                <a:lnTo>
                  <a:pt x="1181" y="827"/>
                </a:lnTo>
                <a:lnTo>
                  <a:pt x="1140" y="804"/>
                </a:lnTo>
                <a:lnTo>
                  <a:pt x="1101" y="776"/>
                </a:lnTo>
                <a:lnTo>
                  <a:pt x="1064" y="744"/>
                </a:lnTo>
                <a:lnTo>
                  <a:pt x="1033" y="709"/>
                </a:lnTo>
                <a:lnTo>
                  <a:pt x="1005" y="669"/>
                </a:lnTo>
                <a:lnTo>
                  <a:pt x="981" y="628"/>
                </a:lnTo>
                <a:lnTo>
                  <a:pt x="962" y="583"/>
                </a:lnTo>
                <a:lnTo>
                  <a:pt x="948" y="536"/>
                </a:lnTo>
                <a:lnTo>
                  <a:pt x="940" y="487"/>
                </a:lnTo>
                <a:lnTo>
                  <a:pt x="937" y="436"/>
                </a:lnTo>
                <a:lnTo>
                  <a:pt x="940" y="385"/>
                </a:lnTo>
                <a:lnTo>
                  <a:pt x="948" y="336"/>
                </a:lnTo>
                <a:lnTo>
                  <a:pt x="962" y="289"/>
                </a:lnTo>
                <a:lnTo>
                  <a:pt x="981" y="244"/>
                </a:lnTo>
                <a:lnTo>
                  <a:pt x="1005" y="203"/>
                </a:lnTo>
                <a:lnTo>
                  <a:pt x="1033" y="163"/>
                </a:lnTo>
                <a:lnTo>
                  <a:pt x="1064" y="127"/>
                </a:lnTo>
                <a:lnTo>
                  <a:pt x="1101" y="96"/>
                </a:lnTo>
                <a:lnTo>
                  <a:pt x="1140" y="68"/>
                </a:lnTo>
                <a:lnTo>
                  <a:pt x="1181" y="44"/>
                </a:lnTo>
                <a:lnTo>
                  <a:pt x="1227" y="25"/>
                </a:lnTo>
                <a:lnTo>
                  <a:pt x="1274" y="11"/>
                </a:lnTo>
                <a:lnTo>
                  <a:pt x="1323" y="3"/>
                </a:lnTo>
                <a:lnTo>
                  <a:pt x="1374" y="0"/>
                </a:lnTo>
                <a:close/>
              </a:path>
            </a:pathLst>
          </a:custGeom>
          <a:solidFill>
            <a:schemeClr val="bg2">
              <a:lumMod val="5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48" name="Rectangle 47"/>
          <p:cNvSpPr/>
          <p:nvPr/>
        </p:nvSpPr>
        <p:spPr>
          <a:xfrm>
            <a:off x="3449804" y="3529562"/>
            <a:ext cx="860194" cy="230832"/>
          </a:xfrm>
          <a:prstGeom prst="rect">
            <a:avLst/>
          </a:prstGeom>
        </p:spPr>
        <p:txBody>
          <a:bodyPr wrap="square">
            <a:spAutoFit/>
          </a:bodyPr>
          <a:lstStyle/>
          <a:p>
            <a:pPr algn="ctr" defTabSz="685612" fontAlgn="ctr"/>
            <a:r>
              <a:rPr lang="en-US" sz="900" dirty="0">
                <a:solidFill>
                  <a:srgbClr val="00B0F0"/>
                </a:solidFill>
                <a:latin typeface="Montserrat" pitchFamily="2" charset="77"/>
                <a:ea typeface="Helvetica Regular" charset="0"/>
                <a:cs typeface="Helvetica Regular" charset="0"/>
              </a:rPr>
              <a:t>Children</a:t>
            </a:r>
          </a:p>
        </p:txBody>
      </p:sp>
      <p:sp>
        <p:nvSpPr>
          <p:cNvPr id="55" name="Rectangle 54"/>
          <p:cNvSpPr/>
          <p:nvPr/>
        </p:nvSpPr>
        <p:spPr>
          <a:xfrm>
            <a:off x="3442820" y="4433462"/>
            <a:ext cx="839333" cy="461537"/>
          </a:xfrm>
          <a:prstGeom prst="rect">
            <a:avLst/>
          </a:prstGeom>
        </p:spPr>
        <p:txBody>
          <a:bodyPr wrap="square">
            <a:spAutoFit/>
          </a:bodyPr>
          <a:lstStyle/>
          <a:p>
            <a:pPr algn="ctr" defTabSz="685612" fontAlgn="ctr"/>
            <a:r>
              <a:rPr lang="en-US" sz="2399" dirty="0">
                <a:solidFill>
                  <a:srgbClr val="00B0F0"/>
                </a:solidFill>
                <a:latin typeface="Montserrat" pitchFamily="2" charset="77"/>
                <a:ea typeface="Helvetica Regular" charset="0"/>
                <a:cs typeface="Helvetica Regular" charset="0"/>
              </a:rPr>
              <a:t>0.6</a:t>
            </a:r>
          </a:p>
        </p:txBody>
      </p:sp>
      <p:grpSp>
        <p:nvGrpSpPr>
          <p:cNvPr id="68" name="Group 9"/>
          <p:cNvGrpSpPr>
            <a:grpSpLocks noChangeAspect="1"/>
          </p:cNvGrpSpPr>
          <p:nvPr/>
        </p:nvGrpSpPr>
        <p:grpSpPr bwMode="auto">
          <a:xfrm>
            <a:off x="3618764" y="3922330"/>
            <a:ext cx="491880" cy="415400"/>
            <a:chOff x="-14" y="803"/>
            <a:chExt cx="328" cy="277"/>
          </a:xfrm>
          <a:solidFill>
            <a:schemeClr val="bg2">
              <a:lumMod val="50000"/>
            </a:schemeClr>
          </a:solidFill>
        </p:grpSpPr>
        <p:sp>
          <p:nvSpPr>
            <p:cNvPr id="71" name="Freeform 11"/>
            <p:cNvSpPr>
              <a:spLocks noEditPoints="1"/>
            </p:cNvSpPr>
            <p:nvPr/>
          </p:nvSpPr>
          <p:spPr bwMode="auto">
            <a:xfrm>
              <a:off x="26" y="818"/>
              <a:ext cx="91" cy="85"/>
            </a:xfrm>
            <a:custGeom>
              <a:avLst/>
              <a:gdLst>
                <a:gd name="T0" fmla="*/ 289 w 901"/>
                <a:gd name="T1" fmla="*/ 395 h 852"/>
                <a:gd name="T2" fmla="*/ 255 w 901"/>
                <a:gd name="T3" fmla="*/ 385 h 852"/>
                <a:gd name="T4" fmla="*/ 187 w 901"/>
                <a:gd name="T5" fmla="*/ 381 h 852"/>
                <a:gd name="T6" fmla="*/ 153 w 901"/>
                <a:gd name="T7" fmla="*/ 436 h 852"/>
                <a:gd name="T8" fmla="*/ 177 w 901"/>
                <a:gd name="T9" fmla="*/ 560 h 852"/>
                <a:gd name="T10" fmla="*/ 246 w 901"/>
                <a:gd name="T11" fmla="*/ 661 h 852"/>
                <a:gd name="T12" fmla="*/ 345 w 901"/>
                <a:gd name="T13" fmla="*/ 728 h 852"/>
                <a:gd name="T14" fmla="*/ 469 w 901"/>
                <a:gd name="T15" fmla="*/ 753 h 852"/>
                <a:gd name="T16" fmla="*/ 592 w 901"/>
                <a:gd name="T17" fmla="*/ 728 h 852"/>
                <a:gd name="T18" fmla="*/ 692 w 901"/>
                <a:gd name="T19" fmla="*/ 661 h 852"/>
                <a:gd name="T20" fmla="*/ 759 w 901"/>
                <a:gd name="T21" fmla="*/ 560 h 852"/>
                <a:gd name="T22" fmla="*/ 784 w 901"/>
                <a:gd name="T23" fmla="*/ 436 h 852"/>
                <a:gd name="T24" fmla="*/ 747 w 901"/>
                <a:gd name="T25" fmla="*/ 379 h 852"/>
                <a:gd name="T26" fmla="*/ 619 w 901"/>
                <a:gd name="T27" fmla="*/ 368 h 852"/>
                <a:gd name="T28" fmla="*/ 468 w 901"/>
                <a:gd name="T29" fmla="*/ 382 h 852"/>
                <a:gd name="T30" fmla="*/ 398 w 901"/>
                <a:gd name="T31" fmla="*/ 403 h 852"/>
                <a:gd name="T32" fmla="*/ 392 w 901"/>
                <a:gd name="T33" fmla="*/ 392 h 852"/>
                <a:gd name="T34" fmla="*/ 402 w 901"/>
                <a:gd name="T35" fmla="*/ 368 h 852"/>
                <a:gd name="T36" fmla="*/ 417 w 901"/>
                <a:gd name="T37" fmla="*/ 344 h 852"/>
                <a:gd name="T38" fmla="*/ 424 w 901"/>
                <a:gd name="T39" fmla="*/ 333 h 852"/>
                <a:gd name="T40" fmla="*/ 417 w 901"/>
                <a:gd name="T41" fmla="*/ 1 h 852"/>
                <a:gd name="T42" fmla="*/ 524 w 901"/>
                <a:gd name="T43" fmla="*/ 8 h 852"/>
                <a:gd name="T44" fmla="*/ 645 w 901"/>
                <a:gd name="T45" fmla="*/ 22 h 852"/>
                <a:gd name="T46" fmla="*/ 755 w 901"/>
                <a:gd name="T47" fmla="*/ 42 h 852"/>
                <a:gd name="T48" fmla="*/ 827 w 901"/>
                <a:gd name="T49" fmla="*/ 68 h 852"/>
                <a:gd name="T50" fmla="*/ 883 w 901"/>
                <a:gd name="T51" fmla="*/ 130 h 852"/>
                <a:gd name="T52" fmla="*/ 901 w 901"/>
                <a:gd name="T53" fmla="*/ 207 h 852"/>
                <a:gd name="T54" fmla="*/ 898 w 901"/>
                <a:gd name="T55" fmla="*/ 295 h 852"/>
                <a:gd name="T56" fmla="*/ 890 w 901"/>
                <a:gd name="T57" fmla="*/ 392 h 852"/>
                <a:gd name="T58" fmla="*/ 878 w 901"/>
                <a:gd name="T59" fmla="*/ 524 h 852"/>
                <a:gd name="T60" fmla="*/ 823 w 901"/>
                <a:gd name="T61" fmla="*/ 655 h 852"/>
                <a:gd name="T62" fmla="*/ 728 w 901"/>
                <a:gd name="T63" fmla="*/ 758 h 852"/>
                <a:gd name="T64" fmla="*/ 604 w 901"/>
                <a:gd name="T65" fmla="*/ 827 h 852"/>
                <a:gd name="T66" fmla="*/ 459 w 901"/>
                <a:gd name="T67" fmla="*/ 852 h 852"/>
                <a:gd name="T68" fmla="*/ 314 w 901"/>
                <a:gd name="T69" fmla="*/ 827 h 852"/>
                <a:gd name="T70" fmla="*/ 190 w 901"/>
                <a:gd name="T71" fmla="*/ 758 h 852"/>
                <a:gd name="T72" fmla="*/ 95 w 901"/>
                <a:gd name="T73" fmla="*/ 655 h 852"/>
                <a:gd name="T74" fmla="*/ 39 w 901"/>
                <a:gd name="T75" fmla="*/ 524 h 852"/>
                <a:gd name="T76" fmla="*/ 27 w 901"/>
                <a:gd name="T77" fmla="*/ 394 h 852"/>
                <a:gd name="T78" fmla="*/ 12 w 901"/>
                <a:gd name="T79" fmla="*/ 313 h 852"/>
                <a:gd name="T80" fmla="*/ 0 w 901"/>
                <a:gd name="T81" fmla="*/ 246 h 852"/>
                <a:gd name="T82" fmla="*/ 13 w 901"/>
                <a:gd name="T83" fmla="*/ 187 h 852"/>
                <a:gd name="T84" fmla="*/ 71 w 901"/>
                <a:gd name="T85" fmla="*/ 129 h 852"/>
                <a:gd name="T86" fmla="*/ 162 w 901"/>
                <a:gd name="T87" fmla="*/ 69 h 852"/>
                <a:gd name="T88" fmla="*/ 266 w 901"/>
                <a:gd name="T89" fmla="*/ 20 h 852"/>
                <a:gd name="T90" fmla="*/ 367 w 901"/>
                <a:gd name="T91"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1" h="852">
                  <a:moveTo>
                    <a:pt x="424" y="333"/>
                  </a:moveTo>
                  <a:lnTo>
                    <a:pt x="291" y="396"/>
                  </a:lnTo>
                  <a:lnTo>
                    <a:pt x="289" y="395"/>
                  </a:lnTo>
                  <a:lnTo>
                    <a:pt x="282" y="392"/>
                  </a:lnTo>
                  <a:lnTo>
                    <a:pt x="270" y="389"/>
                  </a:lnTo>
                  <a:lnTo>
                    <a:pt x="255" y="385"/>
                  </a:lnTo>
                  <a:lnTo>
                    <a:pt x="235" y="382"/>
                  </a:lnTo>
                  <a:lnTo>
                    <a:pt x="213" y="380"/>
                  </a:lnTo>
                  <a:lnTo>
                    <a:pt x="187" y="381"/>
                  </a:lnTo>
                  <a:lnTo>
                    <a:pt x="158" y="384"/>
                  </a:lnTo>
                  <a:lnTo>
                    <a:pt x="155" y="410"/>
                  </a:lnTo>
                  <a:lnTo>
                    <a:pt x="153" y="436"/>
                  </a:lnTo>
                  <a:lnTo>
                    <a:pt x="156" y="480"/>
                  </a:lnTo>
                  <a:lnTo>
                    <a:pt x="164" y="521"/>
                  </a:lnTo>
                  <a:lnTo>
                    <a:pt x="177" y="560"/>
                  </a:lnTo>
                  <a:lnTo>
                    <a:pt x="196" y="596"/>
                  </a:lnTo>
                  <a:lnTo>
                    <a:pt x="219" y="630"/>
                  </a:lnTo>
                  <a:lnTo>
                    <a:pt x="246" y="661"/>
                  </a:lnTo>
                  <a:lnTo>
                    <a:pt x="276" y="687"/>
                  </a:lnTo>
                  <a:lnTo>
                    <a:pt x="309" y="710"/>
                  </a:lnTo>
                  <a:lnTo>
                    <a:pt x="345" y="728"/>
                  </a:lnTo>
                  <a:lnTo>
                    <a:pt x="384" y="742"/>
                  </a:lnTo>
                  <a:lnTo>
                    <a:pt x="426" y="750"/>
                  </a:lnTo>
                  <a:lnTo>
                    <a:pt x="469" y="753"/>
                  </a:lnTo>
                  <a:lnTo>
                    <a:pt x="511" y="750"/>
                  </a:lnTo>
                  <a:lnTo>
                    <a:pt x="552" y="742"/>
                  </a:lnTo>
                  <a:lnTo>
                    <a:pt x="592" y="728"/>
                  </a:lnTo>
                  <a:lnTo>
                    <a:pt x="627" y="710"/>
                  </a:lnTo>
                  <a:lnTo>
                    <a:pt x="661" y="687"/>
                  </a:lnTo>
                  <a:lnTo>
                    <a:pt x="692" y="661"/>
                  </a:lnTo>
                  <a:lnTo>
                    <a:pt x="718" y="630"/>
                  </a:lnTo>
                  <a:lnTo>
                    <a:pt x="740" y="596"/>
                  </a:lnTo>
                  <a:lnTo>
                    <a:pt x="759" y="560"/>
                  </a:lnTo>
                  <a:lnTo>
                    <a:pt x="773" y="521"/>
                  </a:lnTo>
                  <a:lnTo>
                    <a:pt x="781" y="480"/>
                  </a:lnTo>
                  <a:lnTo>
                    <a:pt x="784" y="436"/>
                  </a:lnTo>
                  <a:lnTo>
                    <a:pt x="782" y="410"/>
                  </a:lnTo>
                  <a:lnTo>
                    <a:pt x="778" y="385"/>
                  </a:lnTo>
                  <a:lnTo>
                    <a:pt x="747" y="379"/>
                  </a:lnTo>
                  <a:lnTo>
                    <a:pt x="709" y="374"/>
                  </a:lnTo>
                  <a:lnTo>
                    <a:pt x="666" y="370"/>
                  </a:lnTo>
                  <a:lnTo>
                    <a:pt x="619" y="368"/>
                  </a:lnTo>
                  <a:lnTo>
                    <a:pt x="570" y="369"/>
                  </a:lnTo>
                  <a:lnTo>
                    <a:pt x="519" y="373"/>
                  </a:lnTo>
                  <a:lnTo>
                    <a:pt x="468" y="382"/>
                  </a:lnTo>
                  <a:lnTo>
                    <a:pt x="417" y="396"/>
                  </a:lnTo>
                  <a:lnTo>
                    <a:pt x="405" y="401"/>
                  </a:lnTo>
                  <a:lnTo>
                    <a:pt x="398" y="403"/>
                  </a:lnTo>
                  <a:lnTo>
                    <a:pt x="394" y="401"/>
                  </a:lnTo>
                  <a:lnTo>
                    <a:pt x="392" y="397"/>
                  </a:lnTo>
                  <a:lnTo>
                    <a:pt x="392" y="392"/>
                  </a:lnTo>
                  <a:lnTo>
                    <a:pt x="394" y="385"/>
                  </a:lnTo>
                  <a:lnTo>
                    <a:pt x="397" y="376"/>
                  </a:lnTo>
                  <a:lnTo>
                    <a:pt x="402" y="368"/>
                  </a:lnTo>
                  <a:lnTo>
                    <a:pt x="406" y="359"/>
                  </a:lnTo>
                  <a:lnTo>
                    <a:pt x="412" y="351"/>
                  </a:lnTo>
                  <a:lnTo>
                    <a:pt x="417" y="344"/>
                  </a:lnTo>
                  <a:lnTo>
                    <a:pt x="420" y="338"/>
                  </a:lnTo>
                  <a:lnTo>
                    <a:pt x="423" y="334"/>
                  </a:lnTo>
                  <a:lnTo>
                    <a:pt x="424" y="333"/>
                  </a:lnTo>
                  <a:close/>
                  <a:moveTo>
                    <a:pt x="367" y="0"/>
                  </a:moveTo>
                  <a:lnTo>
                    <a:pt x="389" y="0"/>
                  </a:lnTo>
                  <a:lnTo>
                    <a:pt x="417" y="1"/>
                  </a:lnTo>
                  <a:lnTo>
                    <a:pt x="449" y="3"/>
                  </a:lnTo>
                  <a:lnTo>
                    <a:pt x="485" y="5"/>
                  </a:lnTo>
                  <a:lnTo>
                    <a:pt x="524" y="8"/>
                  </a:lnTo>
                  <a:lnTo>
                    <a:pt x="564" y="12"/>
                  </a:lnTo>
                  <a:lnTo>
                    <a:pt x="605" y="16"/>
                  </a:lnTo>
                  <a:lnTo>
                    <a:pt x="645" y="22"/>
                  </a:lnTo>
                  <a:lnTo>
                    <a:pt x="684" y="27"/>
                  </a:lnTo>
                  <a:lnTo>
                    <a:pt x="721" y="35"/>
                  </a:lnTo>
                  <a:lnTo>
                    <a:pt x="755" y="42"/>
                  </a:lnTo>
                  <a:lnTo>
                    <a:pt x="784" y="50"/>
                  </a:lnTo>
                  <a:lnTo>
                    <a:pt x="809" y="59"/>
                  </a:lnTo>
                  <a:lnTo>
                    <a:pt x="827" y="68"/>
                  </a:lnTo>
                  <a:lnTo>
                    <a:pt x="850" y="87"/>
                  </a:lnTo>
                  <a:lnTo>
                    <a:pt x="869" y="107"/>
                  </a:lnTo>
                  <a:lnTo>
                    <a:pt x="883" y="130"/>
                  </a:lnTo>
                  <a:lnTo>
                    <a:pt x="892" y="154"/>
                  </a:lnTo>
                  <a:lnTo>
                    <a:pt x="898" y="180"/>
                  </a:lnTo>
                  <a:lnTo>
                    <a:pt x="901" y="207"/>
                  </a:lnTo>
                  <a:lnTo>
                    <a:pt x="901" y="235"/>
                  </a:lnTo>
                  <a:lnTo>
                    <a:pt x="900" y="264"/>
                  </a:lnTo>
                  <a:lnTo>
                    <a:pt x="898" y="295"/>
                  </a:lnTo>
                  <a:lnTo>
                    <a:pt x="895" y="326"/>
                  </a:lnTo>
                  <a:lnTo>
                    <a:pt x="892" y="359"/>
                  </a:lnTo>
                  <a:lnTo>
                    <a:pt x="890" y="392"/>
                  </a:lnTo>
                  <a:lnTo>
                    <a:pt x="889" y="425"/>
                  </a:lnTo>
                  <a:lnTo>
                    <a:pt x="886" y="475"/>
                  </a:lnTo>
                  <a:lnTo>
                    <a:pt x="878" y="524"/>
                  </a:lnTo>
                  <a:lnTo>
                    <a:pt x="865" y="569"/>
                  </a:lnTo>
                  <a:lnTo>
                    <a:pt x="845" y="613"/>
                  </a:lnTo>
                  <a:lnTo>
                    <a:pt x="823" y="655"/>
                  </a:lnTo>
                  <a:lnTo>
                    <a:pt x="795" y="692"/>
                  </a:lnTo>
                  <a:lnTo>
                    <a:pt x="764" y="727"/>
                  </a:lnTo>
                  <a:lnTo>
                    <a:pt x="728" y="758"/>
                  </a:lnTo>
                  <a:lnTo>
                    <a:pt x="690" y="786"/>
                  </a:lnTo>
                  <a:lnTo>
                    <a:pt x="649" y="809"/>
                  </a:lnTo>
                  <a:lnTo>
                    <a:pt x="604" y="827"/>
                  </a:lnTo>
                  <a:lnTo>
                    <a:pt x="558" y="841"/>
                  </a:lnTo>
                  <a:lnTo>
                    <a:pt x="509" y="849"/>
                  </a:lnTo>
                  <a:lnTo>
                    <a:pt x="459" y="852"/>
                  </a:lnTo>
                  <a:lnTo>
                    <a:pt x="409" y="849"/>
                  </a:lnTo>
                  <a:lnTo>
                    <a:pt x="360" y="841"/>
                  </a:lnTo>
                  <a:lnTo>
                    <a:pt x="314" y="827"/>
                  </a:lnTo>
                  <a:lnTo>
                    <a:pt x="269" y="809"/>
                  </a:lnTo>
                  <a:lnTo>
                    <a:pt x="228" y="786"/>
                  </a:lnTo>
                  <a:lnTo>
                    <a:pt x="190" y="758"/>
                  </a:lnTo>
                  <a:lnTo>
                    <a:pt x="154" y="727"/>
                  </a:lnTo>
                  <a:lnTo>
                    <a:pt x="122" y="692"/>
                  </a:lnTo>
                  <a:lnTo>
                    <a:pt x="95" y="655"/>
                  </a:lnTo>
                  <a:lnTo>
                    <a:pt x="71" y="613"/>
                  </a:lnTo>
                  <a:lnTo>
                    <a:pt x="53" y="569"/>
                  </a:lnTo>
                  <a:lnTo>
                    <a:pt x="39" y="524"/>
                  </a:lnTo>
                  <a:lnTo>
                    <a:pt x="31" y="475"/>
                  </a:lnTo>
                  <a:lnTo>
                    <a:pt x="28" y="425"/>
                  </a:lnTo>
                  <a:lnTo>
                    <a:pt x="27" y="394"/>
                  </a:lnTo>
                  <a:lnTo>
                    <a:pt x="23" y="365"/>
                  </a:lnTo>
                  <a:lnTo>
                    <a:pt x="18" y="339"/>
                  </a:lnTo>
                  <a:lnTo>
                    <a:pt x="12" y="313"/>
                  </a:lnTo>
                  <a:lnTo>
                    <a:pt x="7" y="289"/>
                  </a:lnTo>
                  <a:lnTo>
                    <a:pt x="2" y="267"/>
                  </a:lnTo>
                  <a:lnTo>
                    <a:pt x="0" y="246"/>
                  </a:lnTo>
                  <a:lnTo>
                    <a:pt x="1" y="226"/>
                  </a:lnTo>
                  <a:lnTo>
                    <a:pt x="5" y="207"/>
                  </a:lnTo>
                  <a:lnTo>
                    <a:pt x="13" y="187"/>
                  </a:lnTo>
                  <a:lnTo>
                    <a:pt x="28" y="167"/>
                  </a:lnTo>
                  <a:lnTo>
                    <a:pt x="48" y="148"/>
                  </a:lnTo>
                  <a:lnTo>
                    <a:pt x="71" y="129"/>
                  </a:lnTo>
                  <a:lnTo>
                    <a:pt x="100" y="109"/>
                  </a:lnTo>
                  <a:lnTo>
                    <a:pt x="130" y="89"/>
                  </a:lnTo>
                  <a:lnTo>
                    <a:pt x="162" y="69"/>
                  </a:lnTo>
                  <a:lnTo>
                    <a:pt x="196" y="51"/>
                  </a:lnTo>
                  <a:lnTo>
                    <a:pt x="230" y="35"/>
                  </a:lnTo>
                  <a:lnTo>
                    <a:pt x="266" y="20"/>
                  </a:lnTo>
                  <a:lnTo>
                    <a:pt x="301" y="9"/>
                  </a:lnTo>
                  <a:lnTo>
                    <a:pt x="334" y="2"/>
                  </a:lnTo>
                  <a:lnTo>
                    <a:pt x="36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72" name="Freeform 12"/>
            <p:cNvSpPr>
              <a:spLocks noEditPoints="1"/>
            </p:cNvSpPr>
            <p:nvPr/>
          </p:nvSpPr>
          <p:spPr bwMode="auto">
            <a:xfrm>
              <a:off x="150" y="803"/>
              <a:ext cx="164" cy="105"/>
            </a:xfrm>
            <a:custGeom>
              <a:avLst/>
              <a:gdLst>
                <a:gd name="T0" fmla="*/ 824 w 1640"/>
                <a:gd name="T1" fmla="*/ 373 h 1051"/>
                <a:gd name="T2" fmla="*/ 782 w 1640"/>
                <a:gd name="T3" fmla="*/ 440 h 1051"/>
                <a:gd name="T4" fmla="*/ 722 w 1640"/>
                <a:gd name="T5" fmla="*/ 518 h 1051"/>
                <a:gd name="T6" fmla="*/ 660 w 1640"/>
                <a:gd name="T7" fmla="*/ 566 h 1051"/>
                <a:gd name="T8" fmla="*/ 629 w 1640"/>
                <a:gd name="T9" fmla="*/ 509 h 1051"/>
                <a:gd name="T10" fmla="*/ 610 w 1640"/>
                <a:gd name="T11" fmla="*/ 439 h 1051"/>
                <a:gd name="T12" fmla="*/ 592 w 1640"/>
                <a:gd name="T13" fmla="*/ 416 h 1051"/>
                <a:gd name="T14" fmla="*/ 585 w 1640"/>
                <a:gd name="T15" fmla="*/ 424 h 1051"/>
                <a:gd name="T16" fmla="*/ 554 w 1640"/>
                <a:gd name="T17" fmla="*/ 480 h 1051"/>
                <a:gd name="T18" fmla="*/ 499 w 1640"/>
                <a:gd name="T19" fmla="*/ 543 h 1051"/>
                <a:gd name="T20" fmla="*/ 480 w 1640"/>
                <a:gd name="T21" fmla="*/ 656 h 1051"/>
                <a:gd name="T22" fmla="*/ 573 w 1640"/>
                <a:gd name="T23" fmla="*/ 809 h 1051"/>
                <a:gd name="T24" fmla="*/ 729 w 1640"/>
                <a:gd name="T25" fmla="*/ 898 h 1051"/>
                <a:gd name="T26" fmla="*/ 913 w 1640"/>
                <a:gd name="T27" fmla="*/ 900 h 1051"/>
                <a:gd name="T28" fmla="*/ 1063 w 1640"/>
                <a:gd name="T29" fmla="*/ 821 h 1051"/>
                <a:gd name="T30" fmla="*/ 1160 w 1640"/>
                <a:gd name="T31" fmla="*/ 684 h 1051"/>
                <a:gd name="T32" fmla="*/ 1183 w 1640"/>
                <a:gd name="T33" fmla="*/ 549 h 1051"/>
                <a:gd name="T34" fmla="*/ 1161 w 1640"/>
                <a:gd name="T35" fmla="*/ 536 h 1051"/>
                <a:gd name="T36" fmla="*/ 1078 w 1640"/>
                <a:gd name="T37" fmla="*/ 544 h 1051"/>
                <a:gd name="T38" fmla="*/ 958 w 1640"/>
                <a:gd name="T39" fmla="*/ 550 h 1051"/>
                <a:gd name="T40" fmla="*/ 854 w 1640"/>
                <a:gd name="T41" fmla="*/ 546 h 1051"/>
                <a:gd name="T42" fmla="*/ 825 w 1640"/>
                <a:gd name="T43" fmla="*/ 1 h 1051"/>
                <a:gd name="T44" fmla="*/ 1008 w 1640"/>
                <a:gd name="T45" fmla="*/ 41 h 1051"/>
                <a:gd name="T46" fmla="*/ 1142 w 1640"/>
                <a:gd name="T47" fmla="*/ 124 h 1051"/>
                <a:gd name="T48" fmla="*/ 1234 w 1640"/>
                <a:gd name="T49" fmla="*/ 232 h 1051"/>
                <a:gd name="T50" fmla="*/ 1289 w 1640"/>
                <a:gd name="T51" fmla="*/ 345 h 1051"/>
                <a:gd name="T52" fmla="*/ 1313 w 1640"/>
                <a:gd name="T53" fmla="*/ 444 h 1051"/>
                <a:gd name="T54" fmla="*/ 1381 w 1640"/>
                <a:gd name="T55" fmla="*/ 533 h 1051"/>
                <a:gd name="T56" fmla="*/ 1488 w 1640"/>
                <a:gd name="T57" fmla="*/ 594 h 1051"/>
                <a:gd name="T58" fmla="*/ 1572 w 1640"/>
                <a:gd name="T59" fmla="*/ 684 h 1051"/>
                <a:gd name="T60" fmla="*/ 1625 w 1640"/>
                <a:gd name="T61" fmla="*/ 786 h 1051"/>
                <a:gd name="T62" fmla="*/ 1639 w 1640"/>
                <a:gd name="T63" fmla="*/ 886 h 1051"/>
                <a:gd name="T64" fmla="*/ 1604 w 1640"/>
                <a:gd name="T65" fmla="*/ 972 h 1051"/>
                <a:gd name="T66" fmla="*/ 1513 w 1640"/>
                <a:gd name="T67" fmla="*/ 1029 h 1051"/>
                <a:gd name="T68" fmla="*/ 1405 w 1640"/>
                <a:gd name="T69" fmla="*/ 993 h 1051"/>
                <a:gd name="T70" fmla="*/ 1371 w 1640"/>
                <a:gd name="T71" fmla="*/ 805 h 1051"/>
                <a:gd name="T72" fmla="*/ 1311 w 1640"/>
                <a:gd name="T73" fmla="*/ 672 h 1051"/>
                <a:gd name="T74" fmla="*/ 1223 w 1640"/>
                <a:gd name="T75" fmla="*/ 854 h 1051"/>
                <a:gd name="T76" fmla="*/ 1074 w 1640"/>
                <a:gd name="T77" fmla="*/ 986 h 1051"/>
                <a:gd name="T78" fmla="*/ 878 w 1640"/>
                <a:gd name="T79" fmla="*/ 1048 h 1051"/>
                <a:gd name="T80" fmla="*/ 660 w 1640"/>
                <a:gd name="T81" fmla="*/ 1024 h 1051"/>
                <a:gd name="T82" fmla="*/ 479 w 1640"/>
                <a:gd name="T83" fmla="*/ 914 h 1051"/>
                <a:gd name="T84" fmla="*/ 360 w 1640"/>
                <a:gd name="T85" fmla="*/ 739 h 1051"/>
                <a:gd name="T86" fmla="*/ 307 w 1640"/>
                <a:gd name="T87" fmla="*/ 663 h 1051"/>
                <a:gd name="T88" fmla="*/ 249 w 1640"/>
                <a:gd name="T89" fmla="*/ 755 h 1051"/>
                <a:gd name="T90" fmla="*/ 205 w 1640"/>
                <a:gd name="T91" fmla="*/ 901 h 1051"/>
                <a:gd name="T92" fmla="*/ 172 w 1640"/>
                <a:gd name="T93" fmla="*/ 1041 h 1051"/>
                <a:gd name="T94" fmla="*/ 73 w 1640"/>
                <a:gd name="T95" fmla="*/ 995 h 1051"/>
                <a:gd name="T96" fmla="*/ 14 w 1640"/>
                <a:gd name="T97" fmla="*/ 906 h 1051"/>
                <a:gd name="T98" fmla="*/ 3 w 1640"/>
                <a:gd name="T99" fmla="*/ 796 h 1051"/>
                <a:gd name="T100" fmla="*/ 47 w 1640"/>
                <a:gd name="T101" fmla="*/ 683 h 1051"/>
                <a:gd name="T102" fmla="*/ 152 w 1640"/>
                <a:gd name="T103" fmla="*/ 586 h 1051"/>
                <a:gd name="T104" fmla="*/ 325 w 1640"/>
                <a:gd name="T105" fmla="*/ 525 h 1051"/>
                <a:gd name="T106" fmla="*/ 351 w 1640"/>
                <a:gd name="T107" fmla="*/ 385 h 1051"/>
                <a:gd name="T108" fmla="*/ 374 w 1640"/>
                <a:gd name="T109" fmla="*/ 282 h 1051"/>
                <a:gd name="T110" fmla="*/ 423 w 1640"/>
                <a:gd name="T111" fmla="*/ 175 h 1051"/>
                <a:gd name="T112" fmla="*/ 508 w 1640"/>
                <a:gd name="T113" fmla="*/ 83 h 1051"/>
                <a:gd name="T114" fmla="*/ 639 w 1640"/>
                <a:gd name="T115" fmla="*/ 18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40" h="1051">
                  <a:moveTo>
                    <a:pt x="834" y="354"/>
                  </a:moveTo>
                  <a:lnTo>
                    <a:pt x="833" y="356"/>
                  </a:lnTo>
                  <a:lnTo>
                    <a:pt x="829" y="363"/>
                  </a:lnTo>
                  <a:lnTo>
                    <a:pt x="824" y="373"/>
                  </a:lnTo>
                  <a:lnTo>
                    <a:pt x="816" y="387"/>
                  </a:lnTo>
                  <a:lnTo>
                    <a:pt x="806" y="403"/>
                  </a:lnTo>
                  <a:lnTo>
                    <a:pt x="795" y="421"/>
                  </a:lnTo>
                  <a:lnTo>
                    <a:pt x="782" y="440"/>
                  </a:lnTo>
                  <a:lnTo>
                    <a:pt x="768" y="460"/>
                  </a:lnTo>
                  <a:lnTo>
                    <a:pt x="754" y="480"/>
                  </a:lnTo>
                  <a:lnTo>
                    <a:pt x="739" y="500"/>
                  </a:lnTo>
                  <a:lnTo>
                    <a:pt x="722" y="518"/>
                  </a:lnTo>
                  <a:lnTo>
                    <a:pt x="707" y="534"/>
                  </a:lnTo>
                  <a:lnTo>
                    <a:pt x="691" y="548"/>
                  </a:lnTo>
                  <a:lnTo>
                    <a:pt x="675" y="559"/>
                  </a:lnTo>
                  <a:lnTo>
                    <a:pt x="660" y="566"/>
                  </a:lnTo>
                  <a:lnTo>
                    <a:pt x="646" y="569"/>
                  </a:lnTo>
                  <a:lnTo>
                    <a:pt x="632" y="567"/>
                  </a:lnTo>
                  <a:lnTo>
                    <a:pt x="631" y="536"/>
                  </a:lnTo>
                  <a:lnTo>
                    <a:pt x="629" y="509"/>
                  </a:lnTo>
                  <a:lnTo>
                    <a:pt x="626" y="486"/>
                  </a:lnTo>
                  <a:lnTo>
                    <a:pt x="620" y="466"/>
                  </a:lnTo>
                  <a:lnTo>
                    <a:pt x="615" y="451"/>
                  </a:lnTo>
                  <a:lnTo>
                    <a:pt x="610" y="439"/>
                  </a:lnTo>
                  <a:lnTo>
                    <a:pt x="605" y="430"/>
                  </a:lnTo>
                  <a:lnTo>
                    <a:pt x="600" y="424"/>
                  </a:lnTo>
                  <a:lnTo>
                    <a:pt x="596" y="419"/>
                  </a:lnTo>
                  <a:lnTo>
                    <a:pt x="592" y="416"/>
                  </a:lnTo>
                  <a:lnTo>
                    <a:pt x="590" y="415"/>
                  </a:lnTo>
                  <a:lnTo>
                    <a:pt x="589" y="415"/>
                  </a:lnTo>
                  <a:lnTo>
                    <a:pt x="588" y="417"/>
                  </a:lnTo>
                  <a:lnTo>
                    <a:pt x="585" y="424"/>
                  </a:lnTo>
                  <a:lnTo>
                    <a:pt x="580" y="434"/>
                  </a:lnTo>
                  <a:lnTo>
                    <a:pt x="573" y="447"/>
                  </a:lnTo>
                  <a:lnTo>
                    <a:pt x="564" y="462"/>
                  </a:lnTo>
                  <a:lnTo>
                    <a:pt x="554" y="480"/>
                  </a:lnTo>
                  <a:lnTo>
                    <a:pt x="542" y="497"/>
                  </a:lnTo>
                  <a:lnTo>
                    <a:pt x="529" y="513"/>
                  </a:lnTo>
                  <a:lnTo>
                    <a:pt x="515" y="529"/>
                  </a:lnTo>
                  <a:lnTo>
                    <a:pt x="499" y="543"/>
                  </a:lnTo>
                  <a:lnTo>
                    <a:pt x="483" y="554"/>
                  </a:lnTo>
                  <a:lnTo>
                    <a:pt x="466" y="563"/>
                  </a:lnTo>
                  <a:lnTo>
                    <a:pt x="470" y="610"/>
                  </a:lnTo>
                  <a:lnTo>
                    <a:pt x="480" y="656"/>
                  </a:lnTo>
                  <a:lnTo>
                    <a:pt x="495" y="698"/>
                  </a:lnTo>
                  <a:lnTo>
                    <a:pt x="517" y="738"/>
                  </a:lnTo>
                  <a:lnTo>
                    <a:pt x="542" y="775"/>
                  </a:lnTo>
                  <a:lnTo>
                    <a:pt x="573" y="809"/>
                  </a:lnTo>
                  <a:lnTo>
                    <a:pt x="607" y="839"/>
                  </a:lnTo>
                  <a:lnTo>
                    <a:pt x="645" y="864"/>
                  </a:lnTo>
                  <a:lnTo>
                    <a:pt x="686" y="884"/>
                  </a:lnTo>
                  <a:lnTo>
                    <a:pt x="729" y="898"/>
                  </a:lnTo>
                  <a:lnTo>
                    <a:pt x="776" y="908"/>
                  </a:lnTo>
                  <a:lnTo>
                    <a:pt x="824" y="911"/>
                  </a:lnTo>
                  <a:lnTo>
                    <a:pt x="869" y="908"/>
                  </a:lnTo>
                  <a:lnTo>
                    <a:pt x="913" y="900"/>
                  </a:lnTo>
                  <a:lnTo>
                    <a:pt x="954" y="887"/>
                  </a:lnTo>
                  <a:lnTo>
                    <a:pt x="993" y="869"/>
                  </a:lnTo>
                  <a:lnTo>
                    <a:pt x="1030" y="847"/>
                  </a:lnTo>
                  <a:lnTo>
                    <a:pt x="1063" y="821"/>
                  </a:lnTo>
                  <a:lnTo>
                    <a:pt x="1093" y="792"/>
                  </a:lnTo>
                  <a:lnTo>
                    <a:pt x="1119" y="758"/>
                  </a:lnTo>
                  <a:lnTo>
                    <a:pt x="1142" y="722"/>
                  </a:lnTo>
                  <a:lnTo>
                    <a:pt x="1160" y="684"/>
                  </a:lnTo>
                  <a:lnTo>
                    <a:pt x="1173" y="643"/>
                  </a:lnTo>
                  <a:lnTo>
                    <a:pt x="1181" y="599"/>
                  </a:lnTo>
                  <a:lnTo>
                    <a:pt x="1183" y="555"/>
                  </a:lnTo>
                  <a:lnTo>
                    <a:pt x="1183" y="549"/>
                  </a:lnTo>
                  <a:lnTo>
                    <a:pt x="1182" y="543"/>
                  </a:lnTo>
                  <a:lnTo>
                    <a:pt x="1173" y="535"/>
                  </a:lnTo>
                  <a:lnTo>
                    <a:pt x="1170" y="535"/>
                  </a:lnTo>
                  <a:lnTo>
                    <a:pt x="1161" y="536"/>
                  </a:lnTo>
                  <a:lnTo>
                    <a:pt x="1146" y="538"/>
                  </a:lnTo>
                  <a:lnTo>
                    <a:pt x="1126" y="540"/>
                  </a:lnTo>
                  <a:lnTo>
                    <a:pt x="1104" y="542"/>
                  </a:lnTo>
                  <a:lnTo>
                    <a:pt x="1078" y="544"/>
                  </a:lnTo>
                  <a:lnTo>
                    <a:pt x="1049" y="546"/>
                  </a:lnTo>
                  <a:lnTo>
                    <a:pt x="1020" y="547"/>
                  </a:lnTo>
                  <a:lnTo>
                    <a:pt x="989" y="549"/>
                  </a:lnTo>
                  <a:lnTo>
                    <a:pt x="958" y="550"/>
                  </a:lnTo>
                  <a:lnTo>
                    <a:pt x="929" y="550"/>
                  </a:lnTo>
                  <a:lnTo>
                    <a:pt x="901" y="550"/>
                  </a:lnTo>
                  <a:lnTo>
                    <a:pt x="876" y="548"/>
                  </a:lnTo>
                  <a:lnTo>
                    <a:pt x="854" y="546"/>
                  </a:lnTo>
                  <a:lnTo>
                    <a:pt x="834" y="542"/>
                  </a:lnTo>
                  <a:lnTo>
                    <a:pt x="834" y="354"/>
                  </a:lnTo>
                  <a:close/>
                  <a:moveTo>
                    <a:pt x="772" y="0"/>
                  </a:moveTo>
                  <a:lnTo>
                    <a:pt x="825" y="1"/>
                  </a:lnTo>
                  <a:lnTo>
                    <a:pt x="876" y="5"/>
                  </a:lnTo>
                  <a:lnTo>
                    <a:pt x="923" y="14"/>
                  </a:lnTo>
                  <a:lnTo>
                    <a:pt x="967" y="25"/>
                  </a:lnTo>
                  <a:lnTo>
                    <a:pt x="1008" y="41"/>
                  </a:lnTo>
                  <a:lnTo>
                    <a:pt x="1046" y="58"/>
                  </a:lnTo>
                  <a:lnTo>
                    <a:pt x="1081" y="78"/>
                  </a:lnTo>
                  <a:lnTo>
                    <a:pt x="1113" y="100"/>
                  </a:lnTo>
                  <a:lnTo>
                    <a:pt x="1142" y="124"/>
                  </a:lnTo>
                  <a:lnTo>
                    <a:pt x="1169" y="149"/>
                  </a:lnTo>
                  <a:lnTo>
                    <a:pt x="1193" y="176"/>
                  </a:lnTo>
                  <a:lnTo>
                    <a:pt x="1215" y="204"/>
                  </a:lnTo>
                  <a:lnTo>
                    <a:pt x="1234" y="232"/>
                  </a:lnTo>
                  <a:lnTo>
                    <a:pt x="1251" y="260"/>
                  </a:lnTo>
                  <a:lnTo>
                    <a:pt x="1266" y="289"/>
                  </a:lnTo>
                  <a:lnTo>
                    <a:pt x="1278" y="317"/>
                  </a:lnTo>
                  <a:lnTo>
                    <a:pt x="1289" y="345"/>
                  </a:lnTo>
                  <a:lnTo>
                    <a:pt x="1298" y="372"/>
                  </a:lnTo>
                  <a:lnTo>
                    <a:pt x="1305" y="397"/>
                  </a:lnTo>
                  <a:lnTo>
                    <a:pt x="1309" y="421"/>
                  </a:lnTo>
                  <a:lnTo>
                    <a:pt x="1313" y="444"/>
                  </a:lnTo>
                  <a:lnTo>
                    <a:pt x="1318" y="480"/>
                  </a:lnTo>
                  <a:lnTo>
                    <a:pt x="1322" y="516"/>
                  </a:lnTo>
                  <a:lnTo>
                    <a:pt x="1351" y="523"/>
                  </a:lnTo>
                  <a:lnTo>
                    <a:pt x="1381" y="533"/>
                  </a:lnTo>
                  <a:lnTo>
                    <a:pt x="1410" y="545"/>
                  </a:lnTo>
                  <a:lnTo>
                    <a:pt x="1437" y="559"/>
                  </a:lnTo>
                  <a:lnTo>
                    <a:pt x="1462" y="576"/>
                  </a:lnTo>
                  <a:lnTo>
                    <a:pt x="1488" y="594"/>
                  </a:lnTo>
                  <a:lnTo>
                    <a:pt x="1511" y="614"/>
                  </a:lnTo>
                  <a:lnTo>
                    <a:pt x="1534" y="637"/>
                  </a:lnTo>
                  <a:lnTo>
                    <a:pt x="1554" y="660"/>
                  </a:lnTo>
                  <a:lnTo>
                    <a:pt x="1572" y="684"/>
                  </a:lnTo>
                  <a:lnTo>
                    <a:pt x="1589" y="708"/>
                  </a:lnTo>
                  <a:lnTo>
                    <a:pt x="1603" y="733"/>
                  </a:lnTo>
                  <a:lnTo>
                    <a:pt x="1615" y="759"/>
                  </a:lnTo>
                  <a:lnTo>
                    <a:pt x="1625" y="786"/>
                  </a:lnTo>
                  <a:lnTo>
                    <a:pt x="1633" y="812"/>
                  </a:lnTo>
                  <a:lnTo>
                    <a:pt x="1638" y="837"/>
                  </a:lnTo>
                  <a:lnTo>
                    <a:pt x="1640" y="862"/>
                  </a:lnTo>
                  <a:lnTo>
                    <a:pt x="1639" y="886"/>
                  </a:lnTo>
                  <a:lnTo>
                    <a:pt x="1635" y="909"/>
                  </a:lnTo>
                  <a:lnTo>
                    <a:pt x="1628" y="932"/>
                  </a:lnTo>
                  <a:lnTo>
                    <a:pt x="1618" y="953"/>
                  </a:lnTo>
                  <a:lnTo>
                    <a:pt x="1604" y="972"/>
                  </a:lnTo>
                  <a:lnTo>
                    <a:pt x="1587" y="990"/>
                  </a:lnTo>
                  <a:lnTo>
                    <a:pt x="1566" y="1005"/>
                  </a:lnTo>
                  <a:lnTo>
                    <a:pt x="1542" y="1018"/>
                  </a:lnTo>
                  <a:lnTo>
                    <a:pt x="1513" y="1029"/>
                  </a:lnTo>
                  <a:lnTo>
                    <a:pt x="1481" y="1037"/>
                  </a:lnTo>
                  <a:lnTo>
                    <a:pt x="1444" y="1042"/>
                  </a:lnTo>
                  <a:lnTo>
                    <a:pt x="1403" y="1044"/>
                  </a:lnTo>
                  <a:lnTo>
                    <a:pt x="1405" y="993"/>
                  </a:lnTo>
                  <a:lnTo>
                    <a:pt x="1402" y="943"/>
                  </a:lnTo>
                  <a:lnTo>
                    <a:pt x="1395" y="894"/>
                  </a:lnTo>
                  <a:lnTo>
                    <a:pt x="1384" y="848"/>
                  </a:lnTo>
                  <a:lnTo>
                    <a:pt x="1371" y="805"/>
                  </a:lnTo>
                  <a:lnTo>
                    <a:pt x="1357" y="765"/>
                  </a:lnTo>
                  <a:lnTo>
                    <a:pt x="1340" y="729"/>
                  </a:lnTo>
                  <a:lnTo>
                    <a:pt x="1325" y="698"/>
                  </a:lnTo>
                  <a:lnTo>
                    <a:pt x="1311" y="672"/>
                  </a:lnTo>
                  <a:lnTo>
                    <a:pt x="1295" y="721"/>
                  </a:lnTo>
                  <a:lnTo>
                    <a:pt x="1276" y="767"/>
                  </a:lnTo>
                  <a:lnTo>
                    <a:pt x="1252" y="812"/>
                  </a:lnTo>
                  <a:lnTo>
                    <a:pt x="1223" y="854"/>
                  </a:lnTo>
                  <a:lnTo>
                    <a:pt x="1191" y="892"/>
                  </a:lnTo>
                  <a:lnTo>
                    <a:pt x="1155" y="926"/>
                  </a:lnTo>
                  <a:lnTo>
                    <a:pt x="1115" y="958"/>
                  </a:lnTo>
                  <a:lnTo>
                    <a:pt x="1074" y="986"/>
                  </a:lnTo>
                  <a:lnTo>
                    <a:pt x="1028" y="1008"/>
                  </a:lnTo>
                  <a:lnTo>
                    <a:pt x="980" y="1027"/>
                  </a:lnTo>
                  <a:lnTo>
                    <a:pt x="930" y="1040"/>
                  </a:lnTo>
                  <a:lnTo>
                    <a:pt x="878" y="1048"/>
                  </a:lnTo>
                  <a:lnTo>
                    <a:pt x="824" y="1051"/>
                  </a:lnTo>
                  <a:lnTo>
                    <a:pt x="767" y="1048"/>
                  </a:lnTo>
                  <a:lnTo>
                    <a:pt x="713" y="1039"/>
                  </a:lnTo>
                  <a:lnTo>
                    <a:pt x="660" y="1024"/>
                  </a:lnTo>
                  <a:lnTo>
                    <a:pt x="610" y="1004"/>
                  </a:lnTo>
                  <a:lnTo>
                    <a:pt x="562" y="979"/>
                  </a:lnTo>
                  <a:lnTo>
                    <a:pt x="519" y="949"/>
                  </a:lnTo>
                  <a:lnTo>
                    <a:pt x="479" y="914"/>
                  </a:lnTo>
                  <a:lnTo>
                    <a:pt x="442" y="875"/>
                  </a:lnTo>
                  <a:lnTo>
                    <a:pt x="410" y="834"/>
                  </a:lnTo>
                  <a:lnTo>
                    <a:pt x="382" y="789"/>
                  </a:lnTo>
                  <a:lnTo>
                    <a:pt x="360" y="739"/>
                  </a:lnTo>
                  <a:lnTo>
                    <a:pt x="342" y="689"/>
                  </a:lnTo>
                  <a:lnTo>
                    <a:pt x="330" y="636"/>
                  </a:lnTo>
                  <a:lnTo>
                    <a:pt x="320" y="648"/>
                  </a:lnTo>
                  <a:lnTo>
                    <a:pt x="307" y="663"/>
                  </a:lnTo>
                  <a:lnTo>
                    <a:pt x="293" y="681"/>
                  </a:lnTo>
                  <a:lnTo>
                    <a:pt x="278" y="702"/>
                  </a:lnTo>
                  <a:lnTo>
                    <a:pt x="263" y="727"/>
                  </a:lnTo>
                  <a:lnTo>
                    <a:pt x="249" y="755"/>
                  </a:lnTo>
                  <a:lnTo>
                    <a:pt x="235" y="787"/>
                  </a:lnTo>
                  <a:lnTo>
                    <a:pt x="222" y="822"/>
                  </a:lnTo>
                  <a:lnTo>
                    <a:pt x="213" y="860"/>
                  </a:lnTo>
                  <a:lnTo>
                    <a:pt x="205" y="901"/>
                  </a:lnTo>
                  <a:lnTo>
                    <a:pt x="201" y="946"/>
                  </a:lnTo>
                  <a:lnTo>
                    <a:pt x="200" y="993"/>
                  </a:lnTo>
                  <a:lnTo>
                    <a:pt x="203" y="1044"/>
                  </a:lnTo>
                  <a:lnTo>
                    <a:pt x="172" y="1041"/>
                  </a:lnTo>
                  <a:lnTo>
                    <a:pt x="144" y="1034"/>
                  </a:lnTo>
                  <a:lnTo>
                    <a:pt x="117" y="1024"/>
                  </a:lnTo>
                  <a:lnTo>
                    <a:pt x="94" y="1011"/>
                  </a:lnTo>
                  <a:lnTo>
                    <a:pt x="73" y="995"/>
                  </a:lnTo>
                  <a:lnTo>
                    <a:pt x="53" y="976"/>
                  </a:lnTo>
                  <a:lnTo>
                    <a:pt x="37" y="955"/>
                  </a:lnTo>
                  <a:lnTo>
                    <a:pt x="24" y="932"/>
                  </a:lnTo>
                  <a:lnTo>
                    <a:pt x="14" y="906"/>
                  </a:lnTo>
                  <a:lnTo>
                    <a:pt x="6" y="880"/>
                  </a:lnTo>
                  <a:lnTo>
                    <a:pt x="2" y="853"/>
                  </a:lnTo>
                  <a:lnTo>
                    <a:pt x="0" y="825"/>
                  </a:lnTo>
                  <a:lnTo>
                    <a:pt x="3" y="796"/>
                  </a:lnTo>
                  <a:lnTo>
                    <a:pt x="9" y="767"/>
                  </a:lnTo>
                  <a:lnTo>
                    <a:pt x="18" y="738"/>
                  </a:lnTo>
                  <a:lnTo>
                    <a:pt x="31" y="710"/>
                  </a:lnTo>
                  <a:lnTo>
                    <a:pt x="47" y="683"/>
                  </a:lnTo>
                  <a:lnTo>
                    <a:pt x="68" y="656"/>
                  </a:lnTo>
                  <a:lnTo>
                    <a:pt x="92" y="631"/>
                  </a:lnTo>
                  <a:lnTo>
                    <a:pt x="121" y="607"/>
                  </a:lnTo>
                  <a:lnTo>
                    <a:pt x="152" y="586"/>
                  </a:lnTo>
                  <a:lnTo>
                    <a:pt x="189" y="566"/>
                  </a:lnTo>
                  <a:lnTo>
                    <a:pt x="230" y="550"/>
                  </a:lnTo>
                  <a:lnTo>
                    <a:pt x="275" y="536"/>
                  </a:lnTo>
                  <a:lnTo>
                    <a:pt x="325" y="525"/>
                  </a:lnTo>
                  <a:lnTo>
                    <a:pt x="329" y="486"/>
                  </a:lnTo>
                  <a:lnTo>
                    <a:pt x="336" y="446"/>
                  </a:lnTo>
                  <a:lnTo>
                    <a:pt x="348" y="408"/>
                  </a:lnTo>
                  <a:lnTo>
                    <a:pt x="351" y="385"/>
                  </a:lnTo>
                  <a:lnTo>
                    <a:pt x="355" y="361"/>
                  </a:lnTo>
                  <a:lnTo>
                    <a:pt x="360" y="335"/>
                  </a:lnTo>
                  <a:lnTo>
                    <a:pt x="366" y="308"/>
                  </a:lnTo>
                  <a:lnTo>
                    <a:pt x="374" y="282"/>
                  </a:lnTo>
                  <a:lnTo>
                    <a:pt x="383" y="255"/>
                  </a:lnTo>
                  <a:lnTo>
                    <a:pt x="394" y="228"/>
                  </a:lnTo>
                  <a:lnTo>
                    <a:pt x="408" y="202"/>
                  </a:lnTo>
                  <a:lnTo>
                    <a:pt x="423" y="175"/>
                  </a:lnTo>
                  <a:lnTo>
                    <a:pt x="441" y="150"/>
                  </a:lnTo>
                  <a:lnTo>
                    <a:pt x="461" y="126"/>
                  </a:lnTo>
                  <a:lnTo>
                    <a:pt x="483" y="104"/>
                  </a:lnTo>
                  <a:lnTo>
                    <a:pt x="508" y="83"/>
                  </a:lnTo>
                  <a:lnTo>
                    <a:pt x="536" y="63"/>
                  </a:lnTo>
                  <a:lnTo>
                    <a:pt x="566" y="46"/>
                  </a:lnTo>
                  <a:lnTo>
                    <a:pt x="601" y="32"/>
                  </a:lnTo>
                  <a:lnTo>
                    <a:pt x="639" y="18"/>
                  </a:lnTo>
                  <a:lnTo>
                    <a:pt x="679" y="9"/>
                  </a:lnTo>
                  <a:lnTo>
                    <a:pt x="723" y="3"/>
                  </a:lnTo>
                  <a:lnTo>
                    <a:pt x="772"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73" name="Freeform 13"/>
            <p:cNvSpPr>
              <a:spLocks/>
            </p:cNvSpPr>
            <p:nvPr/>
          </p:nvSpPr>
          <p:spPr bwMode="auto">
            <a:xfrm>
              <a:off x="-14" y="909"/>
              <a:ext cx="325" cy="171"/>
            </a:xfrm>
            <a:custGeom>
              <a:avLst/>
              <a:gdLst>
                <a:gd name="T0" fmla="*/ 2185 w 3247"/>
                <a:gd name="T1" fmla="*/ 0 h 1715"/>
                <a:gd name="T2" fmla="*/ 2768 w 3247"/>
                <a:gd name="T3" fmla="*/ 0 h 1715"/>
                <a:gd name="T4" fmla="*/ 3247 w 3247"/>
                <a:gd name="T5" fmla="*/ 641 h 1715"/>
                <a:gd name="T6" fmla="*/ 3047 w 3247"/>
                <a:gd name="T7" fmla="*/ 690 h 1715"/>
                <a:gd name="T8" fmla="*/ 2744 w 3247"/>
                <a:gd name="T9" fmla="*/ 289 h 1715"/>
                <a:gd name="T10" fmla="*/ 2728 w 3247"/>
                <a:gd name="T11" fmla="*/ 503 h 1715"/>
                <a:gd name="T12" fmla="*/ 3043 w 3247"/>
                <a:gd name="T13" fmla="*/ 1114 h 1715"/>
                <a:gd name="T14" fmla="*/ 2723 w 3247"/>
                <a:gd name="T15" fmla="*/ 1114 h 1715"/>
                <a:gd name="T16" fmla="*/ 2723 w 3247"/>
                <a:gd name="T17" fmla="*/ 1644 h 1715"/>
                <a:gd name="T18" fmla="*/ 2778 w 3247"/>
                <a:gd name="T19" fmla="*/ 1644 h 1715"/>
                <a:gd name="T20" fmla="*/ 2778 w 3247"/>
                <a:gd name="T21" fmla="*/ 1707 h 1715"/>
                <a:gd name="T22" fmla="*/ 2529 w 3247"/>
                <a:gd name="T23" fmla="*/ 1707 h 1715"/>
                <a:gd name="T24" fmla="*/ 2529 w 3247"/>
                <a:gd name="T25" fmla="*/ 1114 h 1715"/>
                <a:gd name="T26" fmla="*/ 2437 w 3247"/>
                <a:gd name="T27" fmla="*/ 1114 h 1715"/>
                <a:gd name="T28" fmla="*/ 2437 w 3247"/>
                <a:gd name="T29" fmla="*/ 1644 h 1715"/>
                <a:gd name="T30" fmla="*/ 2437 w 3247"/>
                <a:gd name="T31" fmla="*/ 1644 h 1715"/>
                <a:gd name="T32" fmla="*/ 2437 w 3247"/>
                <a:gd name="T33" fmla="*/ 1707 h 1715"/>
                <a:gd name="T34" fmla="*/ 2188 w 3247"/>
                <a:gd name="T35" fmla="*/ 1707 h 1715"/>
                <a:gd name="T36" fmla="*/ 2188 w 3247"/>
                <a:gd name="T37" fmla="*/ 1644 h 1715"/>
                <a:gd name="T38" fmla="*/ 2243 w 3247"/>
                <a:gd name="T39" fmla="*/ 1644 h 1715"/>
                <a:gd name="T40" fmla="*/ 2243 w 3247"/>
                <a:gd name="T41" fmla="*/ 1114 h 1715"/>
                <a:gd name="T42" fmla="*/ 1829 w 3247"/>
                <a:gd name="T43" fmla="*/ 1114 h 1715"/>
                <a:gd name="T44" fmla="*/ 2188 w 3247"/>
                <a:gd name="T45" fmla="*/ 503 h 1715"/>
                <a:gd name="T46" fmla="*/ 2166 w 3247"/>
                <a:gd name="T47" fmla="*/ 330 h 1715"/>
                <a:gd name="T48" fmla="*/ 1779 w 3247"/>
                <a:gd name="T49" fmla="*/ 768 h 1715"/>
                <a:gd name="T50" fmla="*/ 1701 w 3247"/>
                <a:gd name="T51" fmla="*/ 748 h 1715"/>
                <a:gd name="T52" fmla="*/ 1563 w 3247"/>
                <a:gd name="T53" fmla="*/ 783 h 1715"/>
                <a:gd name="T54" fmla="*/ 1222 w 3247"/>
                <a:gd name="T55" fmla="*/ 435 h 1715"/>
                <a:gd name="T56" fmla="*/ 1222 w 3247"/>
                <a:gd name="T57" fmla="*/ 1122 h 1715"/>
                <a:gd name="T58" fmla="*/ 1117 w 3247"/>
                <a:gd name="T59" fmla="*/ 1122 h 1715"/>
                <a:gd name="T60" fmla="*/ 1117 w 3247"/>
                <a:gd name="T61" fmla="*/ 1652 h 1715"/>
                <a:gd name="T62" fmla="*/ 1172 w 3247"/>
                <a:gd name="T63" fmla="*/ 1652 h 1715"/>
                <a:gd name="T64" fmla="*/ 1172 w 3247"/>
                <a:gd name="T65" fmla="*/ 1715 h 1715"/>
                <a:gd name="T66" fmla="*/ 925 w 3247"/>
                <a:gd name="T67" fmla="*/ 1715 h 1715"/>
                <a:gd name="T68" fmla="*/ 925 w 3247"/>
                <a:gd name="T69" fmla="*/ 1122 h 1715"/>
                <a:gd name="T70" fmla="*/ 831 w 3247"/>
                <a:gd name="T71" fmla="*/ 1122 h 1715"/>
                <a:gd name="T72" fmla="*/ 831 w 3247"/>
                <a:gd name="T73" fmla="*/ 1715 h 1715"/>
                <a:gd name="T74" fmla="*/ 583 w 3247"/>
                <a:gd name="T75" fmla="*/ 1715 h 1715"/>
                <a:gd name="T76" fmla="*/ 583 w 3247"/>
                <a:gd name="T77" fmla="*/ 1652 h 1715"/>
                <a:gd name="T78" fmla="*/ 638 w 3247"/>
                <a:gd name="T79" fmla="*/ 1652 h 1715"/>
                <a:gd name="T80" fmla="*/ 638 w 3247"/>
                <a:gd name="T81" fmla="*/ 1122 h 1715"/>
                <a:gd name="T82" fmla="*/ 552 w 3247"/>
                <a:gd name="T83" fmla="*/ 1122 h 1715"/>
                <a:gd name="T84" fmla="*/ 552 w 3247"/>
                <a:gd name="T85" fmla="*/ 422 h 1715"/>
                <a:gd name="T86" fmla="*/ 124 w 3247"/>
                <a:gd name="T87" fmla="*/ 783 h 1715"/>
                <a:gd name="T88" fmla="*/ 0 w 3247"/>
                <a:gd name="T89" fmla="*/ 656 h 1715"/>
                <a:gd name="T90" fmla="*/ 597 w 3247"/>
                <a:gd name="T91" fmla="*/ 8 h 1715"/>
                <a:gd name="T92" fmla="*/ 1166 w 3247"/>
                <a:gd name="T93" fmla="*/ 8 h 1715"/>
                <a:gd name="T94" fmla="*/ 1667 w 3247"/>
                <a:gd name="T95" fmla="*/ 617 h 1715"/>
                <a:gd name="T96" fmla="*/ 2185 w 3247"/>
                <a:gd name="T97" fmla="*/ 0 h 1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47" h="1715">
                  <a:moveTo>
                    <a:pt x="2185" y="0"/>
                  </a:moveTo>
                  <a:lnTo>
                    <a:pt x="2768" y="0"/>
                  </a:lnTo>
                  <a:lnTo>
                    <a:pt x="3247" y="641"/>
                  </a:lnTo>
                  <a:lnTo>
                    <a:pt x="3047" y="690"/>
                  </a:lnTo>
                  <a:lnTo>
                    <a:pt x="2744" y="289"/>
                  </a:lnTo>
                  <a:lnTo>
                    <a:pt x="2728" y="503"/>
                  </a:lnTo>
                  <a:lnTo>
                    <a:pt x="3043" y="1114"/>
                  </a:lnTo>
                  <a:lnTo>
                    <a:pt x="2723" y="1114"/>
                  </a:lnTo>
                  <a:lnTo>
                    <a:pt x="2723" y="1644"/>
                  </a:lnTo>
                  <a:lnTo>
                    <a:pt x="2778" y="1644"/>
                  </a:lnTo>
                  <a:lnTo>
                    <a:pt x="2778" y="1707"/>
                  </a:lnTo>
                  <a:lnTo>
                    <a:pt x="2529" y="1707"/>
                  </a:lnTo>
                  <a:lnTo>
                    <a:pt x="2529" y="1114"/>
                  </a:lnTo>
                  <a:lnTo>
                    <a:pt x="2437" y="1114"/>
                  </a:lnTo>
                  <a:lnTo>
                    <a:pt x="2437" y="1644"/>
                  </a:lnTo>
                  <a:lnTo>
                    <a:pt x="2437" y="1644"/>
                  </a:lnTo>
                  <a:lnTo>
                    <a:pt x="2437" y="1707"/>
                  </a:lnTo>
                  <a:lnTo>
                    <a:pt x="2188" y="1707"/>
                  </a:lnTo>
                  <a:lnTo>
                    <a:pt x="2188" y="1644"/>
                  </a:lnTo>
                  <a:lnTo>
                    <a:pt x="2243" y="1644"/>
                  </a:lnTo>
                  <a:lnTo>
                    <a:pt x="2243" y="1114"/>
                  </a:lnTo>
                  <a:lnTo>
                    <a:pt x="1829" y="1114"/>
                  </a:lnTo>
                  <a:lnTo>
                    <a:pt x="2188" y="503"/>
                  </a:lnTo>
                  <a:lnTo>
                    <a:pt x="2166" y="330"/>
                  </a:lnTo>
                  <a:lnTo>
                    <a:pt x="1779" y="768"/>
                  </a:lnTo>
                  <a:lnTo>
                    <a:pt x="1701" y="748"/>
                  </a:lnTo>
                  <a:lnTo>
                    <a:pt x="1563" y="783"/>
                  </a:lnTo>
                  <a:lnTo>
                    <a:pt x="1222" y="435"/>
                  </a:lnTo>
                  <a:lnTo>
                    <a:pt x="1222" y="1122"/>
                  </a:lnTo>
                  <a:lnTo>
                    <a:pt x="1117" y="1122"/>
                  </a:lnTo>
                  <a:lnTo>
                    <a:pt x="1117" y="1652"/>
                  </a:lnTo>
                  <a:lnTo>
                    <a:pt x="1172" y="1652"/>
                  </a:lnTo>
                  <a:lnTo>
                    <a:pt x="1172" y="1715"/>
                  </a:lnTo>
                  <a:lnTo>
                    <a:pt x="925" y="1715"/>
                  </a:lnTo>
                  <a:lnTo>
                    <a:pt x="925" y="1122"/>
                  </a:lnTo>
                  <a:lnTo>
                    <a:pt x="831" y="1122"/>
                  </a:lnTo>
                  <a:lnTo>
                    <a:pt x="831" y="1715"/>
                  </a:lnTo>
                  <a:lnTo>
                    <a:pt x="583" y="1715"/>
                  </a:lnTo>
                  <a:lnTo>
                    <a:pt x="583" y="1652"/>
                  </a:lnTo>
                  <a:lnTo>
                    <a:pt x="638" y="1652"/>
                  </a:lnTo>
                  <a:lnTo>
                    <a:pt x="638" y="1122"/>
                  </a:lnTo>
                  <a:lnTo>
                    <a:pt x="552" y="1122"/>
                  </a:lnTo>
                  <a:lnTo>
                    <a:pt x="552" y="422"/>
                  </a:lnTo>
                  <a:lnTo>
                    <a:pt x="124" y="783"/>
                  </a:lnTo>
                  <a:lnTo>
                    <a:pt x="0" y="656"/>
                  </a:lnTo>
                  <a:lnTo>
                    <a:pt x="597" y="8"/>
                  </a:lnTo>
                  <a:lnTo>
                    <a:pt x="1166" y="8"/>
                  </a:lnTo>
                  <a:lnTo>
                    <a:pt x="1667" y="617"/>
                  </a:lnTo>
                  <a:lnTo>
                    <a:pt x="2185"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grpSp>
      <p:sp>
        <p:nvSpPr>
          <p:cNvPr id="49" name="Rectangle 48"/>
          <p:cNvSpPr/>
          <p:nvPr/>
        </p:nvSpPr>
        <p:spPr>
          <a:xfrm>
            <a:off x="4312818" y="3529562"/>
            <a:ext cx="814749" cy="369332"/>
          </a:xfrm>
          <a:prstGeom prst="rect">
            <a:avLst/>
          </a:prstGeom>
        </p:spPr>
        <p:txBody>
          <a:bodyPr wrap="square">
            <a:spAutoFit/>
          </a:bodyPr>
          <a:lstStyle/>
          <a:p>
            <a:pPr algn="ctr" defTabSz="685612" fontAlgn="ctr"/>
            <a:r>
              <a:rPr lang="en-US" sz="900" dirty="0">
                <a:solidFill>
                  <a:srgbClr val="00B0F0"/>
                </a:solidFill>
                <a:latin typeface="Montserrat" pitchFamily="2" charset="77"/>
                <a:ea typeface="Helvetica Regular" charset="0"/>
                <a:cs typeface="Helvetica Regular" charset="0"/>
              </a:rPr>
              <a:t>Adults 65 and older</a:t>
            </a:r>
          </a:p>
        </p:txBody>
      </p:sp>
      <p:sp>
        <p:nvSpPr>
          <p:cNvPr id="56" name="Rectangle 55"/>
          <p:cNvSpPr/>
          <p:nvPr/>
        </p:nvSpPr>
        <p:spPr>
          <a:xfrm>
            <a:off x="4309996" y="4433462"/>
            <a:ext cx="817850" cy="461537"/>
          </a:xfrm>
          <a:prstGeom prst="rect">
            <a:avLst/>
          </a:prstGeom>
        </p:spPr>
        <p:txBody>
          <a:bodyPr wrap="square">
            <a:spAutoFit/>
          </a:bodyPr>
          <a:lstStyle/>
          <a:p>
            <a:pPr algn="ctr" defTabSz="685612" fontAlgn="ctr"/>
            <a:r>
              <a:rPr lang="en-US" sz="2399" dirty="0">
                <a:solidFill>
                  <a:srgbClr val="00B0F0"/>
                </a:solidFill>
                <a:latin typeface="Montserrat" pitchFamily="2" charset="77"/>
                <a:ea typeface="Helvetica Regular" charset="0"/>
                <a:cs typeface="Helvetica Regular" charset="0"/>
              </a:rPr>
              <a:t>0.4</a:t>
            </a:r>
          </a:p>
        </p:txBody>
      </p:sp>
      <p:grpSp>
        <p:nvGrpSpPr>
          <p:cNvPr id="75" name="Group 16"/>
          <p:cNvGrpSpPr>
            <a:grpSpLocks noChangeAspect="1"/>
          </p:cNvGrpSpPr>
          <p:nvPr/>
        </p:nvGrpSpPr>
        <p:grpSpPr bwMode="auto">
          <a:xfrm>
            <a:off x="4494320" y="3896260"/>
            <a:ext cx="446475" cy="467540"/>
            <a:chOff x="-356" y="257"/>
            <a:chExt cx="2925" cy="3063"/>
          </a:xfrm>
          <a:solidFill>
            <a:schemeClr val="bg2">
              <a:lumMod val="50000"/>
            </a:schemeClr>
          </a:solidFill>
        </p:grpSpPr>
        <p:sp>
          <p:nvSpPr>
            <p:cNvPr id="78" name="Freeform 18"/>
            <p:cNvSpPr>
              <a:spLocks/>
            </p:cNvSpPr>
            <p:nvPr/>
          </p:nvSpPr>
          <p:spPr bwMode="auto">
            <a:xfrm>
              <a:off x="-49" y="257"/>
              <a:ext cx="697" cy="697"/>
            </a:xfrm>
            <a:custGeom>
              <a:avLst/>
              <a:gdLst>
                <a:gd name="T0" fmla="*/ 677 w 1392"/>
                <a:gd name="T1" fmla="*/ 0 h 1394"/>
                <a:gd name="T2" fmla="*/ 754 w 1392"/>
                <a:gd name="T3" fmla="*/ 2 h 1394"/>
                <a:gd name="T4" fmla="*/ 830 w 1392"/>
                <a:gd name="T5" fmla="*/ 13 h 1394"/>
                <a:gd name="T6" fmla="*/ 912 w 1392"/>
                <a:gd name="T7" fmla="*/ 33 h 1394"/>
                <a:gd name="T8" fmla="*/ 990 w 1392"/>
                <a:gd name="T9" fmla="*/ 65 h 1394"/>
                <a:gd name="T10" fmla="*/ 1065 w 1392"/>
                <a:gd name="T11" fmla="*/ 106 h 1394"/>
                <a:gd name="T12" fmla="*/ 1134 w 1392"/>
                <a:gd name="T13" fmla="*/ 154 h 1394"/>
                <a:gd name="T14" fmla="*/ 1195 w 1392"/>
                <a:gd name="T15" fmla="*/ 212 h 1394"/>
                <a:gd name="T16" fmla="*/ 1251 w 1392"/>
                <a:gd name="T17" fmla="*/ 275 h 1394"/>
                <a:gd name="T18" fmla="*/ 1297 w 1392"/>
                <a:gd name="T19" fmla="*/ 346 h 1394"/>
                <a:gd name="T20" fmla="*/ 1337 w 1392"/>
                <a:gd name="T21" fmla="*/ 421 h 1394"/>
                <a:gd name="T22" fmla="*/ 1363 w 1392"/>
                <a:gd name="T23" fmla="*/ 495 h 1394"/>
                <a:gd name="T24" fmla="*/ 1381 w 1392"/>
                <a:gd name="T25" fmla="*/ 570 h 1394"/>
                <a:gd name="T26" fmla="*/ 1391 w 1392"/>
                <a:gd name="T27" fmla="*/ 646 h 1394"/>
                <a:gd name="T28" fmla="*/ 1392 w 1392"/>
                <a:gd name="T29" fmla="*/ 722 h 1394"/>
                <a:gd name="T30" fmla="*/ 1385 w 1392"/>
                <a:gd name="T31" fmla="*/ 799 h 1394"/>
                <a:gd name="T32" fmla="*/ 1370 w 1392"/>
                <a:gd name="T33" fmla="*/ 875 h 1394"/>
                <a:gd name="T34" fmla="*/ 1346 w 1392"/>
                <a:gd name="T35" fmla="*/ 948 h 1394"/>
                <a:gd name="T36" fmla="*/ 1314 w 1392"/>
                <a:gd name="T37" fmla="*/ 1018 h 1394"/>
                <a:gd name="T38" fmla="*/ 1275 w 1392"/>
                <a:gd name="T39" fmla="*/ 1085 h 1394"/>
                <a:gd name="T40" fmla="*/ 1229 w 1392"/>
                <a:gd name="T41" fmla="*/ 1145 h 1394"/>
                <a:gd name="T42" fmla="*/ 1176 w 1392"/>
                <a:gd name="T43" fmla="*/ 1201 h 1394"/>
                <a:gd name="T44" fmla="*/ 1119 w 1392"/>
                <a:gd name="T45" fmla="*/ 1249 h 1394"/>
                <a:gd name="T46" fmla="*/ 1057 w 1392"/>
                <a:gd name="T47" fmla="*/ 1292 h 1394"/>
                <a:gd name="T48" fmla="*/ 990 w 1392"/>
                <a:gd name="T49" fmla="*/ 1327 h 1394"/>
                <a:gd name="T50" fmla="*/ 919 w 1392"/>
                <a:gd name="T51" fmla="*/ 1355 h 1394"/>
                <a:gd name="T52" fmla="*/ 847 w 1392"/>
                <a:gd name="T53" fmla="*/ 1376 h 1394"/>
                <a:gd name="T54" fmla="*/ 772 w 1392"/>
                <a:gd name="T55" fmla="*/ 1389 h 1394"/>
                <a:gd name="T56" fmla="*/ 696 w 1392"/>
                <a:gd name="T57" fmla="*/ 1394 h 1394"/>
                <a:gd name="T58" fmla="*/ 607 w 1392"/>
                <a:gd name="T59" fmla="*/ 1389 h 1394"/>
                <a:gd name="T60" fmla="*/ 521 w 1392"/>
                <a:gd name="T61" fmla="*/ 1372 h 1394"/>
                <a:gd name="T62" fmla="*/ 437 w 1392"/>
                <a:gd name="T63" fmla="*/ 1344 h 1394"/>
                <a:gd name="T64" fmla="*/ 359 w 1392"/>
                <a:gd name="T65" fmla="*/ 1307 h 1394"/>
                <a:gd name="T66" fmla="*/ 288 w 1392"/>
                <a:gd name="T67" fmla="*/ 1262 h 1394"/>
                <a:gd name="T68" fmla="*/ 223 w 1392"/>
                <a:gd name="T69" fmla="*/ 1208 h 1394"/>
                <a:gd name="T70" fmla="*/ 165 w 1392"/>
                <a:gd name="T71" fmla="*/ 1147 h 1394"/>
                <a:gd name="T72" fmla="*/ 115 w 1392"/>
                <a:gd name="T73" fmla="*/ 1080 h 1394"/>
                <a:gd name="T74" fmla="*/ 72 w 1392"/>
                <a:gd name="T75" fmla="*/ 1007 h 1394"/>
                <a:gd name="T76" fmla="*/ 39 w 1392"/>
                <a:gd name="T77" fmla="*/ 929 h 1394"/>
                <a:gd name="T78" fmla="*/ 14 w 1392"/>
                <a:gd name="T79" fmla="*/ 847 h 1394"/>
                <a:gd name="T80" fmla="*/ 3 w 1392"/>
                <a:gd name="T81" fmla="*/ 771 h 1394"/>
                <a:gd name="T82" fmla="*/ 0 w 1392"/>
                <a:gd name="T83" fmla="*/ 694 h 1394"/>
                <a:gd name="T84" fmla="*/ 3 w 1392"/>
                <a:gd name="T85" fmla="*/ 618 h 1394"/>
                <a:gd name="T86" fmla="*/ 16 w 1392"/>
                <a:gd name="T87" fmla="*/ 544 h 1394"/>
                <a:gd name="T88" fmla="*/ 37 w 1392"/>
                <a:gd name="T89" fmla="*/ 469 h 1394"/>
                <a:gd name="T90" fmla="*/ 67 w 1392"/>
                <a:gd name="T91" fmla="*/ 398 h 1394"/>
                <a:gd name="T92" fmla="*/ 102 w 1392"/>
                <a:gd name="T93" fmla="*/ 331 h 1394"/>
                <a:gd name="T94" fmla="*/ 147 w 1392"/>
                <a:gd name="T95" fmla="*/ 268 h 1394"/>
                <a:gd name="T96" fmla="*/ 197 w 1392"/>
                <a:gd name="T97" fmla="*/ 210 h 1394"/>
                <a:gd name="T98" fmla="*/ 255 w 1392"/>
                <a:gd name="T99" fmla="*/ 158 h 1394"/>
                <a:gd name="T100" fmla="*/ 316 w 1392"/>
                <a:gd name="T101" fmla="*/ 113 h 1394"/>
                <a:gd name="T102" fmla="*/ 383 w 1392"/>
                <a:gd name="T103" fmla="*/ 74 h 1394"/>
                <a:gd name="T104" fmla="*/ 452 w 1392"/>
                <a:gd name="T105" fmla="*/ 45 h 1394"/>
                <a:gd name="T106" fmla="*/ 525 w 1392"/>
                <a:gd name="T107" fmla="*/ 22 h 1394"/>
                <a:gd name="T108" fmla="*/ 601 w 1392"/>
                <a:gd name="T109" fmla="*/ 7 h 1394"/>
                <a:gd name="T110" fmla="*/ 677 w 1392"/>
                <a:gd name="T111" fmla="*/ 0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2" h="1394">
                  <a:moveTo>
                    <a:pt x="677" y="0"/>
                  </a:moveTo>
                  <a:lnTo>
                    <a:pt x="754" y="2"/>
                  </a:lnTo>
                  <a:lnTo>
                    <a:pt x="830" y="13"/>
                  </a:lnTo>
                  <a:lnTo>
                    <a:pt x="912" y="33"/>
                  </a:lnTo>
                  <a:lnTo>
                    <a:pt x="990" y="65"/>
                  </a:lnTo>
                  <a:lnTo>
                    <a:pt x="1065" y="106"/>
                  </a:lnTo>
                  <a:lnTo>
                    <a:pt x="1134" y="154"/>
                  </a:lnTo>
                  <a:lnTo>
                    <a:pt x="1195" y="212"/>
                  </a:lnTo>
                  <a:lnTo>
                    <a:pt x="1251" y="275"/>
                  </a:lnTo>
                  <a:lnTo>
                    <a:pt x="1297" y="346"/>
                  </a:lnTo>
                  <a:lnTo>
                    <a:pt x="1337" y="421"/>
                  </a:lnTo>
                  <a:lnTo>
                    <a:pt x="1363" y="495"/>
                  </a:lnTo>
                  <a:lnTo>
                    <a:pt x="1381" y="570"/>
                  </a:lnTo>
                  <a:lnTo>
                    <a:pt x="1391" y="646"/>
                  </a:lnTo>
                  <a:lnTo>
                    <a:pt x="1392" y="722"/>
                  </a:lnTo>
                  <a:lnTo>
                    <a:pt x="1385" y="799"/>
                  </a:lnTo>
                  <a:lnTo>
                    <a:pt x="1370" y="875"/>
                  </a:lnTo>
                  <a:lnTo>
                    <a:pt x="1346" y="948"/>
                  </a:lnTo>
                  <a:lnTo>
                    <a:pt x="1314" y="1018"/>
                  </a:lnTo>
                  <a:lnTo>
                    <a:pt x="1275" y="1085"/>
                  </a:lnTo>
                  <a:lnTo>
                    <a:pt x="1229" y="1145"/>
                  </a:lnTo>
                  <a:lnTo>
                    <a:pt x="1176" y="1201"/>
                  </a:lnTo>
                  <a:lnTo>
                    <a:pt x="1119" y="1249"/>
                  </a:lnTo>
                  <a:lnTo>
                    <a:pt x="1057" y="1292"/>
                  </a:lnTo>
                  <a:lnTo>
                    <a:pt x="990" y="1327"/>
                  </a:lnTo>
                  <a:lnTo>
                    <a:pt x="919" y="1355"/>
                  </a:lnTo>
                  <a:lnTo>
                    <a:pt x="847" y="1376"/>
                  </a:lnTo>
                  <a:lnTo>
                    <a:pt x="772" y="1389"/>
                  </a:lnTo>
                  <a:lnTo>
                    <a:pt x="696" y="1394"/>
                  </a:lnTo>
                  <a:lnTo>
                    <a:pt x="607" y="1389"/>
                  </a:lnTo>
                  <a:lnTo>
                    <a:pt x="521" y="1372"/>
                  </a:lnTo>
                  <a:lnTo>
                    <a:pt x="437" y="1344"/>
                  </a:lnTo>
                  <a:lnTo>
                    <a:pt x="359" y="1307"/>
                  </a:lnTo>
                  <a:lnTo>
                    <a:pt x="288" y="1262"/>
                  </a:lnTo>
                  <a:lnTo>
                    <a:pt x="223" y="1208"/>
                  </a:lnTo>
                  <a:lnTo>
                    <a:pt x="165" y="1147"/>
                  </a:lnTo>
                  <a:lnTo>
                    <a:pt x="115" y="1080"/>
                  </a:lnTo>
                  <a:lnTo>
                    <a:pt x="72" y="1007"/>
                  </a:lnTo>
                  <a:lnTo>
                    <a:pt x="39" y="929"/>
                  </a:lnTo>
                  <a:lnTo>
                    <a:pt x="14" y="847"/>
                  </a:lnTo>
                  <a:lnTo>
                    <a:pt x="3" y="771"/>
                  </a:lnTo>
                  <a:lnTo>
                    <a:pt x="0" y="694"/>
                  </a:lnTo>
                  <a:lnTo>
                    <a:pt x="3" y="618"/>
                  </a:lnTo>
                  <a:lnTo>
                    <a:pt x="16" y="544"/>
                  </a:lnTo>
                  <a:lnTo>
                    <a:pt x="37" y="469"/>
                  </a:lnTo>
                  <a:lnTo>
                    <a:pt x="67" y="398"/>
                  </a:lnTo>
                  <a:lnTo>
                    <a:pt x="102" y="331"/>
                  </a:lnTo>
                  <a:lnTo>
                    <a:pt x="147" y="268"/>
                  </a:lnTo>
                  <a:lnTo>
                    <a:pt x="197" y="210"/>
                  </a:lnTo>
                  <a:lnTo>
                    <a:pt x="255" y="158"/>
                  </a:lnTo>
                  <a:lnTo>
                    <a:pt x="316" y="113"/>
                  </a:lnTo>
                  <a:lnTo>
                    <a:pt x="383" y="74"/>
                  </a:lnTo>
                  <a:lnTo>
                    <a:pt x="452" y="45"/>
                  </a:lnTo>
                  <a:lnTo>
                    <a:pt x="525" y="22"/>
                  </a:lnTo>
                  <a:lnTo>
                    <a:pt x="601" y="7"/>
                  </a:lnTo>
                  <a:lnTo>
                    <a:pt x="67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79" name="Freeform 19"/>
            <p:cNvSpPr>
              <a:spLocks noEditPoints="1"/>
            </p:cNvSpPr>
            <p:nvPr/>
          </p:nvSpPr>
          <p:spPr bwMode="auto">
            <a:xfrm>
              <a:off x="-356" y="858"/>
              <a:ext cx="1418" cy="2462"/>
            </a:xfrm>
            <a:custGeom>
              <a:avLst/>
              <a:gdLst>
                <a:gd name="T0" fmla="*/ 2132 w 2836"/>
                <a:gd name="T1" fmla="*/ 1873 h 4922"/>
                <a:gd name="T2" fmla="*/ 2181 w 2836"/>
                <a:gd name="T3" fmla="*/ 1772 h 4922"/>
                <a:gd name="T4" fmla="*/ 2158 w 2836"/>
                <a:gd name="T5" fmla="*/ 1333 h 4922"/>
                <a:gd name="T6" fmla="*/ 2087 w 2836"/>
                <a:gd name="T7" fmla="*/ 1035 h 4922"/>
                <a:gd name="T8" fmla="*/ 1987 w 2836"/>
                <a:gd name="T9" fmla="*/ 824 h 4922"/>
                <a:gd name="T10" fmla="*/ 782 w 2836"/>
                <a:gd name="T11" fmla="*/ 61 h 4922"/>
                <a:gd name="T12" fmla="*/ 1091 w 2836"/>
                <a:gd name="T13" fmla="*/ 232 h 4922"/>
                <a:gd name="T14" fmla="*/ 1445 w 2836"/>
                <a:gd name="T15" fmla="*/ 251 h 4922"/>
                <a:gd name="T16" fmla="*/ 1773 w 2836"/>
                <a:gd name="T17" fmla="*/ 119 h 4922"/>
                <a:gd name="T18" fmla="*/ 2015 w 2836"/>
                <a:gd name="T19" fmla="*/ 67 h 4922"/>
                <a:gd name="T20" fmla="*/ 2179 w 2836"/>
                <a:gd name="T21" fmla="*/ 201 h 4922"/>
                <a:gd name="T22" fmla="*/ 2434 w 2836"/>
                <a:gd name="T23" fmla="*/ 549 h 4922"/>
                <a:gd name="T24" fmla="*/ 2562 w 2836"/>
                <a:gd name="T25" fmla="*/ 888 h 4922"/>
                <a:gd name="T26" fmla="*/ 2618 w 2836"/>
                <a:gd name="T27" fmla="*/ 1290 h 4922"/>
                <a:gd name="T28" fmla="*/ 2661 w 2836"/>
                <a:gd name="T29" fmla="*/ 1726 h 4922"/>
                <a:gd name="T30" fmla="*/ 2814 w 2836"/>
                <a:gd name="T31" fmla="*/ 1914 h 4922"/>
                <a:gd name="T32" fmla="*/ 2830 w 2836"/>
                <a:gd name="T33" fmla="*/ 4775 h 4922"/>
                <a:gd name="T34" fmla="*/ 2728 w 2836"/>
                <a:gd name="T35" fmla="*/ 4850 h 4922"/>
                <a:gd name="T36" fmla="*/ 2627 w 2836"/>
                <a:gd name="T37" fmla="*/ 4775 h 4922"/>
                <a:gd name="T38" fmla="*/ 2603 w 2836"/>
                <a:gd name="T39" fmla="*/ 1966 h 4922"/>
                <a:gd name="T40" fmla="*/ 2486 w 2836"/>
                <a:gd name="T41" fmla="*/ 1966 h 4922"/>
                <a:gd name="T42" fmla="*/ 2318 w 2836"/>
                <a:gd name="T43" fmla="*/ 1979 h 4922"/>
                <a:gd name="T44" fmla="*/ 2302 w 2836"/>
                <a:gd name="T45" fmla="*/ 2072 h 4922"/>
                <a:gd name="T46" fmla="*/ 2233 w 2836"/>
                <a:gd name="T47" fmla="*/ 2143 h 4922"/>
                <a:gd name="T48" fmla="*/ 2130 w 2836"/>
                <a:gd name="T49" fmla="*/ 2122 h 4922"/>
                <a:gd name="T50" fmla="*/ 2048 w 2836"/>
                <a:gd name="T51" fmla="*/ 2323 h 4922"/>
                <a:gd name="T52" fmla="*/ 1866 w 2836"/>
                <a:gd name="T53" fmla="*/ 4742 h 4922"/>
                <a:gd name="T54" fmla="*/ 1750 w 2836"/>
                <a:gd name="T55" fmla="*/ 4891 h 4922"/>
                <a:gd name="T56" fmla="*/ 1560 w 2836"/>
                <a:gd name="T57" fmla="*/ 4913 h 4922"/>
                <a:gd name="T58" fmla="*/ 1415 w 2836"/>
                <a:gd name="T59" fmla="*/ 4788 h 4922"/>
                <a:gd name="T60" fmla="*/ 1235 w 2836"/>
                <a:gd name="T61" fmla="*/ 4693 h 4922"/>
                <a:gd name="T62" fmla="*/ 1151 w 2836"/>
                <a:gd name="T63" fmla="*/ 4863 h 4922"/>
                <a:gd name="T64" fmla="*/ 972 w 2836"/>
                <a:gd name="T65" fmla="*/ 4922 h 4922"/>
                <a:gd name="T66" fmla="*/ 805 w 2836"/>
                <a:gd name="T67" fmla="*/ 4829 h 4922"/>
                <a:gd name="T68" fmla="*/ 646 w 2836"/>
                <a:gd name="T69" fmla="*/ 2444 h 4922"/>
                <a:gd name="T70" fmla="*/ 523 w 2836"/>
                <a:gd name="T71" fmla="*/ 2135 h 4922"/>
                <a:gd name="T72" fmla="*/ 680 w 2836"/>
                <a:gd name="T73" fmla="*/ 759 h 4922"/>
                <a:gd name="T74" fmla="*/ 615 w 2836"/>
                <a:gd name="T75" fmla="*/ 856 h 4922"/>
                <a:gd name="T76" fmla="*/ 510 w 2836"/>
                <a:gd name="T77" fmla="*/ 1109 h 4922"/>
                <a:gd name="T78" fmla="*/ 453 w 2836"/>
                <a:gd name="T79" fmla="*/ 1407 h 4922"/>
                <a:gd name="T80" fmla="*/ 441 w 2836"/>
                <a:gd name="T81" fmla="*/ 1783 h 4922"/>
                <a:gd name="T82" fmla="*/ 369 w 2836"/>
                <a:gd name="T83" fmla="*/ 1940 h 4922"/>
                <a:gd name="T84" fmla="*/ 201 w 2836"/>
                <a:gd name="T85" fmla="*/ 1988 h 4922"/>
                <a:gd name="T86" fmla="*/ 58 w 2836"/>
                <a:gd name="T87" fmla="*/ 1891 h 4922"/>
                <a:gd name="T88" fmla="*/ 9 w 2836"/>
                <a:gd name="T89" fmla="*/ 1631 h 4922"/>
                <a:gd name="T90" fmla="*/ 9 w 2836"/>
                <a:gd name="T91" fmla="*/ 1197 h 4922"/>
                <a:gd name="T92" fmla="*/ 90 w 2836"/>
                <a:gd name="T93" fmla="*/ 783 h 4922"/>
                <a:gd name="T94" fmla="*/ 229 w 2836"/>
                <a:gd name="T95" fmla="*/ 471 h 4922"/>
                <a:gd name="T96" fmla="*/ 443 w 2836"/>
                <a:gd name="T97" fmla="*/ 201 h 4922"/>
                <a:gd name="T98" fmla="*/ 607 w 2836"/>
                <a:gd name="T99" fmla="*/ 67 h 4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36" h="4922">
                  <a:moveTo>
                    <a:pt x="1952" y="770"/>
                  </a:moveTo>
                  <a:lnTo>
                    <a:pt x="2110" y="1884"/>
                  </a:lnTo>
                  <a:lnTo>
                    <a:pt x="2114" y="1915"/>
                  </a:lnTo>
                  <a:lnTo>
                    <a:pt x="2132" y="1873"/>
                  </a:lnTo>
                  <a:lnTo>
                    <a:pt x="2154" y="1833"/>
                  </a:lnTo>
                  <a:lnTo>
                    <a:pt x="2182" y="1798"/>
                  </a:lnTo>
                  <a:lnTo>
                    <a:pt x="2181" y="1783"/>
                  </a:lnTo>
                  <a:lnTo>
                    <a:pt x="2181" y="1772"/>
                  </a:lnTo>
                  <a:lnTo>
                    <a:pt x="2182" y="1699"/>
                  </a:lnTo>
                  <a:lnTo>
                    <a:pt x="2182" y="1625"/>
                  </a:lnTo>
                  <a:lnTo>
                    <a:pt x="2169" y="1407"/>
                  </a:lnTo>
                  <a:lnTo>
                    <a:pt x="2158" y="1333"/>
                  </a:lnTo>
                  <a:lnTo>
                    <a:pt x="2147" y="1258"/>
                  </a:lnTo>
                  <a:lnTo>
                    <a:pt x="2130" y="1186"/>
                  </a:lnTo>
                  <a:lnTo>
                    <a:pt x="2112" y="1109"/>
                  </a:lnTo>
                  <a:lnTo>
                    <a:pt x="2087" y="1035"/>
                  </a:lnTo>
                  <a:lnTo>
                    <a:pt x="2060" y="960"/>
                  </a:lnTo>
                  <a:lnTo>
                    <a:pt x="2024" y="890"/>
                  </a:lnTo>
                  <a:lnTo>
                    <a:pt x="2007" y="856"/>
                  </a:lnTo>
                  <a:lnTo>
                    <a:pt x="1987" y="824"/>
                  </a:lnTo>
                  <a:lnTo>
                    <a:pt x="1970" y="796"/>
                  </a:lnTo>
                  <a:lnTo>
                    <a:pt x="1952" y="770"/>
                  </a:lnTo>
                  <a:close/>
                  <a:moveTo>
                    <a:pt x="719" y="0"/>
                  </a:moveTo>
                  <a:lnTo>
                    <a:pt x="782" y="61"/>
                  </a:lnTo>
                  <a:lnTo>
                    <a:pt x="851" y="117"/>
                  </a:lnTo>
                  <a:lnTo>
                    <a:pt x="927" y="163"/>
                  </a:lnTo>
                  <a:lnTo>
                    <a:pt x="1007" y="203"/>
                  </a:lnTo>
                  <a:lnTo>
                    <a:pt x="1091" y="232"/>
                  </a:lnTo>
                  <a:lnTo>
                    <a:pt x="1179" y="251"/>
                  </a:lnTo>
                  <a:lnTo>
                    <a:pt x="1268" y="262"/>
                  </a:lnTo>
                  <a:lnTo>
                    <a:pt x="1358" y="262"/>
                  </a:lnTo>
                  <a:lnTo>
                    <a:pt x="1445" y="251"/>
                  </a:lnTo>
                  <a:lnTo>
                    <a:pt x="1533" y="232"/>
                  </a:lnTo>
                  <a:lnTo>
                    <a:pt x="1616" y="203"/>
                  </a:lnTo>
                  <a:lnTo>
                    <a:pt x="1696" y="165"/>
                  </a:lnTo>
                  <a:lnTo>
                    <a:pt x="1773" y="119"/>
                  </a:lnTo>
                  <a:lnTo>
                    <a:pt x="1844" y="65"/>
                  </a:lnTo>
                  <a:lnTo>
                    <a:pt x="1909" y="1"/>
                  </a:lnTo>
                  <a:lnTo>
                    <a:pt x="1963" y="33"/>
                  </a:lnTo>
                  <a:lnTo>
                    <a:pt x="2015" y="67"/>
                  </a:lnTo>
                  <a:lnTo>
                    <a:pt x="2056" y="96"/>
                  </a:lnTo>
                  <a:lnTo>
                    <a:pt x="2097" y="130"/>
                  </a:lnTo>
                  <a:lnTo>
                    <a:pt x="2140" y="163"/>
                  </a:lnTo>
                  <a:lnTo>
                    <a:pt x="2179" y="201"/>
                  </a:lnTo>
                  <a:lnTo>
                    <a:pt x="2259" y="284"/>
                  </a:lnTo>
                  <a:lnTo>
                    <a:pt x="2330" y="376"/>
                  </a:lnTo>
                  <a:lnTo>
                    <a:pt x="2393" y="471"/>
                  </a:lnTo>
                  <a:lnTo>
                    <a:pt x="2434" y="549"/>
                  </a:lnTo>
                  <a:lnTo>
                    <a:pt x="2473" y="627"/>
                  </a:lnTo>
                  <a:lnTo>
                    <a:pt x="2495" y="681"/>
                  </a:lnTo>
                  <a:lnTo>
                    <a:pt x="2532" y="783"/>
                  </a:lnTo>
                  <a:lnTo>
                    <a:pt x="2562" y="888"/>
                  </a:lnTo>
                  <a:lnTo>
                    <a:pt x="2585" y="996"/>
                  </a:lnTo>
                  <a:lnTo>
                    <a:pt x="2601" y="1104"/>
                  </a:lnTo>
                  <a:lnTo>
                    <a:pt x="2613" y="1197"/>
                  </a:lnTo>
                  <a:lnTo>
                    <a:pt x="2618" y="1290"/>
                  </a:lnTo>
                  <a:lnTo>
                    <a:pt x="2622" y="1383"/>
                  </a:lnTo>
                  <a:lnTo>
                    <a:pt x="2616" y="1539"/>
                  </a:lnTo>
                  <a:lnTo>
                    <a:pt x="2605" y="1696"/>
                  </a:lnTo>
                  <a:lnTo>
                    <a:pt x="2661" y="1726"/>
                  </a:lnTo>
                  <a:lnTo>
                    <a:pt x="2711" y="1763"/>
                  </a:lnTo>
                  <a:lnTo>
                    <a:pt x="2754" y="1807"/>
                  </a:lnTo>
                  <a:lnTo>
                    <a:pt x="2788" y="1858"/>
                  </a:lnTo>
                  <a:lnTo>
                    <a:pt x="2814" y="1914"/>
                  </a:lnTo>
                  <a:lnTo>
                    <a:pt x="2830" y="1975"/>
                  </a:lnTo>
                  <a:lnTo>
                    <a:pt x="2836" y="2040"/>
                  </a:lnTo>
                  <a:lnTo>
                    <a:pt x="2836" y="4742"/>
                  </a:lnTo>
                  <a:lnTo>
                    <a:pt x="2830" y="4775"/>
                  </a:lnTo>
                  <a:lnTo>
                    <a:pt x="2815" y="4805"/>
                  </a:lnTo>
                  <a:lnTo>
                    <a:pt x="2791" y="4829"/>
                  </a:lnTo>
                  <a:lnTo>
                    <a:pt x="2763" y="4844"/>
                  </a:lnTo>
                  <a:lnTo>
                    <a:pt x="2728" y="4850"/>
                  </a:lnTo>
                  <a:lnTo>
                    <a:pt x="2694" y="4844"/>
                  </a:lnTo>
                  <a:lnTo>
                    <a:pt x="2667" y="4829"/>
                  </a:lnTo>
                  <a:lnTo>
                    <a:pt x="2642" y="4805"/>
                  </a:lnTo>
                  <a:lnTo>
                    <a:pt x="2627" y="4775"/>
                  </a:lnTo>
                  <a:lnTo>
                    <a:pt x="2622" y="4742"/>
                  </a:lnTo>
                  <a:lnTo>
                    <a:pt x="2622" y="2040"/>
                  </a:lnTo>
                  <a:lnTo>
                    <a:pt x="2616" y="2001"/>
                  </a:lnTo>
                  <a:lnTo>
                    <a:pt x="2603" y="1966"/>
                  </a:lnTo>
                  <a:lnTo>
                    <a:pt x="2581" y="1934"/>
                  </a:lnTo>
                  <a:lnTo>
                    <a:pt x="2551" y="1910"/>
                  </a:lnTo>
                  <a:lnTo>
                    <a:pt x="2521" y="1941"/>
                  </a:lnTo>
                  <a:lnTo>
                    <a:pt x="2486" y="1966"/>
                  </a:lnTo>
                  <a:lnTo>
                    <a:pt x="2447" y="1982"/>
                  </a:lnTo>
                  <a:lnTo>
                    <a:pt x="2404" y="1990"/>
                  </a:lnTo>
                  <a:lnTo>
                    <a:pt x="2361" y="1990"/>
                  </a:lnTo>
                  <a:lnTo>
                    <a:pt x="2318" y="1979"/>
                  </a:lnTo>
                  <a:lnTo>
                    <a:pt x="2311" y="2005"/>
                  </a:lnTo>
                  <a:lnTo>
                    <a:pt x="2307" y="2031"/>
                  </a:lnTo>
                  <a:lnTo>
                    <a:pt x="2305" y="2051"/>
                  </a:lnTo>
                  <a:lnTo>
                    <a:pt x="2302" y="2072"/>
                  </a:lnTo>
                  <a:lnTo>
                    <a:pt x="2292" y="2094"/>
                  </a:lnTo>
                  <a:lnTo>
                    <a:pt x="2277" y="2115"/>
                  </a:lnTo>
                  <a:lnTo>
                    <a:pt x="2257" y="2131"/>
                  </a:lnTo>
                  <a:lnTo>
                    <a:pt x="2233" y="2143"/>
                  </a:lnTo>
                  <a:lnTo>
                    <a:pt x="2205" y="2148"/>
                  </a:lnTo>
                  <a:lnTo>
                    <a:pt x="2179" y="2146"/>
                  </a:lnTo>
                  <a:lnTo>
                    <a:pt x="2153" y="2137"/>
                  </a:lnTo>
                  <a:lnTo>
                    <a:pt x="2130" y="2122"/>
                  </a:lnTo>
                  <a:lnTo>
                    <a:pt x="2112" y="2102"/>
                  </a:lnTo>
                  <a:lnTo>
                    <a:pt x="2097" y="2178"/>
                  </a:lnTo>
                  <a:lnTo>
                    <a:pt x="2076" y="2252"/>
                  </a:lnTo>
                  <a:lnTo>
                    <a:pt x="2048" y="2323"/>
                  </a:lnTo>
                  <a:lnTo>
                    <a:pt x="2015" y="2392"/>
                  </a:lnTo>
                  <a:lnTo>
                    <a:pt x="1976" y="2455"/>
                  </a:lnTo>
                  <a:lnTo>
                    <a:pt x="1873" y="4693"/>
                  </a:lnTo>
                  <a:lnTo>
                    <a:pt x="1866" y="4742"/>
                  </a:lnTo>
                  <a:lnTo>
                    <a:pt x="1849" y="4788"/>
                  </a:lnTo>
                  <a:lnTo>
                    <a:pt x="1823" y="4829"/>
                  </a:lnTo>
                  <a:lnTo>
                    <a:pt x="1790" y="4863"/>
                  </a:lnTo>
                  <a:lnTo>
                    <a:pt x="1750" y="4891"/>
                  </a:lnTo>
                  <a:lnTo>
                    <a:pt x="1706" y="4911"/>
                  </a:lnTo>
                  <a:lnTo>
                    <a:pt x="1659" y="4920"/>
                  </a:lnTo>
                  <a:lnTo>
                    <a:pt x="1611" y="4922"/>
                  </a:lnTo>
                  <a:lnTo>
                    <a:pt x="1560" y="4913"/>
                  </a:lnTo>
                  <a:lnTo>
                    <a:pt x="1516" y="4892"/>
                  </a:lnTo>
                  <a:lnTo>
                    <a:pt x="1477" y="4865"/>
                  </a:lnTo>
                  <a:lnTo>
                    <a:pt x="1441" y="4829"/>
                  </a:lnTo>
                  <a:lnTo>
                    <a:pt x="1415" y="4788"/>
                  </a:lnTo>
                  <a:lnTo>
                    <a:pt x="1399" y="4742"/>
                  </a:lnTo>
                  <a:lnTo>
                    <a:pt x="1391" y="4693"/>
                  </a:lnTo>
                  <a:lnTo>
                    <a:pt x="1311" y="2984"/>
                  </a:lnTo>
                  <a:lnTo>
                    <a:pt x="1235" y="4693"/>
                  </a:lnTo>
                  <a:lnTo>
                    <a:pt x="1227" y="4742"/>
                  </a:lnTo>
                  <a:lnTo>
                    <a:pt x="1210" y="4788"/>
                  </a:lnTo>
                  <a:lnTo>
                    <a:pt x="1184" y="4829"/>
                  </a:lnTo>
                  <a:lnTo>
                    <a:pt x="1151" y="4863"/>
                  </a:lnTo>
                  <a:lnTo>
                    <a:pt x="1112" y="4891"/>
                  </a:lnTo>
                  <a:lnTo>
                    <a:pt x="1069" y="4911"/>
                  </a:lnTo>
                  <a:lnTo>
                    <a:pt x="1021" y="4920"/>
                  </a:lnTo>
                  <a:lnTo>
                    <a:pt x="972" y="4922"/>
                  </a:lnTo>
                  <a:lnTo>
                    <a:pt x="922" y="4913"/>
                  </a:lnTo>
                  <a:lnTo>
                    <a:pt x="877" y="4892"/>
                  </a:lnTo>
                  <a:lnTo>
                    <a:pt x="838" y="4865"/>
                  </a:lnTo>
                  <a:lnTo>
                    <a:pt x="805" y="4829"/>
                  </a:lnTo>
                  <a:lnTo>
                    <a:pt x="778" y="4788"/>
                  </a:lnTo>
                  <a:lnTo>
                    <a:pt x="760" y="4742"/>
                  </a:lnTo>
                  <a:lnTo>
                    <a:pt x="752" y="4693"/>
                  </a:lnTo>
                  <a:lnTo>
                    <a:pt x="646" y="2444"/>
                  </a:lnTo>
                  <a:lnTo>
                    <a:pt x="603" y="2372"/>
                  </a:lnTo>
                  <a:lnTo>
                    <a:pt x="568" y="2295"/>
                  </a:lnTo>
                  <a:lnTo>
                    <a:pt x="540" y="2217"/>
                  </a:lnTo>
                  <a:lnTo>
                    <a:pt x="523" y="2135"/>
                  </a:lnTo>
                  <a:lnTo>
                    <a:pt x="512" y="2051"/>
                  </a:lnTo>
                  <a:lnTo>
                    <a:pt x="510" y="1968"/>
                  </a:lnTo>
                  <a:lnTo>
                    <a:pt x="518" y="1884"/>
                  </a:lnTo>
                  <a:lnTo>
                    <a:pt x="680" y="759"/>
                  </a:lnTo>
                  <a:lnTo>
                    <a:pt x="676" y="763"/>
                  </a:lnTo>
                  <a:lnTo>
                    <a:pt x="656" y="793"/>
                  </a:lnTo>
                  <a:lnTo>
                    <a:pt x="635" y="824"/>
                  </a:lnTo>
                  <a:lnTo>
                    <a:pt x="615" y="856"/>
                  </a:lnTo>
                  <a:lnTo>
                    <a:pt x="598" y="890"/>
                  </a:lnTo>
                  <a:lnTo>
                    <a:pt x="562" y="960"/>
                  </a:lnTo>
                  <a:lnTo>
                    <a:pt x="535" y="1035"/>
                  </a:lnTo>
                  <a:lnTo>
                    <a:pt x="510" y="1109"/>
                  </a:lnTo>
                  <a:lnTo>
                    <a:pt x="492" y="1186"/>
                  </a:lnTo>
                  <a:lnTo>
                    <a:pt x="475" y="1258"/>
                  </a:lnTo>
                  <a:lnTo>
                    <a:pt x="464" y="1333"/>
                  </a:lnTo>
                  <a:lnTo>
                    <a:pt x="453" y="1407"/>
                  </a:lnTo>
                  <a:lnTo>
                    <a:pt x="440" y="1625"/>
                  </a:lnTo>
                  <a:lnTo>
                    <a:pt x="440" y="1699"/>
                  </a:lnTo>
                  <a:lnTo>
                    <a:pt x="441" y="1772"/>
                  </a:lnTo>
                  <a:lnTo>
                    <a:pt x="441" y="1783"/>
                  </a:lnTo>
                  <a:lnTo>
                    <a:pt x="436" y="1828"/>
                  </a:lnTo>
                  <a:lnTo>
                    <a:pt x="421" y="1871"/>
                  </a:lnTo>
                  <a:lnTo>
                    <a:pt x="399" y="1908"/>
                  </a:lnTo>
                  <a:lnTo>
                    <a:pt x="369" y="1940"/>
                  </a:lnTo>
                  <a:lnTo>
                    <a:pt x="333" y="1966"/>
                  </a:lnTo>
                  <a:lnTo>
                    <a:pt x="291" y="1982"/>
                  </a:lnTo>
                  <a:lnTo>
                    <a:pt x="246" y="1992"/>
                  </a:lnTo>
                  <a:lnTo>
                    <a:pt x="201" y="1988"/>
                  </a:lnTo>
                  <a:lnTo>
                    <a:pt x="158" y="1977"/>
                  </a:lnTo>
                  <a:lnTo>
                    <a:pt x="119" y="1955"/>
                  </a:lnTo>
                  <a:lnTo>
                    <a:pt x="86" y="1927"/>
                  </a:lnTo>
                  <a:lnTo>
                    <a:pt x="58" y="1891"/>
                  </a:lnTo>
                  <a:lnTo>
                    <a:pt x="39" y="1852"/>
                  </a:lnTo>
                  <a:lnTo>
                    <a:pt x="28" y="1807"/>
                  </a:lnTo>
                  <a:lnTo>
                    <a:pt x="19" y="1718"/>
                  </a:lnTo>
                  <a:lnTo>
                    <a:pt x="9" y="1631"/>
                  </a:lnTo>
                  <a:lnTo>
                    <a:pt x="4" y="1506"/>
                  </a:lnTo>
                  <a:lnTo>
                    <a:pt x="0" y="1383"/>
                  </a:lnTo>
                  <a:lnTo>
                    <a:pt x="4" y="1290"/>
                  </a:lnTo>
                  <a:lnTo>
                    <a:pt x="9" y="1197"/>
                  </a:lnTo>
                  <a:lnTo>
                    <a:pt x="21" y="1104"/>
                  </a:lnTo>
                  <a:lnTo>
                    <a:pt x="37" y="996"/>
                  </a:lnTo>
                  <a:lnTo>
                    <a:pt x="60" y="888"/>
                  </a:lnTo>
                  <a:lnTo>
                    <a:pt x="90" y="783"/>
                  </a:lnTo>
                  <a:lnTo>
                    <a:pt x="127" y="681"/>
                  </a:lnTo>
                  <a:lnTo>
                    <a:pt x="147" y="627"/>
                  </a:lnTo>
                  <a:lnTo>
                    <a:pt x="186" y="549"/>
                  </a:lnTo>
                  <a:lnTo>
                    <a:pt x="229" y="471"/>
                  </a:lnTo>
                  <a:lnTo>
                    <a:pt x="276" y="398"/>
                  </a:lnTo>
                  <a:lnTo>
                    <a:pt x="328" y="329"/>
                  </a:lnTo>
                  <a:lnTo>
                    <a:pt x="382" y="264"/>
                  </a:lnTo>
                  <a:lnTo>
                    <a:pt x="443" y="201"/>
                  </a:lnTo>
                  <a:lnTo>
                    <a:pt x="482" y="163"/>
                  </a:lnTo>
                  <a:lnTo>
                    <a:pt x="523" y="130"/>
                  </a:lnTo>
                  <a:lnTo>
                    <a:pt x="566" y="96"/>
                  </a:lnTo>
                  <a:lnTo>
                    <a:pt x="607" y="67"/>
                  </a:lnTo>
                  <a:lnTo>
                    <a:pt x="648" y="41"/>
                  </a:lnTo>
                  <a:lnTo>
                    <a:pt x="689" y="16"/>
                  </a:lnTo>
                  <a:lnTo>
                    <a:pt x="719"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80" name="Freeform 20"/>
            <p:cNvSpPr>
              <a:spLocks/>
            </p:cNvSpPr>
            <p:nvPr/>
          </p:nvSpPr>
          <p:spPr bwMode="auto">
            <a:xfrm>
              <a:off x="1429" y="257"/>
              <a:ext cx="696" cy="697"/>
            </a:xfrm>
            <a:custGeom>
              <a:avLst/>
              <a:gdLst>
                <a:gd name="T0" fmla="*/ 677 w 1392"/>
                <a:gd name="T1" fmla="*/ 0 h 1394"/>
                <a:gd name="T2" fmla="*/ 754 w 1392"/>
                <a:gd name="T3" fmla="*/ 2 h 1394"/>
                <a:gd name="T4" fmla="*/ 832 w 1392"/>
                <a:gd name="T5" fmla="*/ 13 h 1394"/>
                <a:gd name="T6" fmla="*/ 914 w 1392"/>
                <a:gd name="T7" fmla="*/ 33 h 1394"/>
                <a:gd name="T8" fmla="*/ 992 w 1392"/>
                <a:gd name="T9" fmla="*/ 65 h 1394"/>
                <a:gd name="T10" fmla="*/ 1067 w 1392"/>
                <a:gd name="T11" fmla="*/ 106 h 1394"/>
                <a:gd name="T12" fmla="*/ 1134 w 1392"/>
                <a:gd name="T13" fmla="*/ 154 h 1394"/>
                <a:gd name="T14" fmla="*/ 1197 w 1392"/>
                <a:gd name="T15" fmla="*/ 212 h 1394"/>
                <a:gd name="T16" fmla="*/ 1253 w 1392"/>
                <a:gd name="T17" fmla="*/ 275 h 1394"/>
                <a:gd name="T18" fmla="*/ 1299 w 1392"/>
                <a:gd name="T19" fmla="*/ 346 h 1394"/>
                <a:gd name="T20" fmla="*/ 1338 w 1392"/>
                <a:gd name="T21" fmla="*/ 421 h 1394"/>
                <a:gd name="T22" fmla="*/ 1364 w 1392"/>
                <a:gd name="T23" fmla="*/ 495 h 1394"/>
                <a:gd name="T24" fmla="*/ 1381 w 1392"/>
                <a:gd name="T25" fmla="*/ 570 h 1394"/>
                <a:gd name="T26" fmla="*/ 1392 w 1392"/>
                <a:gd name="T27" fmla="*/ 646 h 1394"/>
                <a:gd name="T28" fmla="*/ 1392 w 1392"/>
                <a:gd name="T29" fmla="*/ 722 h 1394"/>
                <a:gd name="T30" fmla="*/ 1385 w 1392"/>
                <a:gd name="T31" fmla="*/ 799 h 1394"/>
                <a:gd name="T32" fmla="*/ 1370 w 1392"/>
                <a:gd name="T33" fmla="*/ 875 h 1394"/>
                <a:gd name="T34" fmla="*/ 1348 w 1392"/>
                <a:gd name="T35" fmla="*/ 948 h 1394"/>
                <a:gd name="T36" fmla="*/ 1316 w 1392"/>
                <a:gd name="T37" fmla="*/ 1018 h 1394"/>
                <a:gd name="T38" fmla="*/ 1277 w 1392"/>
                <a:gd name="T39" fmla="*/ 1085 h 1394"/>
                <a:gd name="T40" fmla="*/ 1230 w 1392"/>
                <a:gd name="T41" fmla="*/ 1145 h 1394"/>
                <a:gd name="T42" fmla="*/ 1178 w 1392"/>
                <a:gd name="T43" fmla="*/ 1201 h 1394"/>
                <a:gd name="T44" fmla="*/ 1121 w 1392"/>
                <a:gd name="T45" fmla="*/ 1249 h 1394"/>
                <a:gd name="T46" fmla="*/ 1057 w 1392"/>
                <a:gd name="T47" fmla="*/ 1292 h 1394"/>
                <a:gd name="T48" fmla="*/ 990 w 1392"/>
                <a:gd name="T49" fmla="*/ 1327 h 1394"/>
                <a:gd name="T50" fmla="*/ 921 w 1392"/>
                <a:gd name="T51" fmla="*/ 1355 h 1394"/>
                <a:gd name="T52" fmla="*/ 849 w 1392"/>
                <a:gd name="T53" fmla="*/ 1376 h 1394"/>
                <a:gd name="T54" fmla="*/ 774 w 1392"/>
                <a:gd name="T55" fmla="*/ 1389 h 1394"/>
                <a:gd name="T56" fmla="*/ 698 w 1392"/>
                <a:gd name="T57" fmla="*/ 1394 h 1394"/>
                <a:gd name="T58" fmla="*/ 608 w 1392"/>
                <a:gd name="T59" fmla="*/ 1389 h 1394"/>
                <a:gd name="T60" fmla="*/ 521 w 1392"/>
                <a:gd name="T61" fmla="*/ 1372 h 1394"/>
                <a:gd name="T62" fmla="*/ 437 w 1392"/>
                <a:gd name="T63" fmla="*/ 1344 h 1394"/>
                <a:gd name="T64" fmla="*/ 361 w 1392"/>
                <a:gd name="T65" fmla="*/ 1307 h 1394"/>
                <a:gd name="T66" fmla="*/ 290 w 1392"/>
                <a:gd name="T67" fmla="*/ 1262 h 1394"/>
                <a:gd name="T68" fmla="*/ 225 w 1392"/>
                <a:gd name="T69" fmla="*/ 1208 h 1394"/>
                <a:gd name="T70" fmla="*/ 165 w 1392"/>
                <a:gd name="T71" fmla="*/ 1147 h 1394"/>
                <a:gd name="T72" fmla="*/ 115 w 1392"/>
                <a:gd name="T73" fmla="*/ 1080 h 1394"/>
                <a:gd name="T74" fmla="*/ 74 w 1392"/>
                <a:gd name="T75" fmla="*/ 1007 h 1394"/>
                <a:gd name="T76" fmla="*/ 41 w 1392"/>
                <a:gd name="T77" fmla="*/ 929 h 1394"/>
                <a:gd name="T78" fmla="*/ 16 w 1392"/>
                <a:gd name="T79" fmla="*/ 847 h 1394"/>
                <a:gd name="T80" fmla="*/ 3 w 1392"/>
                <a:gd name="T81" fmla="*/ 771 h 1394"/>
                <a:gd name="T82" fmla="*/ 0 w 1392"/>
                <a:gd name="T83" fmla="*/ 694 h 1394"/>
                <a:gd name="T84" fmla="*/ 5 w 1392"/>
                <a:gd name="T85" fmla="*/ 618 h 1394"/>
                <a:gd name="T86" fmla="*/ 18 w 1392"/>
                <a:gd name="T87" fmla="*/ 544 h 1394"/>
                <a:gd name="T88" fmla="*/ 39 w 1392"/>
                <a:gd name="T89" fmla="*/ 469 h 1394"/>
                <a:gd name="T90" fmla="*/ 67 w 1392"/>
                <a:gd name="T91" fmla="*/ 398 h 1394"/>
                <a:gd name="T92" fmla="*/ 104 w 1392"/>
                <a:gd name="T93" fmla="*/ 331 h 1394"/>
                <a:gd name="T94" fmla="*/ 147 w 1392"/>
                <a:gd name="T95" fmla="*/ 268 h 1394"/>
                <a:gd name="T96" fmla="*/ 199 w 1392"/>
                <a:gd name="T97" fmla="*/ 210 h 1394"/>
                <a:gd name="T98" fmla="*/ 255 w 1392"/>
                <a:gd name="T99" fmla="*/ 158 h 1394"/>
                <a:gd name="T100" fmla="*/ 318 w 1392"/>
                <a:gd name="T101" fmla="*/ 113 h 1394"/>
                <a:gd name="T102" fmla="*/ 383 w 1392"/>
                <a:gd name="T103" fmla="*/ 74 h 1394"/>
                <a:gd name="T104" fmla="*/ 454 w 1392"/>
                <a:gd name="T105" fmla="*/ 45 h 1394"/>
                <a:gd name="T106" fmla="*/ 527 w 1392"/>
                <a:gd name="T107" fmla="*/ 22 h 1394"/>
                <a:gd name="T108" fmla="*/ 601 w 1392"/>
                <a:gd name="T109" fmla="*/ 7 h 1394"/>
                <a:gd name="T110" fmla="*/ 677 w 1392"/>
                <a:gd name="T111" fmla="*/ 0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2" h="1394">
                  <a:moveTo>
                    <a:pt x="677" y="0"/>
                  </a:moveTo>
                  <a:lnTo>
                    <a:pt x="754" y="2"/>
                  </a:lnTo>
                  <a:lnTo>
                    <a:pt x="832" y="13"/>
                  </a:lnTo>
                  <a:lnTo>
                    <a:pt x="914" y="33"/>
                  </a:lnTo>
                  <a:lnTo>
                    <a:pt x="992" y="65"/>
                  </a:lnTo>
                  <a:lnTo>
                    <a:pt x="1067" y="106"/>
                  </a:lnTo>
                  <a:lnTo>
                    <a:pt x="1134" y="154"/>
                  </a:lnTo>
                  <a:lnTo>
                    <a:pt x="1197" y="212"/>
                  </a:lnTo>
                  <a:lnTo>
                    <a:pt x="1253" y="275"/>
                  </a:lnTo>
                  <a:lnTo>
                    <a:pt x="1299" y="346"/>
                  </a:lnTo>
                  <a:lnTo>
                    <a:pt x="1338" y="421"/>
                  </a:lnTo>
                  <a:lnTo>
                    <a:pt x="1364" y="495"/>
                  </a:lnTo>
                  <a:lnTo>
                    <a:pt x="1381" y="570"/>
                  </a:lnTo>
                  <a:lnTo>
                    <a:pt x="1392" y="646"/>
                  </a:lnTo>
                  <a:lnTo>
                    <a:pt x="1392" y="722"/>
                  </a:lnTo>
                  <a:lnTo>
                    <a:pt x="1385" y="799"/>
                  </a:lnTo>
                  <a:lnTo>
                    <a:pt x="1370" y="875"/>
                  </a:lnTo>
                  <a:lnTo>
                    <a:pt x="1348" y="948"/>
                  </a:lnTo>
                  <a:lnTo>
                    <a:pt x="1316" y="1018"/>
                  </a:lnTo>
                  <a:lnTo>
                    <a:pt x="1277" y="1085"/>
                  </a:lnTo>
                  <a:lnTo>
                    <a:pt x="1230" y="1145"/>
                  </a:lnTo>
                  <a:lnTo>
                    <a:pt x="1178" y="1201"/>
                  </a:lnTo>
                  <a:lnTo>
                    <a:pt x="1121" y="1249"/>
                  </a:lnTo>
                  <a:lnTo>
                    <a:pt x="1057" y="1292"/>
                  </a:lnTo>
                  <a:lnTo>
                    <a:pt x="990" y="1327"/>
                  </a:lnTo>
                  <a:lnTo>
                    <a:pt x="921" y="1355"/>
                  </a:lnTo>
                  <a:lnTo>
                    <a:pt x="849" y="1376"/>
                  </a:lnTo>
                  <a:lnTo>
                    <a:pt x="774" y="1389"/>
                  </a:lnTo>
                  <a:lnTo>
                    <a:pt x="698" y="1394"/>
                  </a:lnTo>
                  <a:lnTo>
                    <a:pt x="608" y="1389"/>
                  </a:lnTo>
                  <a:lnTo>
                    <a:pt x="521" y="1372"/>
                  </a:lnTo>
                  <a:lnTo>
                    <a:pt x="437" y="1344"/>
                  </a:lnTo>
                  <a:lnTo>
                    <a:pt x="361" y="1307"/>
                  </a:lnTo>
                  <a:lnTo>
                    <a:pt x="290" y="1262"/>
                  </a:lnTo>
                  <a:lnTo>
                    <a:pt x="225" y="1208"/>
                  </a:lnTo>
                  <a:lnTo>
                    <a:pt x="165" y="1147"/>
                  </a:lnTo>
                  <a:lnTo>
                    <a:pt x="115" y="1080"/>
                  </a:lnTo>
                  <a:lnTo>
                    <a:pt x="74" y="1007"/>
                  </a:lnTo>
                  <a:lnTo>
                    <a:pt x="41" y="929"/>
                  </a:lnTo>
                  <a:lnTo>
                    <a:pt x="16" y="847"/>
                  </a:lnTo>
                  <a:lnTo>
                    <a:pt x="3" y="771"/>
                  </a:lnTo>
                  <a:lnTo>
                    <a:pt x="0" y="694"/>
                  </a:lnTo>
                  <a:lnTo>
                    <a:pt x="5" y="618"/>
                  </a:lnTo>
                  <a:lnTo>
                    <a:pt x="18" y="544"/>
                  </a:lnTo>
                  <a:lnTo>
                    <a:pt x="39" y="469"/>
                  </a:lnTo>
                  <a:lnTo>
                    <a:pt x="67" y="398"/>
                  </a:lnTo>
                  <a:lnTo>
                    <a:pt x="104" y="331"/>
                  </a:lnTo>
                  <a:lnTo>
                    <a:pt x="147" y="268"/>
                  </a:lnTo>
                  <a:lnTo>
                    <a:pt x="199" y="210"/>
                  </a:lnTo>
                  <a:lnTo>
                    <a:pt x="255" y="158"/>
                  </a:lnTo>
                  <a:lnTo>
                    <a:pt x="318" y="113"/>
                  </a:lnTo>
                  <a:lnTo>
                    <a:pt x="383" y="74"/>
                  </a:lnTo>
                  <a:lnTo>
                    <a:pt x="454" y="45"/>
                  </a:lnTo>
                  <a:lnTo>
                    <a:pt x="527" y="22"/>
                  </a:lnTo>
                  <a:lnTo>
                    <a:pt x="601" y="7"/>
                  </a:lnTo>
                  <a:lnTo>
                    <a:pt x="67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81" name="Freeform 21"/>
            <p:cNvSpPr>
              <a:spLocks noEditPoints="1"/>
            </p:cNvSpPr>
            <p:nvPr/>
          </p:nvSpPr>
          <p:spPr bwMode="auto">
            <a:xfrm>
              <a:off x="1122" y="858"/>
              <a:ext cx="1447" cy="2462"/>
            </a:xfrm>
            <a:custGeom>
              <a:avLst/>
              <a:gdLst>
                <a:gd name="T0" fmla="*/ 2151 w 2894"/>
                <a:gd name="T1" fmla="*/ 2066 h 4922"/>
                <a:gd name="T2" fmla="*/ 2177 w 2894"/>
                <a:gd name="T3" fmla="*/ 1914 h 4922"/>
                <a:gd name="T4" fmla="*/ 2180 w 2894"/>
                <a:gd name="T5" fmla="*/ 1772 h 4922"/>
                <a:gd name="T6" fmla="*/ 2158 w 2894"/>
                <a:gd name="T7" fmla="*/ 1333 h 4922"/>
                <a:gd name="T8" fmla="*/ 2087 w 2894"/>
                <a:gd name="T9" fmla="*/ 1035 h 4922"/>
                <a:gd name="T10" fmla="*/ 1987 w 2894"/>
                <a:gd name="T11" fmla="*/ 824 h 4922"/>
                <a:gd name="T12" fmla="*/ 782 w 2894"/>
                <a:gd name="T13" fmla="*/ 61 h 4922"/>
                <a:gd name="T14" fmla="*/ 1091 w 2894"/>
                <a:gd name="T15" fmla="*/ 232 h 4922"/>
                <a:gd name="T16" fmla="*/ 1445 w 2894"/>
                <a:gd name="T17" fmla="*/ 251 h 4922"/>
                <a:gd name="T18" fmla="*/ 1773 w 2894"/>
                <a:gd name="T19" fmla="*/ 119 h 4922"/>
                <a:gd name="T20" fmla="*/ 2015 w 2894"/>
                <a:gd name="T21" fmla="*/ 67 h 4922"/>
                <a:gd name="T22" fmla="*/ 2179 w 2894"/>
                <a:gd name="T23" fmla="*/ 201 h 4922"/>
                <a:gd name="T24" fmla="*/ 2434 w 2894"/>
                <a:gd name="T25" fmla="*/ 549 h 4922"/>
                <a:gd name="T26" fmla="*/ 2562 w 2894"/>
                <a:gd name="T27" fmla="*/ 888 h 4922"/>
                <a:gd name="T28" fmla="*/ 2618 w 2894"/>
                <a:gd name="T29" fmla="*/ 1290 h 4922"/>
                <a:gd name="T30" fmla="*/ 2666 w 2894"/>
                <a:gd name="T31" fmla="*/ 1707 h 4922"/>
                <a:gd name="T32" fmla="*/ 2847 w 2894"/>
                <a:gd name="T33" fmla="*/ 1869 h 4922"/>
                <a:gd name="T34" fmla="*/ 2894 w 2894"/>
                <a:gd name="T35" fmla="*/ 4753 h 4922"/>
                <a:gd name="T36" fmla="*/ 2821 w 2894"/>
                <a:gd name="T37" fmla="*/ 4855 h 4922"/>
                <a:gd name="T38" fmla="*/ 2700 w 2894"/>
                <a:gd name="T39" fmla="*/ 4816 h 4922"/>
                <a:gd name="T40" fmla="*/ 2676 w 2894"/>
                <a:gd name="T41" fmla="*/ 2016 h 4922"/>
                <a:gd name="T42" fmla="*/ 2592 w 2894"/>
                <a:gd name="T43" fmla="*/ 1910 h 4922"/>
                <a:gd name="T44" fmla="*/ 2462 w 2894"/>
                <a:gd name="T45" fmla="*/ 1977 h 4922"/>
                <a:gd name="T46" fmla="*/ 2365 w 2894"/>
                <a:gd name="T47" fmla="*/ 2046 h 4922"/>
                <a:gd name="T48" fmla="*/ 2328 w 2894"/>
                <a:gd name="T49" fmla="*/ 2131 h 4922"/>
                <a:gd name="T50" fmla="*/ 2223 w 2894"/>
                <a:gd name="T51" fmla="*/ 2152 h 4922"/>
                <a:gd name="T52" fmla="*/ 2188 w 2894"/>
                <a:gd name="T53" fmla="*/ 2187 h 4922"/>
                <a:gd name="T54" fmla="*/ 2383 w 2894"/>
                <a:gd name="T55" fmla="*/ 3062 h 4922"/>
                <a:gd name="T56" fmla="*/ 2443 w 2894"/>
                <a:gd name="T57" fmla="*/ 3824 h 4922"/>
                <a:gd name="T58" fmla="*/ 2385 w 2894"/>
                <a:gd name="T59" fmla="*/ 3913 h 4922"/>
                <a:gd name="T60" fmla="*/ 1881 w 2894"/>
                <a:gd name="T61" fmla="*/ 4693 h 4922"/>
                <a:gd name="T62" fmla="*/ 1797 w 2894"/>
                <a:gd name="T63" fmla="*/ 4863 h 4922"/>
                <a:gd name="T64" fmla="*/ 1618 w 2894"/>
                <a:gd name="T65" fmla="*/ 4922 h 4922"/>
                <a:gd name="T66" fmla="*/ 1450 w 2894"/>
                <a:gd name="T67" fmla="*/ 4829 h 4922"/>
                <a:gd name="T68" fmla="*/ 1363 w 2894"/>
                <a:gd name="T69" fmla="*/ 3932 h 4922"/>
                <a:gd name="T70" fmla="*/ 1218 w 2894"/>
                <a:gd name="T71" fmla="*/ 4788 h 4922"/>
                <a:gd name="T72" fmla="*/ 1076 w 2894"/>
                <a:gd name="T73" fmla="*/ 4911 h 4922"/>
                <a:gd name="T74" fmla="*/ 884 w 2894"/>
                <a:gd name="T75" fmla="*/ 4892 h 4922"/>
                <a:gd name="T76" fmla="*/ 767 w 2894"/>
                <a:gd name="T77" fmla="*/ 4742 h 4922"/>
                <a:gd name="T78" fmla="*/ 287 w 2894"/>
                <a:gd name="T79" fmla="*/ 3928 h 4922"/>
                <a:gd name="T80" fmla="*/ 201 w 2894"/>
                <a:gd name="T81" fmla="*/ 3855 h 4922"/>
                <a:gd name="T82" fmla="*/ 201 w 2894"/>
                <a:gd name="T83" fmla="*/ 3526 h 4922"/>
                <a:gd name="T84" fmla="*/ 358 w 2894"/>
                <a:gd name="T85" fmla="*/ 2526 h 4922"/>
                <a:gd name="T86" fmla="*/ 518 w 2894"/>
                <a:gd name="T87" fmla="*/ 1884 h 4922"/>
                <a:gd name="T88" fmla="*/ 633 w 2894"/>
                <a:gd name="T89" fmla="*/ 824 h 4922"/>
                <a:gd name="T90" fmla="*/ 533 w 2894"/>
                <a:gd name="T91" fmla="*/ 1035 h 4922"/>
                <a:gd name="T92" fmla="*/ 462 w 2894"/>
                <a:gd name="T93" fmla="*/ 1333 h 4922"/>
                <a:gd name="T94" fmla="*/ 439 w 2894"/>
                <a:gd name="T95" fmla="*/ 1772 h 4922"/>
                <a:gd name="T96" fmla="*/ 398 w 2894"/>
                <a:gd name="T97" fmla="*/ 1908 h 4922"/>
                <a:gd name="T98" fmla="*/ 246 w 2894"/>
                <a:gd name="T99" fmla="*/ 1992 h 4922"/>
                <a:gd name="T100" fmla="*/ 84 w 2894"/>
                <a:gd name="T101" fmla="*/ 1927 h 4922"/>
                <a:gd name="T102" fmla="*/ 17 w 2894"/>
                <a:gd name="T103" fmla="*/ 1718 h 4922"/>
                <a:gd name="T104" fmla="*/ 4 w 2894"/>
                <a:gd name="T105" fmla="*/ 1290 h 4922"/>
                <a:gd name="T106" fmla="*/ 58 w 2894"/>
                <a:gd name="T107" fmla="*/ 888 h 4922"/>
                <a:gd name="T108" fmla="*/ 186 w 2894"/>
                <a:gd name="T109" fmla="*/ 549 h 4922"/>
                <a:gd name="T110" fmla="*/ 382 w 2894"/>
                <a:gd name="T111" fmla="*/ 264 h 4922"/>
                <a:gd name="T112" fmla="*/ 564 w 2894"/>
                <a:gd name="T113" fmla="*/ 96 h 4922"/>
                <a:gd name="T114" fmla="*/ 717 w 2894"/>
                <a:gd name="T115" fmla="*/ 0 h 4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94" h="4922">
                  <a:moveTo>
                    <a:pt x="1950" y="770"/>
                  </a:moveTo>
                  <a:lnTo>
                    <a:pt x="2110" y="1884"/>
                  </a:lnTo>
                  <a:lnTo>
                    <a:pt x="2115" y="1955"/>
                  </a:lnTo>
                  <a:lnTo>
                    <a:pt x="2151" y="2066"/>
                  </a:lnTo>
                  <a:lnTo>
                    <a:pt x="2149" y="2031"/>
                  </a:lnTo>
                  <a:lnTo>
                    <a:pt x="2154" y="1995"/>
                  </a:lnTo>
                  <a:lnTo>
                    <a:pt x="2160" y="1962"/>
                  </a:lnTo>
                  <a:lnTo>
                    <a:pt x="2177" y="1914"/>
                  </a:lnTo>
                  <a:lnTo>
                    <a:pt x="2199" y="1869"/>
                  </a:lnTo>
                  <a:lnTo>
                    <a:pt x="2184" y="1828"/>
                  </a:lnTo>
                  <a:lnTo>
                    <a:pt x="2180" y="1783"/>
                  </a:lnTo>
                  <a:lnTo>
                    <a:pt x="2180" y="1772"/>
                  </a:lnTo>
                  <a:lnTo>
                    <a:pt x="2182" y="1699"/>
                  </a:lnTo>
                  <a:lnTo>
                    <a:pt x="2180" y="1625"/>
                  </a:lnTo>
                  <a:lnTo>
                    <a:pt x="2167" y="1407"/>
                  </a:lnTo>
                  <a:lnTo>
                    <a:pt x="2158" y="1333"/>
                  </a:lnTo>
                  <a:lnTo>
                    <a:pt x="2147" y="1258"/>
                  </a:lnTo>
                  <a:lnTo>
                    <a:pt x="2130" y="1186"/>
                  </a:lnTo>
                  <a:lnTo>
                    <a:pt x="2110" y="1109"/>
                  </a:lnTo>
                  <a:lnTo>
                    <a:pt x="2087" y="1035"/>
                  </a:lnTo>
                  <a:lnTo>
                    <a:pt x="2058" y="960"/>
                  </a:lnTo>
                  <a:lnTo>
                    <a:pt x="2024" y="890"/>
                  </a:lnTo>
                  <a:lnTo>
                    <a:pt x="2005" y="856"/>
                  </a:lnTo>
                  <a:lnTo>
                    <a:pt x="1987" y="824"/>
                  </a:lnTo>
                  <a:lnTo>
                    <a:pt x="1968" y="796"/>
                  </a:lnTo>
                  <a:lnTo>
                    <a:pt x="1950" y="770"/>
                  </a:lnTo>
                  <a:close/>
                  <a:moveTo>
                    <a:pt x="717" y="0"/>
                  </a:moveTo>
                  <a:lnTo>
                    <a:pt x="782" y="61"/>
                  </a:lnTo>
                  <a:lnTo>
                    <a:pt x="851" y="117"/>
                  </a:lnTo>
                  <a:lnTo>
                    <a:pt x="927" y="163"/>
                  </a:lnTo>
                  <a:lnTo>
                    <a:pt x="1007" y="203"/>
                  </a:lnTo>
                  <a:lnTo>
                    <a:pt x="1091" y="232"/>
                  </a:lnTo>
                  <a:lnTo>
                    <a:pt x="1177" y="251"/>
                  </a:lnTo>
                  <a:lnTo>
                    <a:pt x="1266" y="262"/>
                  </a:lnTo>
                  <a:lnTo>
                    <a:pt x="1356" y="262"/>
                  </a:lnTo>
                  <a:lnTo>
                    <a:pt x="1445" y="251"/>
                  </a:lnTo>
                  <a:lnTo>
                    <a:pt x="1532" y="232"/>
                  </a:lnTo>
                  <a:lnTo>
                    <a:pt x="1616" y="203"/>
                  </a:lnTo>
                  <a:lnTo>
                    <a:pt x="1696" y="165"/>
                  </a:lnTo>
                  <a:lnTo>
                    <a:pt x="1773" y="119"/>
                  </a:lnTo>
                  <a:lnTo>
                    <a:pt x="1842" y="65"/>
                  </a:lnTo>
                  <a:lnTo>
                    <a:pt x="1907" y="1"/>
                  </a:lnTo>
                  <a:lnTo>
                    <a:pt x="1961" y="33"/>
                  </a:lnTo>
                  <a:lnTo>
                    <a:pt x="2015" y="67"/>
                  </a:lnTo>
                  <a:lnTo>
                    <a:pt x="2056" y="96"/>
                  </a:lnTo>
                  <a:lnTo>
                    <a:pt x="2097" y="130"/>
                  </a:lnTo>
                  <a:lnTo>
                    <a:pt x="2138" y="163"/>
                  </a:lnTo>
                  <a:lnTo>
                    <a:pt x="2179" y="201"/>
                  </a:lnTo>
                  <a:lnTo>
                    <a:pt x="2257" y="284"/>
                  </a:lnTo>
                  <a:lnTo>
                    <a:pt x="2328" y="376"/>
                  </a:lnTo>
                  <a:lnTo>
                    <a:pt x="2393" y="471"/>
                  </a:lnTo>
                  <a:lnTo>
                    <a:pt x="2434" y="549"/>
                  </a:lnTo>
                  <a:lnTo>
                    <a:pt x="2473" y="627"/>
                  </a:lnTo>
                  <a:lnTo>
                    <a:pt x="2495" y="681"/>
                  </a:lnTo>
                  <a:lnTo>
                    <a:pt x="2532" y="783"/>
                  </a:lnTo>
                  <a:lnTo>
                    <a:pt x="2562" y="888"/>
                  </a:lnTo>
                  <a:lnTo>
                    <a:pt x="2584" y="996"/>
                  </a:lnTo>
                  <a:lnTo>
                    <a:pt x="2601" y="1104"/>
                  </a:lnTo>
                  <a:lnTo>
                    <a:pt x="2612" y="1197"/>
                  </a:lnTo>
                  <a:lnTo>
                    <a:pt x="2618" y="1290"/>
                  </a:lnTo>
                  <a:lnTo>
                    <a:pt x="2620" y="1383"/>
                  </a:lnTo>
                  <a:lnTo>
                    <a:pt x="2616" y="1536"/>
                  </a:lnTo>
                  <a:lnTo>
                    <a:pt x="2605" y="1688"/>
                  </a:lnTo>
                  <a:lnTo>
                    <a:pt x="2666" y="1707"/>
                  </a:lnTo>
                  <a:lnTo>
                    <a:pt x="2720" y="1737"/>
                  </a:lnTo>
                  <a:lnTo>
                    <a:pt x="2769" y="1774"/>
                  </a:lnTo>
                  <a:lnTo>
                    <a:pt x="2812" y="1819"/>
                  </a:lnTo>
                  <a:lnTo>
                    <a:pt x="2847" y="1869"/>
                  </a:lnTo>
                  <a:lnTo>
                    <a:pt x="2873" y="1925"/>
                  </a:lnTo>
                  <a:lnTo>
                    <a:pt x="2888" y="1986"/>
                  </a:lnTo>
                  <a:lnTo>
                    <a:pt x="2894" y="2051"/>
                  </a:lnTo>
                  <a:lnTo>
                    <a:pt x="2894" y="4753"/>
                  </a:lnTo>
                  <a:lnTo>
                    <a:pt x="2888" y="4786"/>
                  </a:lnTo>
                  <a:lnTo>
                    <a:pt x="2873" y="4816"/>
                  </a:lnTo>
                  <a:lnTo>
                    <a:pt x="2851" y="4838"/>
                  </a:lnTo>
                  <a:lnTo>
                    <a:pt x="2821" y="4855"/>
                  </a:lnTo>
                  <a:lnTo>
                    <a:pt x="2787" y="4861"/>
                  </a:lnTo>
                  <a:lnTo>
                    <a:pt x="2754" y="4855"/>
                  </a:lnTo>
                  <a:lnTo>
                    <a:pt x="2724" y="4838"/>
                  </a:lnTo>
                  <a:lnTo>
                    <a:pt x="2700" y="4816"/>
                  </a:lnTo>
                  <a:lnTo>
                    <a:pt x="2685" y="4786"/>
                  </a:lnTo>
                  <a:lnTo>
                    <a:pt x="2679" y="4753"/>
                  </a:lnTo>
                  <a:lnTo>
                    <a:pt x="2679" y="2051"/>
                  </a:lnTo>
                  <a:lnTo>
                    <a:pt x="2676" y="2016"/>
                  </a:lnTo>
                  <a:lnTo>
                    <a:pt x="2665" y="1982"/>
                  </a:lnTo>
                  <a:lnTo>
                    <a:pt x="2646" y="1953"/>
                  </a:lnTo>
                  <a:lnTo>
                    <a:pt x="2622" y="1928"/>
                  </a:lnTo>
                  <a:lnTo>
                    <a:pt x="2592" y="1910"/>
                  </a:lnTo>
                  <a:lnTo>
                    <a:pt x="2560" y="1899"/>
                  </a:lnTo>
                  <a:lnTo>
                    <a:pt x="2532" y="1930"/>
                  </a:lnTo>
                  <a:lnTo>
                    <a:pt x="2501" y="1958"/>
                  </a:lnTo>
                  <a:lnTo>
                    <a:pt x="2462" y="1977"/>
                  </a:lnTo>
                  <a:lnTo>
                    <a:pt x="2421" y="1988"/>
                  </a:lnTo>
                  <a:lnTo>
                    <a:pt x="2376" y="1990"/>
                  </a:lnTo>
                  <a:lnTo>
                    <a:pt x="2368" y="2018"/>
                  </a:lnTo>
                  <a:lnTo>
                    <a:pt x="2365" y="2046"/>
                  </a:lnTo>
                  <a:lnTo>
                    <a:pt x="2363" y="2068"/>
                  </a:lnTo>
                  <a:lnTo>
                    <a:pt x="2357" y="2089"/>
                  </a:lnTo>
                  <a:lnTo>
                    <a:pt x="2346" y="2111"/>
                  </a:lnTo>
                  <a:lnTo>
                    <a:pt x="2328" y="2131"/>
                  </a:lnTo>
                  <a:lnTo>
                    <a:pt x="2307" y="2146"/>
                  </a:lnTo>
                  <a:lnTo>
                    <a:pt x="2279" y="2156"/>
                  </a:lnTo>
                  <a:lnTo>
                    <a:pt x="2251" y="2157"/>
                  </a:lnTo>
                  <a:lnTo>
                    <a:pt x="2223" y="2152"/>
                  </a:lnTo>
                  <a:lnTo>
                    <a:pt x="2199" y="2141"/>
                  </a:lnTo>
                  <a:lnTo>
                    <a:pt x="2177" y="2122"/>
                  </a:lnTo>
                  <a:lnTo>
                    <a:pt x="2162" y="2098"/>
                  </a:lnTo>
                  <a:lnTo>
                    <a:pt x="2188" y="2187"/>
                  </a:lnTo>
                  <a:lnTo>
                    <a:pt x="2247" y="2403"/>
                  </a:lnTo>
                  <a:lnTo>
                    <a:pt x="2300" y="2621"/>
                  </a:lnTo>
                  <a:lnTo>
                    <a:pt x="2344" y="2843"/>
                  </a:lnTo>
                  <a:lnTo>
                    <a:pt x="2383" y="3062"/>
                  </a:lnTo>
                  <a:lnTo>
                    <a:pt x="2415" y="3306"/>
                  </a:lnTo>
                  <a:lnTo>
                    <a:pt x="2435" y="3550"/>
                  </a:lnTo>
                  <a:lnTo>
                    <a:pt x="2443" y="3798"/>
                  </a:lnTo>
                  <a:lnTo>
                    <a:pt x="2443" y="3824"/>
                  </a:lnTo>
                  <a:lnTo>
                    <a:pt x="2437" y="3848"/>
                  </a:lnTo>
                  <a:lnTo>
                    <a:pt x="2426" y="3870"/>
                  </a:lnTo>
                  <a:lnTo>
                    <a:pt x="2411" y="3893"/>
                  </a:lnTo>
                  <a:lnTo>
                    <a:pt x="2385" y="3913"/>
                  </a:lnTo>
                  <a:lnTo>
                    <a:pt x="2354" y="3926"/>
                  </a:lnTo>
                  <a:lnTo>
                    <a:pt x="2320" y="3932"/>
                  </a:lnTo>
                  <a:lnTo>
                    <a:pt x="1916" y="3932"/>
                  </a:lnTo>
                  <a:lnTo>
                    <a:pt x="1881" y="4693"/>
                  </a:lnTo>
                  <a:lnTo>
                    <a:pt x="1873" y="4742"/>
                  </a:lnTo>
                  <a:lnTo>
                    <a:pt x="1856" y="4788"/>
                  </a:lnTo>
                  <a:lnTo>
                    <a:pt x="1830" y="4829"/>
                  </a:lnTo>
                  <a:lnTo>
                    <a:pt x="1797" y="4863"/>
                  </a:lnTo>
                  <a:lnTo>
                    <a:pt x="1758" y="4891"/>
                  </a:lnTo>
                  <a:lnTo>
                    <a:pt x="1713" y="4911"/>
                  </a:lnTo>
                  <a:lnTo>
                    <a:pt x="1666" y="4922"/>
                  </a:lnTo>
                  <a:lnTo>
                    <a:pt x="1618" y="4922"/>
                  </a:lnTo>
                  <a:lnTo>
                    <a:pt x="1568" y="4913"/>
                  </a:lnTo>
                  <a:lnTo>
                    <a:pt x="1523" y="4892"/>
                  </a:lnTo>
                  <a:lnTo>
                    <a:pt x="1484" y="4865"/>
                  </a:lnTo>
                  <a:lnTo>
                    <a:pt x="1450" y="4829"/>
                  </a:lnTo>
                  <a:lnTo>
                    <a:pt x="1423" y="4788"/>
                  </a:lnTo>
                  <a:lnTo>
                    <a:pt x="1406" y="4742"/>
                  </a:lnTo>
                  <a:lnTo>
                    <a:pt x="1398" y="4693"/>
                  </a:lnTo>
                  <a:lnTo>
                    <a:pt x="1363" y="3932"/>
                  </a:lnTo>
                  <a:lnTo>
                    <a:pt x="1275" y="3932"/>
                  </a:lnTo>
                  <a:lnTo>
                    <a:pt x="1242" y="4693"/>
                  </a:lnTo>
                  <a:lnTo>
                    <a:pt x="1235" y="4742"/>
                  </a:lnTo>
                  <a:lnTo>
                    <a:pt x="1218" y="4788"/>
                  </a:lnTo>
                  <a:lnTo>
                    <a:pt x="1192" y="4829"/>
                  </a:lnTo>
                  <a:lnTo>
                    <a:pt x="1158" y="4863"/>
                  </a:lnTo>
                  <a:lnTo>
                    <a:pt x="1119" y="4891"/>
                  </a:lnTo>
                  <a:lnTo>
                    <a:pt x="1076" y="4911"/>
                  </a:lnTo>
                  <a:lnTo>
                    <a:pt x="1028" y="4920"/>
                  </a:lnTo>
                  <a:lnTo>
                    <a:pt x="979" y="4922"/>
                  </a:lnTo>
                  <a:lnTo>
                    <a:pt x="929" y="4913"/>
                  </a:lnTo>
                  <a:lnTo>
                    <a:pt x="884" y="4892"/>
                  </a:lnTo>
                  <a:lnTo>
                    <a:pt x="845" y="4865"/>
                  </a:lnTo>
                  <a:lnTo>
                    <a:pt x="812" y="4829"/>
                  </a:lnTo>
                  <a:lnTo>
                    <a:pt x="786" y="4788"/>
                  </a:lnTo>
                  <a:lnTo>
                    <a:pt x="767" y="4742"/>
                  </a:lnTo>
                  <a:lnTo>
                    <a:pt x="760" y="4693"/>
                  </a:lnTo>
                  <a:lnTo>
                    <a:pt x="724" y="3932"/>
                  </a:lnTo>
                  <a:lnTo>
                    <a:pt x="315" y="3932"/>
                  </a:lnTo>
                  <a:lnTo>
                    <a:pt x="287" y="3928"/>
                  </a:lnTo>
                  <a:lnTo>
                    <a:pt x="259" y="3919"/>
                  </a:lnTo>
                  <a:lnTo>
                    <a:pt x="236" y="3904"/>
                  </a:lnTo>
                  <a:lnTo>
                    <a:pt x="216" y="3883"/>
                  </a:lnTo>
                  <a:lnTo>
                    <a:pt x="201" y="3855"/>
                  </a:lnTo>
                  <a:lnTo>
                    <a:pt x="194" y="3827"/>
                  </a:lnTo>
                  <a:lnTo>
                    <a:pt x="192" y="3798"/>
                  </a:lnTo>
                  <a:lnTo>
                    <a:pt x="192" y="3768"/>
                  </a:lnTo>
                  <a:lnTo>
                    <a:pt x="201" y="3526"/>
                  </a:lnTo>
                  <a:lnTo>
                    <a:pt x="222" y="3284"/>
                  </a:lnTo>
                  <a:lnTo>
                    <a:pt x="255" y="3042"/>
                  </a:lnTo>
                  <a:lnTo>
                    <a:pt x="296" y="2803"/>
                  </a:lnTo>
                  <a:lnTo>
                    <a:pt x="358" y="2526"/>
                  </a:lnTo>
                  <a:lnTo>
                    <a:pt x="428" y="2252"/>
                  </a:lnTo>
                  <a:lnTo>
                    <a:pt x="510" y="1981"/>
                  </a:lnTo>
                  <a:lnTo>
                    <a:pt x="512" y="1932"/>
                  </a:lnTo>
                  <a:lnTo>
                    <a:pt x="518" y="1884"/>
                  </a:lnTo>
                  <a:lnTo>
                    <a:pt x="678" y="759"/>
                  </a:lnTo>
                  <a:lnTo>
                    <a:pt x="676" y="763"/>
                  </a:lnTo>
                  <a:lnTo>
                    <a:pt x="654" y="793"/>
                  </a:lnTo>
                  <a:lnTo>
                    <a:pt x="633" y="824"/>
                  </a:lnTo>
                  <a:lnTo>
                    <a:pt x="614" y="856"/>
                  </a:lnTo>
                  <a:lnTo>
                    <a:pt x="596" y="890"/>
                  </a:lnTo>
                  <a:lnTo>
                    <a:pt x="562" y="960"/>
                  </a:lnTo>
                  <a:lnTo>
                    <a:pt x="533" y="1035"/>
                  </a:lnTo>
                  <a:lnTo>
                    <a:pt x="510" y="1109"/>
                  </a:lnTo>
                  <a:lnTo>
                    <a:pt x="490" y="1186"/>
                  </a:lnTo>
                  <a:lnTo>
                    <a:pt x="473" y="1258"/>
                  </a:lnTo>
                  <a:lnTo>
                    <a:pt x="462" y="1333"/>
                  </a:lnTo>
                  <a:lnTo>
                    <a:pt x="452" y="1407"/>
                  </a:lnTo>
                  <a:lnTo>
                    <a:pt x="439" y="1625"/>
                  </a:lnTo>
                  <a:lnTo>
                    <a:pt x="439" y="1699"/>
                  </a:lnTo>
                  <a:lnTo>
                    <a:pt x="439" y="1772"/>
                  </a:lnTo>
                  <a:lnTo>
                    <a:pt x="439" y="1783"/>
                  </a:lnTo>
                  <a:lnTo>
                    <a:pt x="436" y="1828"/>
                  </a:lnTo>
                  <a:lnTo>
                    <a:pt x="421" y="1871"/>
                  </a:lnTo>
                  <a:lnTo>
                    <a:pt x="398" y="1908"/>
                  </a:lnTo>
                  <a:lnTo>
                    <a:pt x="369" y="1940"/>
                  </a:lnTo>
                  <a:lnTo>
                    <a:pt x="331" y="1966"/>
                  </a:lnTo>
                  <a:lnTo>
                    <a:pt x="290" y="1982"/>
                  </a:lnTo>
                  <a:lnTo>
                    <a:pt x="246" y="1992"/>
                  </a:lnTo>
                  <a:lnTo>
                    <a:pt x="199" y="1988"/>
                  </a:lnTo>
                  <a:lnTo>
                    <a:pt x="156" y="1977"/>
                  </a:lnTo>
                  <a:lnTo>
                    <a:pt x="117" y="1955"/>
                  </a:lnTo>
                  <a:lnTo>
                    <a:pt x="84" y="1927"/>
                  </a:lnTo>
                  <a:lnTo>
                    <a:pt x="58" y="1891"/>
                  </a:lnTo>
                  <a:lnTo>
                    <a:pt x="37" y="1852"/>
                  </a:lnTo>
                  <a:lnTo>
                    <a:pt x="28" y="1807"/>
                  </a:lnTo>
                  <a:lnTo>
                    <a:pt x="17" y="1718"/>
                  </a:lnTo>
                  <a:lnTo>
                    <a:pt x="9" y="1631"/>
                  </a:lnTo>
                  <a:lnTo>
                    <a:pt x="4" y="1506"/>
                  </a:lnTo>
                  <a:lnTo>
                    <a:pt x="0" y="1383"/>
                  </a:lnTo>
                  <a:lnTo>
                    <a:pt x="4" y="1290"/>
                  </a:lnTo>
                  <a:lnTo>
                    <a:pt x="7" y="1197"/>
                  </a:lnTo>
                  <a:lnTo>
                    <a:pt x="19" y="1104"/>
                  </a:lnTo>
                  <a:lnTo>
                    <a:pt x="35" y="996"/>
                  </a:lnTo>
                  <a:lnTo>
                    <a:pt x="58" y="888"/>
                  </a:lnTo>
                  <a:lnTo>
                    <a:pt x="88" y="783"/>
                  </a:lnTo>
                  <a:lnTo>
                    <a:pt x="125" y="681"/>
                  </a:lnTo>
                  <a:lnTo>
                    <a:pt x="147" y="627"/>
                  </a:lnTo>
                  <a:lnTo>
                    <a:pt x="186" y="549"/>
                  </a:lnTo>
                  <a:lnTo>
                    <a:pt x="227" y="471"/>
                  </a:lnTo>
                  <a:lnTo>
                    <a:pt x="276" y="398"/>
                  </a:lnTo>
                  <a:lnTo>
                    <a:pt x="326" y="329"/>
                  </a:lnTo>
                  <a:lnTo>
                    <a:pt x="382" y="264"/>
                  </a:lnTo>
                  <a:lnTo>
                    <a:pt x="441" y="201"/>
                  </a:lnTo>
                  <a:lnTo>
                    <a:pt x="482" y="163"/>
                  </a:lnTo>
                  <a:lnTo>
                    <a:pt x="523" y="130"/>
                  </a:lnTo>
                  <a:lnTo>
                    <a:pt x="564" y="96"/>
                  </a:lnTo>
                  <a:lnTo>
                    <a:pt x="605" y="67"/>
                  </a:lnTo>
                  <a:lnTo>
                    <a:pt x="648" y="41"/>
                  </a:lnTo>
                  <a:lnTo>
                    <a:pt x="689" y="16"/>
                  </a:lnTo>
                  <a:lnTo>
                    <a:pt x="71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grpSp>
      <p:sp>
        <p:nvSpPr>
          <p:cNvPr id="50" name="Rectangle 49"/>
          <p:cNvSpPr/>
          <p:nvPr/>
        </p:nvSpPr>
        <p:spPr>
          <a:xfrm>
            <a:off x="5318401" y="3529562"/>
            <a:ext cx="538930" cy="230832"/>
          </a:xfrm>
          <a:prstGeom prst="rect">
            <a:avLst/>
          </a:prstGeom>
        </p:spPr>
        <p:txBody>
          <a:bodyPr wrap="none">
            <a:spAutoFit/>
          </a:bodyPr>
          <a:lstStyle/>
          <a:p>
            <a:pPr defTabSz="685612"/>
            <a:r>
              <a:rPr lang="en-US" sz="900" dirty="0">
                <a:solidFill>
                  <a:srgbClr val="00B0F0"/>
                </a:solidFill>
                <a:latin typeface="Montserrat" pitchFamily="2" charset="77"/>
                <a:ea typeface="Helvetica Regular" charset="0"/>
                <a:cs typeface="Helvetica Regular" charset="0"/>
              </a:rPr>
              <a:t>Earners</a:t>
            </a:r>
          </a:p>
        </p:txBody>
      </p:sp>
      <p:sp>
        <p:nvSpPr>
          <p:cNvPr id="57" name="Rectangle 56"/>
          <p:cNvSpPr/>
          <p:nvPr/>
        </p:nvSpPr>
        <p:spPr>
          <a:xfrm>
            <a:off x="5148805" y="4433462"/>
            <a:ext cx="839333" cy="461537"/>
          </a:xfrm>
          <a:prstGeom prst="rect">
            <a:avLst/>
          </a:prstGeom>
        </p:spPr>
        <p:txBody>
          <a:bodyPr wrap="square">
            <a:spAutoFit/>
          </a:bodyPr>
          <a:lstStyle/>
          <a:p>
            <a:pPr algn="ctr" defTabSz="685612" fontAlgn="ctr"/>
            <a:r>
              <a:rPr lang="en-US" sz="2399" dirty="0">
                <a:solidFill>
                  <a:srgbClr val="00B0F0"/>
                </a:solidFill>
                <a:latin typeface="Montserrat" pitchFamily="2" charset="77"/>
                <a:ea typeface="Helvetica Regular" charset="0"/>
                <a:cs typeface="Helvetica Regular" charset="0"/>
              </a:rPr>
              <a:t>1.9</a:t>
            </a:r>
          </a:p>
        </p:txBody>
      </p:sp>
      <p:grpSp>
        <p:nvGrpSpPr>
          <p:cNvPr id="86" name="Group 24"/>
          <p:cNvGrpSpPr>
            <a:grpSpLocks noChangeAspect="1"/>
          </p:cNvGrpSpPr>
          <p:nvPr/>
        </p:nvGrpSpPr>
        <p:grpSpPr bwMode="auto">
          <a:xfrm>
            <a:off x="5386602" y="3863151"/>
            <a:ext cx="418039" cy="533760"/>
            <a:chOff x="-310" y="322"/>
            <a:chExt cx="289" cy="369"/>
          </a:xfrm>
          <a:solidFill>
            <a:schemeClr val="bg2">
              <a:lumMod val="50000"/>
            </a:schemeClr>
          </a:solidFill>
        </p:grpSpPr>
        <p:sp>
          <p:nvSpPr>
            <p:cNvPr id="89" name="Freeform 26"/>
            <p:cNvSpPr>
              <a:spLocks/>
            </p:cNvSpPr>
            <p:nvPr/>
          </p:nvSpPr>
          <p:spPr bwMode="auto">
            <a:xfrm>
              <a:off x="-241" y="322"/>
              <a:ext cx="72" cy="78"/>
            </a:xfrm>
            <a:custGeom>
              <a:avLst/>
              <a:gdLst>
                <a:gd name="T0" fmla="*/ 323 w 647"/>
                <a:gd name="T1" fmla="*/ 0 h 702"/>
                <a:gd name="T2" fmla="*/ 367 w 647"/>
                <a:gd name="T3" fmla="*/ 4 h 702"/>
                <a:gd name="T4" fmla="*/ 409 w 647"/>
                <a:gd name="T5" fmla="*/ 12 h 702"/>
                <a:gd name="T6" fmla="*/ 449 w 647"/>
                <a:gd name="T7" fmla="*/ 26 h 702"/>
                <a:gd name="T8" fmla="*/ 487 w 647"/>
                <a:gd name="T9" fmla="*/ 44 h 702"/>
                <a:gd name="T10" fmla="*/ 521 w 647"/>
                <a:gd name="T11" fmla="*/ 68 h 702"/>
                <a:gd name="T12" fmla="*/ 551 w 647"/>
                <a:gd name="T13" fmla="*/ 94 h 702"/>
                <a:gd name="T14" fmla="*/ 579 w 647"/>
                <a:gd name="T15" fmla="*/ 125 h 702"/>
                <a:gd name="T16" fmla="*/ 602 w 647"/>
                <a:gd name="T17" fmla="*/ 159 h 702"/>
                <a:gd name="T18" fmla="*/ 621 w 647"/>
                <a:gd name="T19" fmla="*/ 196 h 702"/>
                <a:gd name="T20" fmla="*/ 635 w 647"/>
                <a:gd name="T21" fmla="*/ 235 h 702"/>
                <a:gd name="T22" fmla="*/ 644 w 647"/>
                <a:gd name="T23" fmla="*/ 277 h 702"/>
                <a:gd name="T24" fmla="*/ 647 w 647"/>
                <a:gd name="T25" fmla="*/ 320 h 702"/>
                <a:gd name="T26" fmla="*/ 644 w 647"/>
                <a:gd name="T27" fmla="*/ 362 h 702"/>
                <a:gd name="T28" fmla="*/ 636 w 647"/>
                <a:gd name="T29" fmla="*/ 404 h 702"/>
                <a:gd name="T30" fmla="*/ 624 w 647"/>
                <a:gd name="T31" fmla="*/ 444 h 702"/>
                <a:gd name="T32" fmla="*/ 608 w 647"/>
                <a:gd name="T33" fmla="*/ 485 h 702"/>
                <a:gd name="T34" fmla="*/ 589 w 647"/>
                <a:gd name="T35" fmla="*/ 524 h 702"/>
                <a:gd name="T36" fmla="*/ 565 w 647"/>
                <a:gd name="T37" fmla="*/ 560 h 702"/>
                <a:gd name="T38" fmla="*/ 538 w 647"/>
                <a:gd name="T39" fmla="*/ 594 h 702"/>
                <a:gd name="T40" fmla="*/ 508 w 647"/>
                <a:gd name="T41" fmla="*/ 624 h 702"/>
                <a:gd name="T42" fmla="*/ 475 w 647"/>
                <a:gd name="T43" fmla="*/ 651 h 702"/>
                <a:gd name="T44" fmla="*/ 440 w 647"/>
                <a:gd name="T45" fmla="*/ 672 h 702"/>
                <a:gd name="T46" fmla="*/ 403 w 647"/>
                <a:gd name="T47" fmla="*/ 688 h 702"/>
                <a:gd name="T48" fmla="*/ 364 w 647"/>
                <a:gd name="T49" fmla="*/ 699 h 702"/>
                <a:gd name="T50" fmla="*/ 323 w 647"/>
                <a:gd name="T51" fmla="*/ 702 h 702"/>
                <a:gd name="T52" fmla="*/ 283 w 647"/>
                <a:gd name="T53" fmla="*/ 699 h 702"/>
                <a:gd name="T54" fmla="*/ 243 w 647"/>
                <a:gd name="T55" fmla="*/ 688 h 702"/>
                <a:gd name="T56" fmla="*/ 207 w 647"/>
                <a:gd name="T57" fmla="*/ 672 h 702"/>
                <a:gd name="T58" fmla="*/ 171 w 647"/>
                <a:gd name="T59" fmla="*/ 651 h 702"/>
                <a:gd name="T60" fmla="*/ 139 w 647"/>
                <a:gd name="T61" fmla="*/ 624 h 702"/>
                <a:gd name="T62" fmla="*/ 109 w 647"/>
                <a:gd name="T63" fmla="*/ 594 h 702"/>
                <a:gd name="T64" fmla="*/ 82 w 647"/>
                <a:gd name="T65" fmla="*/ 560 h 702"/>
                <a:gd name="T66" fmla="*/ 58 w 647"/>
                <a:gd name="T67" fmla="*/ 524 h 702"/>
                <a:gd name="T68" fmla="*/ 38 w 647"/>
                <a:gd name="T69" fmla="*/ 485 h 702"/>
                <a:gd name="T70" fmla="*/ 22 w 647"/>
                <a:gd name="T71" fmla="*/ 444 h 702"/>
                <a:gd name="T72" fmla="*/ 10 w 647"/>
                <a:gd name="T73" fmla="*/ 404 h 702"/>
                <a:gd name="T74" fmla="*/ 2 w 647"/>
                <a:gd name="T75" fmla="*/ 362 h 702"/>
                <a:gd name="T76" fmla="*/ 0 w 647"/>
                <a:gd name="T77" fmla="*/ 320 h 702"/>
                <a:gd name="T78" fmla="*/ 2 w 647"/>
                <a:gd name="T79" fmla="*/ 277 h 702"/>
                <a:gd name="T80" fmla="*/ 11 w 647"/>
                <a:gd name="T81" fmla="*/ 235 h 702"/>
                <a:gd name="T82" fmla="*/ 25 w 647"/>
                <a:gd name="T83" fmla="*/ 196 h 702"/>
                <a:gd name="T84" fmla="*/ 44 w 647"/>
                <a:gd name="T85" fmla="*/ 159 h 702"/>
                <a:gd name="T86" fmla="*/ 67 w 647"/>
                <a:gd name="T87" fmla="*/ 125 h 702"/>
                <a:gd name="T88" fmla="*/ 95 w 647"/>
                <a:gd name="T89" fmla="*/ 94 h 702"/>
                <a:gd name="T90" fmla="*/ 126 w 647"/>
                <a:gd name="T91" fmla="*/ 68 h 702"/>
                <a:gd name="T92" fmla="*/ 161 w 647"/>
                <a:gd name="T93" fmla="*/ 44 h 702"/>
                <a:gd name="T94" fmla="*/ 197 w 647"/>
                <a:gd name="T95" fmla="*/ 26 h 702"/>
                <a:gd name="T96" fmla="*/ 237 w 647"/>
                <a:gd name="T97" fmla="*/ 12 h 702"/>
                <a:gd name="T98" fmla="*/ 280 w 647"/>
                <a:gd name="T99" fmla="*/ 4 h 702"/>
                <a:gd name="T100" fmla="*/ 323 w 647"/>
                <a:gd name="T101"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7" h="702">
                  <a:moveTo>
                    <a:pt x="323" y="0"/>
                  </a:moveTo>
                  <a:lnTo>
                    <a:pt x="367" y="4"/>
                  </a:lnTo>
                  <a:lnTo>
                    <a:pt x="409" y="12"/>
                  </a:lnTo>
                  <a:lnTo>
                    <a:pt x="449" y="26"/>
                  </a:lnTo>
                  <a:lnTo>
                    <a:pt x="487" y="44"/>
                  </a:lnTo>
                  <a:lnTo>
                    <a:pt x="521" y="68"/>
                  </a:lnTo>
                  <a:lnTo>
                    <a:pt x="551" y="94"/>
                  </a:lnTo>
                  <a:lnTo>
                    <a:pt x="579" y="125"/>
                  </a:lnTo>
                  <a:lnTo>
                    <a:pt x="602" y="159"/>
                  </a:lnTo>
                  <a:lnTo>
                    <a:pt x="621" y="196"/>
                  </a:lnTo>
                  <a:lnTo>
                    <a:pt x="635" y="235"/>
                  </a:lnTo>
                  <a:lnTo>
                    <a:pt x="644" y="277"/>
                  </a:lnTo>
                  <a:lnTo>
                    <a:pt x="647" y="320"/>
                  </a:lnTo>
                  <a:lnTo>
                    <a:pt x="644" y="362"/>
                  </a:lnTo>
                  <a:lnTo>
                    <a:pt x="636" y="404"/>
                  </a:lnTo>
                  <a:lnTo>
                    <a:pt x="624" y="444"/>
                  </a:lnTo>
                  <a:lnTo>
                    <a:pt x="608" y="485"/>
                  </a:lnTo>
                  <a:lnTo>
                    <a:pt x="589" y="524"/>
                  </a:lnTo>
                  <a:lnTo>
                    <a:pt x="565" y="560"/>
                  </a:lnTo>
                  <a:lnTo>
                    <a:pt x="538" y="594"/>
                  </a:lnTo>
                  <a:lnTo>
                    <a:pt x="508" y="624"/>
                  </a:lnTo>
                  <a:lnTo>
                    <a:pt x="475" y="651"/>
                  </a:lnTo>
                  <a:lnTo>
                    <a:pt x="440" y="672"/>
                  </a:lnTo>
                  <a:lnTo>
                    <a:pt x="403" y="688"/>
                  </a:lnTo>
                  <a:lnTo>
                    <a:pt x="364" y="699"/>
                  </a:lnTo>
                  <a:lnTo>
                    <a:pt x="323" y="702"/>
                  </a:lnTo>
                  <a:lnTo>
                    <a:pt x="283" y="699"/>
                  </a:lnTo>
                  <a:lnTo>
                    <a:pt x="243" y="688"/>
                  </a:lnTo>
                  <a:lnTo>
                    <a:pt x="207" y="672"/>
                  </a:lnTo>
                  <a:lnTo>
                    <a:pt x="171" y="651"/>
                  </a:lnTo>
                  <a:lnTo>
                    <a:pt x="139" y="624"/>
                  </a:lnTo>
                  <a:lnTo>
                    <a:pt x="109" y="594"/>
                  </a:lnTo>
                  <a:lnTo>
                    <a:pt x="82" y="560"/>
                  </a:lnTo>
                  <a:lnTo>
                    <a:pt x="58" y="524"/>
                  </a:lnTo>
                  <a:lnTo>
                    <a:pt x="38" y="485"/>
                  </a:lnTo>
                  <a:lnTo>
                    <a:pt x="22" y="444"/>
                  </a:lnTo>
                  <a:lnTo>
                    <a:pt x="10" y="404"/>
                  </a:lnTo>
                  <a:lnTo>
                    <a:pt x="2" y="362"/>
                  </a:lnTo>
                  <a:lnTo>
                    <a:pt x="0" y="320"/>
                  </a:lnTo>
                  <a:lnTo>
                    <a:pt x="2" y="277"/>
                  </a:lnTo>
                  <a:lnTo>
                    <a:pt x="11" y="235"/>
                  </a:lnTo>
                  <a:lnTo>
                    <a:pt x="25" y="196"/>
                  </a:lnTo>
                  <a:lnTo>
                    <a:pt x="44" y="159"/>
                  </a:lnTo>
                  <a:lnTo>
                    <a:pt x="67" y="125"/>
                  </a:lnTo>
                  <a:lnTo>
                    <a:pt x="95" y="94"/>
                  </a:lnTo>
                  <a:lnTo>
                    <a:pt x="126" y="68"/>
                  </a:lnTo>
                  <a:lnTo>
                    <a:pt x="161" y="44"/>
                  </a:lnTo>
                  <a:lnTo>
                    <a:pt x="197" y="26"/>
                  </a:lnTo>
                  <a:lnTo>
                    <a:pt x="237" y="12"/>
                  </a:lnTo>
                  <a:lnTo>
                    <a:pt x="280" y="4"/>
                  </a:lnTo>
                  <a:lnTo>
                    <a:pt x="32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90" name="Freeform 27"/>
            <p:cNvSpPr>
              <a:spLocks noEditPoints="1"/>
            </p:cNvSpPr>
            <p:nvPr/>
          </p:nvSpPr>
          <p:spPr bwMode="auto">
            <a:xfrm>
              <a:off x="-310" y="389"/>
              <a:ext cx="289" cy="302"/>
            </a:xfrm>
            <a:custGeom>
              <a:avLst/>
              <a:gdLst>
                <a:gd name="T0" fmla="*/ 2054 w 2604"/>
                <a:gd name="T1" fmla="*/ 233 h 2719"/>
                <a:gd name="T2" fmla="*/ 2013 w 2604"/>
                <a:gd name="T3" fmla="*/ 353 h 2719"/>
                <a:gd name="T4" fmla="*/ 2090 w 2604"/>
                <a:gd name="T5" fmla="*/ 440 h 2719"/>
                <a:gd name="T6" fmla="*/ 2213 w 2604"/>
                <a:gd name="T7" fmla="*/ 498 h 2719"/>
                <a:gd name="T8" fmla="*/ 2205 w 2604"/>
                <a:gd name="T9" fmla="*/ 561 h 2719"/>
                <a:gd name="T10" fmla="*/ 2085 w 2604"/>
                <a:gd name="T11" fmla="*/ 563 h 2719"/>
                <a:gd name="T12" fmla="*/ 2049 w 2604"/>
                <a:gd name="T13" fmla="*/ 645 h 2719"/>
                <a:gd name="T14" fmla="*/ 2207 w 2604"/>
                <a:gd name="T15" fmla="*/ 729 h 2719"/>
                <a:gd name="T16" fmla="*/ 2306 w 2604"/>
                <a:gd name="T17" fmla="*/ 605 h 2719"/>
                <a:gd name="T18" fmla="*/ 2338 w 2604"/>
                <a:gd name="T19" fmla="*/ 489 h 2719"/>
                <a:gd name="T20" fmla="*/ 2251 w 2604"/>
                <a:gd name="T21" fmla="*/ 392 h 2719"/>
                <a:gd name="T22" fmla="*/ 2134 w 2604"/>
                <a:gd name="T23" fmla="*/ 337 h 2719"/>
                <a:gd name="T24" fmla="*/ 2136 w 2604"/>
                <a:gd name="T25" fmla="*/ 290 h 2719"/>
                <a:gd name="T26" fmla="*/ 2215 w 2604"/>
                <a:gd name="T27" fmla="*/ 274 h 2719"/>
                <a:gd name="T28" fmla="*/ 2297 w 2604"/>
                <a:gd name="T29" fmla="*/ 299 h 2719"/>
                <a:gd name="T30" fmla="*/ 2239 w 2604"/>
                <a:gd name="T31" fmla="*/ 192 h 2719"/>
                <a:gd name="T32" fmla="*/ 2227 w 2604"/>
                <a:gd name="T33" fmla="*/ 3 h 2719"/>
                <a:gd name="T34" fmla="*/ 2459 w 2604"/>
                <a:gd name="T35" fmla="*/ 108 h 2719"/>
                <a:gd name="T36" fmla="*/ 2591 w 2604"/>
                <a:gd name="T37" fmla="*/ 322 h 2719"/>
                <a:gd name="T38" fmla="*/ 2575 w 2604"/>
                <a:gd name="T39" fmla="*/ 582 h 2719"/>
                <a:gd name="T40" fmla="*/ 2420 w 2604"/>
                <a:gd name="T41" fmla="*/ 778 h 2719"/>
                <a:gd name="T42" fmla="*/ 2173 w 2604"/>
                <a:gd name="T43" fmla="*/ 854 h 2719"/>
                <a:gd name="T44" fmla="*/ 1943 w 2604"/>
                <a:gd name="T45" fmla="*/ 787 h 2719"/>
                <a:gd name="T46" fmla="*/ 1703 w 2604"/>
                <a:gd name="T47" fmla="*/ 935 h 2719"/>
                <a:gd name="T48" fmla="*/ 1603 w 2604"/>
                <a:gd name="T49" fmla="*/ 887 h 2719"/>
                <a:gd name="T50" fmla="*/ 1303 w 2604"/>
                <a:gd name="T51" fmla="*/ 438 h 2719"/>
                <a:gd name="T52" fmla="*/ 1385 w 2604"/>
                <a:gd name="T53" fmla="*/ 2642 h 2719"/>
                <a:gd name="T54" fmla="*/ 1264 w 2604"/>
                <a:gd name="T55" fmla="*/ 2719 h 2719"/>
                <a:gd name="T56" fmla="*/ 1170 w 2604"/>
                <a:gd name="T57" fmla="*/ 2697 h 2719"/>
                <a:gd name="T58" fmla="*/ 1099 w 2604"/>
                <a:gd name="T59" fmla="*/ 2579 h 2719"/>
                <a:gd name="T60" fmla="*/ 924 w 2604"/>
                <a:gd name="T61" fmla="*/ 1459 h 2719"/>
                <a:gd name="T62" fmla="*/ 776 w 2604"/>
                <a:gd name="T63" fmla="*/ 2635 h 2719"/>
                <a:gd name="T64" fmla="*/ 667 w 2604"/>
                <a:gd name="T65" fmla="*/ 2717 h 2719"/>
                <a:gd name="T66" fmla="*/ 567 w 2604"/>
                <a:gd name="T67" fmla="*/ 2702 h 2719"/>
                <a:gd name="T68" fmla="*/ 487 w 2604"/>
                <a:gd name="T69" fmla="*/ 2586 h 2719"/>
                <a:gd name="T70" fmla="*/ 540 w 2604"/>
                <a:gd name="T71" fmla="*/ 452 h 2719"/>
                <a:gd name="T72" fmla="*/ 219 w 2604"/>
                <a:gd name="T73" fmla="*/ 1252 h 2719"/>
                <a:gd name="T74" fmla="*/ 104 w 2604"/>
                <a:gd name="T75" fmla="*/ 1288 h 2719"/>
                <a:gd name="T76" fmla="*/ 11 w 2604"/>
                <a:gd name="T77" fmla="*/ 1215 h 2719"/>
                <a:gd name="T78" fmla="*/ 19 w 2604"/>
                <a:gd name="T79" fmla="*/ 1095 h 2719"/>
                <a:gd name="T80" fmla="*/ 315 w 2604"/>
                <a:gd name="T81" fmla="*/ 311 h 2719"/>
                <a:gd name="T82" fmla="*/ 360 w 2604"/>
                <a:gd name="T83" fmla="*/ 253 h 2719"/>
                <a:gd name="T84" fmla="*/ 391 w 2604"/>
                <a:gd name="T85" fmla="*/ 233 h 2719"/>
                <a:gd name="T86" fmla="*/ 465 w 2604"/>
                <a:gd name="T87" fmla="*/ 210 h 2719"/>
                <a:gd name="T88" fmla="*/ 635 w 2604"/>
                <a:gd name="T89" fmla="*/ 165 h 2719"/>
                <a:gd name="T90" fmla="*/ 850 w 2604"/>
                <a:gd name="T91" fmla="*/ 130 h 2719"/>
                <a:gd name="T92" fmla="*/ 945 w 2604"/>
                <a:gd name="T93" fmla="*/ 1032 h 2719"/>
                <a:gd name="T94" fmla="*/ 1040 w 2604"/>
                <a:gd name="T95" fmla="*/ 130 h 2719"/>
                <a:gd name="T96" fmla="*/ 1256 w 2604"/>
                <a:gd name="T97" fmla="*/ 165 h 2719"/>
                <a:gd name="T98" fmla="*/ 1425 w 2604"/>
                <a:gd name="T99" fmla="*/ 210 h 2719"/>
                <a:gd name="T100" fmla="*/ 1500 w 2604"/>
                <a:gd name="T101" fmla="*/ 233 h 2719"/>
                <a:gd name="T102" fmla="*/ 1528 w 2604"/>
                <a:gd name="T103" fmla="*/ 251 h 2719"/>
                <a:gd name="T104" fmla="*/ 1563 w 2604"/>
                <a:gd name="T105" fmla="*/ 287 h 2719"/>
                <a:gd name="T106" fmla="*/ 1762 w 2604"/>
                <a:gd name="T107" fmla="*/ 554 h 2719"/>
                <a:gd name="T108" fmla="*/ 1756 w 2604"/>
                <a:gd name="T109" fmla="*/ 322 h 2719"/>
                <a:gd name="T110" fmla="*/ 1887 w 2604"/>
                <a:gd name="T111" fmla="*/ 108 h 2719"/>
                <a:gd name="T112" fmla="*/ 2119 w 2604"/>
                <a:gd name="T113" fmla="*/ 3 h 2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04" h="2719">
                  <a:moveTo>
                    <a:pt x="2138" y="125"/>
                  </a:moveTo>
                  <a:lnTo>
                    <a:pt x="2138" y="195"/>
                  </a:lnTo>
                  <a:lnTo>
                    <a:pt x="2105" y="204"/>
                  </a:lnTo>
                  <a:lnTo>
                    <a:pt x="2077" y="216"/>
                  </a:lnTo>
                  <a:lnTo>
                    <a:pt x="2054" y="233"/>
                  </a:lnTo>
                  <a:lnTo>
                    <a:pt x="2035" y="253"/>
                  </a:lnTo>
                  <a:lnTo>
                    <a:pt x="2021" y="275"/>
                  </a:lnTo>
                  <a:lnTo>
                    <a:pt x="2014" y="301"/>
                  </a:lnTo>
                  <a:lnTo>
                    <a:pt x="2011" y="327"/>
                  </a:lnTo>
                  <a:lnTo>
                    <a:pt x="2013" y="353"/>
                  </a:lnTo>
                  <a:lnTo>
                    <a:pt x="2020" y="375"/>
                  </a:lnTo>
                  <a:lnTo>
                    <a:pt x="2032" y="394"/>
                  </a:lnTo>
                  <a:lnTo>
                    <a:pt x="2048" y="412"/>
                  </a:lnTo>
                  <a:lnTo>
                    <a:pt x="2068" y="428"/>
                  </a:lnTo>
                  <a:lnTo>
                    <a:pt x="2090" y="440"/>
                  </a:lnTo>
                  <a:lnTo>
                    <a:pt x="2117" y="452"/>
                  </a:lnTo>
                  <a:lnTo>
                    <a:pt x="2145" y="463"/>
                  </a:lnTo>
                  <a:lnTo>
                    <a:pt x="2175" y="473"/>
                  </a:lnTo>
                  <a:lnTo>
                    <a:pt x="2197" y="485"/>
                  </a:lnTo>
                  <a:lnTo>
                    <a:pt x="2213" y="498"/>
                  </a:lnTo>
                  <a:lnTo>
                    <a:pt x="2222" y="512"/>
                  </a:lnTo>
                  <a:lnTo>
                    <a:pt x="2225" y="528"/>
                  </a:lnTo>
                  <a:lnTo>
                    <a:pt x="2223" y="542"/>
                  </a:lnTo>
                  <a:lnTo>
                    <a:pt x="2216" y="552"/>
                  </a:lnTo>
                  <a:lnTo>
                    <a:pt x="2205" y="561"/>
                  </a:lnTo>
                  <a:lnTo>
                    <a:pt x="2190" y="568"/>
                  </a:lnTo>
                  <a:lnTo>
                    <a:pt x="2173" y="572"/>
                  </a:lnTo>
                  <a:lnTo>
                    <a:pt x="2153" y="573"/>
                  </a:lnTo>
                  <a:lnTo>
                    <a:pt x="2117" y="570"/>
                  </a:lnTo>
                  <a:lnTo>
                    <a:pt x="2085" y="563"/>
                  </a:lnTo>
                  <a:lnTo>
                    <a:pt x="2055" y="553"/>
                  </a:lnTo>
                  <a:lnTo>
                    <a:pt x="2029" y="541"/>
                  </a:lnTo>
                  <a:lnTo>
                    <a:pt x="2006" y="627"/>
                  </a:lnTo>
                  <a:lnTo>
                    <a:pt x="2026" y="637"/>
                  </a:lnTo>
                  <a:lnTo>
                    <a:pt x="2049" y="645"/>
                  </a:lnTo>
                  <a:lnTo>
                    <a:pt x="2075" y="651"/>
                  </a:lnTo>
                  <a:lnTo>
                    <a:pt x="2103" y="657"/>
                  </a:lnTo>
                  <a:lnTo>
                    <a:pt x="2133" y="659"/>
                  </a:lnTo>
                  <a:lnTo>
                    <a:pt x="2133" y="729"/>
                  </a:lnTo>
                  <a:lnTo>
                    <a:pt x="2207" y="729"/>
                  </a:lnTo>
                  <a:lnTo>
                    <a:pt x="2207" y="655"/>
                  </a:lnTo>
                  <a:lnTo>
                    <a:pt x="2238" y="647"/>
                  </a:lnTo>
                  <a:lnTo>
                    <a:pt x="2264" y="635"/>
                  </a:lnTo>
                  <a:lnTo>
                    <a:pt x="2287" y="622"/>
                  </a:lnTo>
                  <a:lnTo>
                    <a:pt x="2306" y="605"/>
                  </a:lnTo>
                  <a:lnTo>
                    <a:pt x="2321" y="585"/>
                  </a:lnTo>
                  <a:lnTo>
                    <a:pt x="2331" y="564"/>
                  </a:lnTo>
                  <a:lnTo>
                    <a:pt x="2338" y="541"/>
                  </a:lnTo>
                  <a:lnTo>
                    <a:pt x="2340" y="517"/>
                  </a:lnTo>
                  <a:lnTo>
                    <a:pt x="2338" y="489"/>
                  </a:lnTo>
                  <a:lnTo>
                    <a:pt x="2330" y="466"/>
                  </a:lnTo>
                  <a:lnTo>
                    <a:pt x="2318" y="445"/>
                  </a:lnTo>
                  <a:lnTo>
                    <a:pt x="2301" y="425"/>
                  </a:lnTo>
                  <a:lnTo>
                    <a:pt x="2279" y="408"/>
                  </a:lnTo>
                  <a:lnTo>
                    <a:pt x="2251" y="392"/>
                  </a:lnTo>
                  <a:lnTo>
                    <a:pt x="2215" y="379"/>
                  </a:lnTo>
                  <a:lnTo>
                    <a:pt x="2187" y="367"/>
                  </a:lnTo>
                  <a:lnTo>
                    <a:pt x="2163" y="357"/>
                  </a:lnTo>
                  <a:lnTo>
                    <a:pt x="2146" y="347"/>
                  </a:lnTo>
                  <a:lnTo>
                    <a:pt x="2134" y="337"/>
                  </a:lnTo>
                  <a:lnTo>
                    <a:pt x="2128" y="326"/>
                  </a:lnTo>
                  <a:lnTo>
                    <a:pt x="2126" y="315"/>
                  </a:lnTo>
                  <a:lnTo>
                    <a:pt x="2126" y="306"/>
                  </a:lnTo>
                  <a:lnTo>
                    <a:pt x="2130" y="297"/>
                  </a:lnTo>
                  <a:lnTo>
                    <a:pt x="2136" y="290"/>
                  </a:lnTo>
                  <a:lnTo>
                    <a:pt x="2144" y="283"/>
                  </a:lnTo>
                  <a:lnTo>
                    <a:pt x="2156" y="278"/>
                  </a:lnTo>
                  <a:lnTo>
                    <a:pt x="2171" y="274"/>
                  </a:lnTo>
                  <a:lnTo>
                    <a:pt x="2189" y="273"/>
                  </a:lnTo>
                  <a:lnTo>
                    <a:pt x="2215" y="274"/>
                  </a:lnTo>
                  <a:lnTo>
                    <a:pt x="2238" y="278"/>
                  </a:lnTo>
                  <a:lnTo>
                    <a:pt x="2256" y="283"/>
                  </a:lnTo>
                  <a:lnTo>
                    <a:pt x="2273" y="288"/>
                  </a:lnTo>
                  <a:lnTo>
                    <a:pt x="2286" y="293"/>
                  </a:lnTo>
                  <a:lnTo>
                    <a:pt x="2297" y="299"/>
                  </a:lnTo>
                  <a:lnTo>
                    <a:pt x="2320" y="214"/>
                  </a:lnTo>
                  <a:lnTo>
                    <a:pt x="2303" y="208"/>
                  </a:lnTo>
                  <a:lnTo>
                    <a:pt x="2285" y="201"/>
                  </a:lnTo>
                  <a:lnTo>
                    <a:pt x="2264" y="196"/>
                  </a:lnTo>
                  <a:lnTo>
                    <a:pt x="2239" y="192"/>
                  </a:lnTo>
                  <a:lnTo>
                    <a:pt x="2211" y="191"/>
                  </a:lnTo>
                  <a:lnTo>
                    <a:pt x="2211" y="125"/>
                  </a:lnTo>
                  <a:lnTo>
                    <a:pt x="2138" y="125"/>
                  </a:lnTo>
                  <a:close/>
                  <a:moveTo>
                    <a:pt x="2173" y="0"/>
                  </a:moveTo>
                  <a:lnTo>
                    <a:pt x="2227" y="3"/>
                  </a:lnTo>
                  <a:lnTo>
                    <a:pt x="2280" y="14"/>
                  </a:lnTo>
                  <a:lnTo>
                    <a:pt x="2329" y="29"/>
                  </a:lnTo>
                  <a:lnTo>
                    <a:pt x="2376" y="50"/>
                  </a:lnTo>
                  <a:lnTo>
                    <a:pt x="2420" y="77"/>
                  </a:lnTo>
                  <a:lnTo>
                    <a:pt x="2459" y="108"/>
                  </a:lnTo>
                  <a:lnTo>
                    <a:pt x="2495" y="144"/>
                  </a:lnTo>
                  <a:lnTo>
                    <a:pt x="2527" y="183"/>
                  </a:lnTo>
                  <a:lnTo>
                    <a:pt x="2553" y="227"/>
                  </a:lnTo>
                  <a:lnTo>
                    <a:pt x="2575" y="273"/>
                  </a:lnTo>
                  <a:lnTo>
                    <a:pt x="2591" y="322"/>
                  </a:lnTo>
                  <a:lnTo>
                    <a:pt x="2600" y="374"/>
                  </a:lnTo>
                  <a:lnTo>
                    <a:pt x="2604" y="428"/>
                  </a:lnTo>
                  <a:lnTo>
                    <a:pt x="2600" y="481"/>
                  </a:lnTo>
                  <a:lnTo>
                    <a:pt x="2591" y="532"/>
                  </a:lnTo>
                  <a:lnTo>
                    <a:pt x="2575" y="582"/>
                  </a:lnTo>
                  <a:lnTo>
                    <a:pt x="2553" y="628"/>
                  </a:lnTo>
                  <a:lnTo>
                    <a:pt x="2527" y="672"/>
                  </a:lnTo>
                  <a:lnTo>
                    <a:pt x="2495" y="711"/>
                  </a:lnTo>
                  <a:lnTo>
                    <a:pt x="2459" y="746"/>
                  </a:lnTo>
                  <a:lnTo>
                    <a:pt x="2420" y="778"/>
                  </a:lnTo>
                  <a:lnTo>
                    <a:pt x="2376" y="804"/>
                  </a:lnTo>
                  <a:lnTo>
                    <a:pt x="2329" y="825"/>
                  </a:lnTo>
                  <a:lnTo>
                    <a:pt x="2279" y="841"/>
                  </a:lnTo>
                  <a:lnTo>
                    <a:pt x="2227" y="851"/>
                  </a:lnTo>
                  <a:lnTo>
                    <a:pt x="2173" y="854"/>
                  </a:lnTo>
                  <a:lnTo>
                    <a:pt x="2123" y="852"/>
                  </a:lnTo>
                  <a:lnTo>
                    <a:pt x="2074" y="843"/>
                  </a:lnTo>
                  <a:lnTo>
                    <a:pt x="2028" y="830"/>
                  </a:lnTo>
                  <a:lnTo>
                    <a:pt x="1984" y="810"/>
                  </a:lnTo>
                  <a:lnTo>
                    <a:pt x="1943" y="787"/>
                  </a:lnTo>
                  <a:lnTo>
                    <a:pt x="1781" y="908"/>
                  </a:lnTo>
                  <a:lnTo>
                    <a:pt x="1763" y="920"/>
                  </a:lnTo>
                  <a:lnTo>
                    <a:pt x="1744" y="929"/>
                  </a:lnTo>
                  <a:lnTo>
                    <a:pt x="1723" y="933"/>
                  </a:lnTo>
                  <a:lnTo>
                    <a:pt x="1703" y="935"/>
                  </a:lnTo>
                  <a:lnTo>
                    <a:pt x="1676" y="932"/>
                  </a:lnTo>
                  <a:lnTo>
                    <a:pt x="1655" y="926"/>
                  </a:lnTo>
                  <a:lnTo>
                    <a:pt x="1635" y="916"/>
                  </a:lnTo>
                  <a:lnTo>
                    <a:pt x="1618" y="903"/>
                  </a:lnTo>
                  <a:lnTo>
                    <a:pt x="1603" y="887"/>
                  </a:lnTo>
                  <a:lnTo>
                    <a:pt x="1591" y="868"/>
                  </a:lnTo>
                  <a:lnTo>
                    <a:pt x="1368" y="457"/>
                  </a:lnTo>
                  <a:lnTo>
                    <a:pt x="1349" y="451"/>
                  </a:lnTo>
                  <a:lnTo>
                    <a:pt x="1327" y="445"/>
                  </a:lnTo>
                  <a:lnTo>
                    <a:pt x="1303" y="438"/>
                  </a:lnTo>
                  <a:lnTo>
                    <a:pt x="1303" y="1302"/>
                  </a:lnTo>
                  <a:lnTo>
                    <a:pt x="1405" y="2556"/>
                  </a:lnTo>
                  <a:lnTo>
                    <a:pt x="1404" y="2586"/>
                  </a:lnTo>
                  <a:lnTo>
                    <a:pt x="1397" y="2616"/>
                  </a:lnTo>
                  <a:lnTo>
                    <a:pt x="1385" y="2642"/>
                  </a:lnTo>
                  <a:lnTo>
                    <a:pt x="1369" y="2666"/>
                  </a:lnTo>
                  <a:lnTo>
                    <a:pt x="1348" y="2686"/>
                  </a:lnTo>
                  <a:lnTo>
                    <a:pt x="1323" y="2702"/>
                  </a:lnTo>
                  <a:lnTo>
                    <a:pt x="1295" y="2714"/>
                  </a:lnTo>
                  <a:lnTo>
                    <a:pt x="1264" y="2719"/>
                  </a:lnTo>
                  <a:lnTo>
                    <a:pt x="1258" y="2719"/>
                  </a:lnTo>
                  <a:lnTo>
                    <a:pt x="1252" y="2719"/>
                  </a:lnTo>
                  <a:lnTo>
                    <a:pt x="1223" y="2717"/>
                  </a:lnTo>
                  <a:lnTo>
                    <a:pt x="1195" y="2709"/>
                  </a:lnTo>
                  <a:lnTo>
                    <a:pt x="1170" y="2697"/>
                  </a:lnTo>
                  <a:lnTo>
                    <a:pt x="1148" y="2680"/>
                  </a:lnTo>
                  <a:lnTo>
                    <a:pt x="1129" y="2658"/>
                  </a:lnTo>
                  <a:lnTo>
                    <a:pt x="1114" y="2635"/>
                  </a:lnTo>
                  <a:lnTo>
                    <a:pt x="1104" y="2608"/>
                  </a:lnTo>
                  <a:lnTo>
                    <a:pt x="1099" y="2579"/>
                  </a:lnTo>
                  <a:lnTo>
                    <a:pt x="1006" y="1447"/>
                  </a:lnTo>
                  <a:lnTo>
                    <a:pt x="987" y="1454"/>
                  </a:lnTo>
                  <a:lnTo>
                    <a:pt x="967" y="1459"/>
                  </a:lnTo>
                  <a:lnTo>
                    <a:pt x="945" y="1460"/>
                  </a:lnTo>
                  <a:lnTo>
                    <a:pt x="924" y="1459"/>
                  </a:lnTo>
                  <a:lnTo>
                    <a:pt x="903" y="1454"/>
                  </a:lnTo>
                  <a:lnTo>
                    <a:pt x="884" y="1447"/>
                  </a:lnTo>
                  <a:lnTo>
                    <a:pt x="791" y="2579"/>
                  </a:lnTo>
                  <a:lnTo>
                    <a:pt x="786" y="2608"/>
                  </a:lnTo>
                  <a:lnTo>
                    <a:pt x="776" y="2635"/>
                  </a:lnTo>
                  <a:lnTo>
                    <a:pt x="761" y="2658"/>
                  </a:lnTo>
                  <a:lnTo>
                    <a:pt x="743" y="2680"/>
                  </a:lnTo>
                  <a:lnTo>
                    <a:pt x="720" y="2697"/>
                  </a:lnTo>
                  <a:lnTo>
                    <a:pt x="695" y="2709"/>
                  </a:lnTo>
                  <a:lnTo>
                    <a:pt x="667" y="2717"/>
                  </a:lnTo>
                  <a:lnTo>
                    <a:pt x="638" y="2719"/>
                  </a:lnTo>
                  <a:lnTo>
                    <a:pt x="633" y="2719"/>
                  </a:lnTo>
                  <a:lnTo>
                    <a:pt x="626" y="2719"/>
                  </a:lnTo>
                  <a:lnTo>
                    <a:pt x="595" y="2714"/>
                  </a:lnTo>
                  <a:lnTo>
                    <a:pt x="567" y="2702"/>
                  </a:lnTo>
                  <a:lnTo>
                    <a:pt x="542" y="2686"/>
                  </a:lnTo>
                  <a:lnTo>
                    <a:pt x="522" y="2666"/>
                  </a:lnTo>
                  <a:lnTo>
                    <a:pt x="505" y="2642"/>
                  </a:lnTo>
                  <a:lnTo>
                    <a:pt x="493" y="2616"/>
                  </a:lnTo>
                  <a:lnTo>
                    <a:pt x="487" y="2586"/>
                  </a:lnTo>
                  <a:lnTo>
                    <a:pt x="485" y="2556"/>
                  </a:lnTo>
                  <a:lnTo>
                    <a:pt x="588" y="1302"/>
                  </a:lnTo>
                  <a:lnTo>
                    <a:pt x="588" y="438"/>
                  </a:lnTo>
                  <a:lnTo>
                    <a:pt x="562" y="446"/>
                  </a:lnTo>
                  <a:lnTo>
                    <a:pt x="540" y="452"/>
                  </a:lnTo>
                  <a:lnTo>
                    <a:pt x="412" y="942"/>
                  </a:lnTo>
                  <a:lnTo>
                    <a:pt x="406" y="960"/>
                  </a:lnTo>
                  <a:lnTo>
                    <a:pt x="397" y="977"/>
                  </a:lnTo>
                  <a:lnTo>
                    <a:pt x="236" y="1231"/>
                  </a:lnTo>
                  <a:lnTo>
                    <a:pt x="219" y="1252"/>
                  </a:lnTo>
                  <a:lnTo>
                    <a:pt x="199" y="1268"/>
                  </a:lnTo>
                  <a:lnTo>
                    <a:pt x="177" y="1281"/>
                  </a:lnTo>
                  <a:lnTo>
                    <a:pt x="153" y="1287"/>
                  </a:lnTo>
                  <a:lnTo>
                    <a:pt x="127" y="1290"/>
                  </a:lnTo>
                  <a:lnTo>
                    <a:pt x="104" y="1288"/>
                  </a:lnTo>
                  <a:lnTo>
                    <a:pt x="81" y="1282"/>
                  </a:lnTo>
                  <a:lnTo>
                    <a:pt x="59" y="1270"/>
                  </a:lnTo>
                  <a:lnTo>
                    <a:pt x="39" y="1254"/>
                  </a:lnTo>
                  <a:lnTo>
                    <a:pt x="23" y="1236"/>
                  </a:lnTo>
                  <a:lnTo>
                    <a:pt x="11" y="1215"/>
                  </a:lnTo>
                  <a:lnTo>
                    <a:pt x="3" y="1191"/>
                  </a:lnTo>
                  <a:lnTo>
                    <a:pt x="0" y="1167"/>
                  </a:lnTo>
                  <a:lnTo>
                    <a:pt x="1" y="1143"/>
                  </a:lnTo>
                  <a:lnTo>
                    <a:pt x="8" y="1119"/>
                  </a:lnTo>
                  <a:lnTo>
                    <a:pt x="19" y="1095"/>
                  </a:lnTo>
                  <a:lnTo>
                    <a:pt x="170" y="859"/>
                  </a:lnTo>
                  <a:lnTo>
                    <a:pt x="310" y="321"/>
                  </a:lnTo>
                  <a:lnTo>
                    <a:pt x="312" y="318"/>
                  </a:lnTo>
                  <a:lnTo>
                    <a:pt x="313" y="315"/>
                  </a:lnTo>
                  <a:lnTo>
                    <a:pt x="315" y="311"/>
                  </a:lnTo>
                  <a:lnTo>
                    <a:pt x="327" y="288"/>
                  </a:lnTo>
                  <a:lnTo>
                    <a:pt x="334" y="278"/>
                  </a:lnTo>
                  <a:lnTo>
                    <a:pt x="340" y="270"/>
                  </a:lnTo>
                  <a:lnTo>
                    <a:pt x="350" y="261"/>
                  </a:lnTo>
                  <a:lnTo>
                    <a:pt x="360" y="253"/>
                  </a:lnTo>
                  <a:lnTo>
                    <a:pt x="369" y="246"/>
                  </a:lnTo>
                  <a:lnTo>
                    <a:pt x="381" y="240"/>
                  </a:lnTo>
                  <a:lnTo>
                    <a:pt x="384" y="238"/>
                  </a:lnTo>
                  <a:lnTo>
                    <a:pt x="386" y="236"/>
                  </a:lnTo>
                  <a:lnTo>
                    <a:pt x="391" y="233"/>
                  </a:lnTo>
                  <a:lnTo>
                    <a:pt x="395" y="232"/>
                  </a:lnTo>
                  <a:lnTo>
                    <a:pt x="406" y="228"/>
                  </a:lnTo>
                  <a:lnTo>
                    <a:pt x="421" y="224"/>
                  </a:lnTo>
                  <a:lnTo>
                    <a:pt x="441" y="217"/>
                  </a:lnTo>
                  <a:lnTo>
                    <a:pt x="465" y="210"/>
                  </a:lnTo>
                  <a:lnTo>
                    <a:pt x="493" y="201"/>
                  </a:lnTo>
                  <a:lnTo>
                    <a:pt x="524" y="193"/>
                  </a:lnTo>
                  <a:lnTo>
                    <a:pt x="559" y="183"/>
                  </a:lnTo>
                  <a:lnTo>
                    <a:pt x="595" y="174"/>
                  </a:lnTo>
                  <a:lnTo>
                    <a:pt x="635" y="165"/>
                  </a:lnTo>
                  <a:lnTo>
                    <a:pt x="676" y="156"/>
                  </a:lnTo>
                  <a:lnTo>
                    <a:pt x="718" y="148"/>
                  </a:lnTo>
                  <a:lnTo>
                    <a:pt x="762" y="141"/>
                  </a:lnTo>
                  <a:lnTo>
                    <a:pt x="806" y="134"/>
                  </a:lnTo>
                  <a:lnTo>
                    <a:pt x="850" y="130"/>
                  </a:lnTo>
                  <a:lnTo>
                    <a:pt x="896" y="127"/>
                  </a:lnTo>
                  <a:lnTo>
                    <a:pt x="928" y="191"/>
                  </a:lnTo>
                  <a:lnTo>
                    <a:pt x="929" y="191"/>
                  </a:lnTo>
                  <a:lnTo>
                    <a:pt x="843" y="855"/>
                  </a:lnTo>
                  <a:lnTo>
                    <a:pt x="945" y="1032"/>
                  </a:lnTo>
                  <a:lnTo>
                    <a:pt x="1047" y="855"/>
                  </a:lnTo>
                  <a:lnTo>
                    <a:pt x="961" y="191"/>
                  </a:lnTo>
                  <a:lnTo>
                    <a:pt x="962" y="191"/>
                  </a:lnTo>
                  <a:lnTo>
                    <a:pt x="995" y="127"/>
                  </a:lnTo>
                  <a:lnTo>
                    <a:pt x="1040" y="130"/>
                  </a:lnTo>
                  <a:lnTo>
                    <a:pt x="1084" y="134"/>
                  </a:lnTo>
                  <a:lnTo>
                    <a:pt x="1128" y="141"/>
                  </a:lnTo>
                  <a:lnTo>
                    <a:pt x="1172" y="148"/>
                  </a:lnTo>
                  <a:lnTo>
                    <a:pt x="1214" y="156"/>
                  </a:lnTo>
                  <a:lnTo>
                    <a:pt x="1256" y="165"/>
                  </a:lnTo>
                  <a:lnTo>
                    <a:pt x="1295" y="174"/>
                  </a:lnTo>
                  <a:lnTo>
                    <a:pt x="1331" y="183"/>
                  </a:lnTo>
                  <a:lnTo>
                    <a:pt x="1366" y="193"/>
                  </a:lnTo>
                  <a:lnTo>
                    <a:pt x="1397" y="201"/>
                  </a:lnTo>
                  <a:lnTo>
                    <a:pt x="1425" y="210"/>
                  </a:lnTo>
                  <a:lnTo>
                    <a:pt x="1450" y="217"/>
                  </a:lnTo>
                  <a:lnTo>
                    <a:pt x="1469" y="224"/>
                  </a:lnTo>
                  <a:lnTo>
                    <a:pt x="1484" y="228"/>
                  </a:lnTo>
                  <a:lnTo>
                    <a:pt x="1495" y="232"/>
                  </a:lnTo>
                  <a:lnTo>
                    <a:pt x="1500" y="233"/>
                  </a:lnTo>
                  <a:lnTo>
                    <a:pt x="1505" y="236"/>
                  </a:lnTo>
                  <a:lnTo>
                    <a:pt x="1508" y="239"/>
                  </a:lnTo>
                  <a:lnTo>
                    <a:pt x="1512" y="241"/>
                  </a:lnTo>
                  <a:lnTo>
                    <a:pt x="1517" y="244"/>
                  </a:lnTo>
                  <a:lnTo>
                    <a:pt x="1528" y="251"/>
                  </a:lnTo>
                  <a:lnTo>
                    <a:pt x="1539" y="258"/>
                  </a:lnTo>
                  <a:lnTo>
                    <a:pt x="1549" y="268"/>
                  </a:lnTo>
                  <a:lnTo>
                    <a:pt x="1557" y="279"/>
                  </a:lnTo>
                  <a:lnTo>
                    <a:pt x="1561" y="284"/>
                  </a:lnTo>
                  <a:lnTo>
                    <a:pt x="1563" y="287"/>
                  </a:lnTo>
                  <a:lnTo>
                    <a:pt x="1566" y="290"/>
                  </a:lnTo>
                  <a:lnTo>
                    <a:pt x="1569" y="293"/>
                  </a:lnTo>
                  <a:lnTo>
                    <a:pt x="1745" y="617"/>
                  </a:lnTo>
                  <a:lnTo>
                    <a:pt x="1776" y="594"/>
                  </a:lnTo>
                  <a:lnTo>
                    <a:pt x="1762" y="554"/>
                  </a:lnTo>
                  <a:lnTo>
                    <a:pt x="1751" y="514"/>
                  </a:lnTo>
                  <a:lnTo>
                    <a:pt x="1745" y="471"/>
                  </a:lnTo>
                  <a:lnTo>
                    <a:pt x="1743" y="428"/>
                  </a:lnTo>
                  <a:lnTo>
                    <a:pt x="1746" y="374"/>
                  </a:lnTo>
                  <a:lnTo>
                    <a:pt x="1756" y="322"/>
                  </a:lnTo>
                  <a:lnTo>
                    <a:pt x="1772" y="273"/>
                  </a:lnTo>
                  <a:lnTo>
                    <a:pt x="1793" y="227"/>
                  </a:lnTo>
                  <a:lnTo>
                    <a:pt x="1819" y="183"/>
                  </a:lnTo>
                  <a:lnTo>
                    <a:pt x="1851" y="144"/>
                  </a:lnTo>
                  <a:lnTo>
                    <a:pt x="1887" y="108"/>
                  </a:lnTo>
                  <a:lnTo>
                    <a:pt x="1927" y="77"/>
                  </a:lnTo>
                  <a:lnTo>
                    <a:pt x="1971" y="50"/>
                  </a:lnTo>
                  <a:lnTo>
                    <a:pt x="2017" y="29"/>
                  </a:lnTo>
                  <a:lnTo>
                    <a:pt x="2068" y="14"/>
                  </a:lnTo>
                  <a:lnTo>
                    <a:pt x="2119" y="3"/>
                  </a:lnTo>
                  <a:lnTo>
                    <a:pt x="217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grpSp>
      <p:sp>
        <p:nvSpPr>
          <p:cNvPr id="51" name="Rectangle 50"/>
          <p:cNvSpPr/>
          <p:nvPr/>
        </p:nvSpPr>
        <p:spPr>
          <a:xfrm>
            <a:off x="5998375" y="3529562"/>
            <a:ext cx="848234" cy="230832"/>
          </a:xfrm>
          <a:prstGeom prst="rect">
            <a:avLst/>
          </a:prstGeom>
        </p:spPr>
        <p:txBody>
          <a:bodyPr wrap="square">
            <a:spAutoFit/>
          </a:bodyPr>
          <a:lstStyle/>
          <a:p>
            <a:pPr algn="ctr" defTabSz="685612"/>
            <a:r>
              <a:rPr lang="en-US" sz="900" dirty="0">
                <a:solidFill>
                  <a:srgbClr val="00B0F0"/>
                </a:solidFill>
                <a:latin typeface="Montserrat" pitchFamily="2" charset="77"/>
                <a:ea typeface="Helvetica Regular" charset="0"/>
                <a:cs typeface="Helvetica Regular" charset="0"/>
              </a:rPr>
              <a:t>Vehicles</a:t>
            </a:r>
          </a:p>
        </p:txBody>
      </p:sp>
      <p:sp>
        <p:nvSpPr>
          <p:cNvPr id="58" name="Rectangle 57"/>
          <p:cNvSpPr/>
          <p:nvPr/>
        </p:nvSpPr>
        <p:spPr>
          <a:xfrm>
            <a:off x="6000545" y="4433462"/>
            <a:ext cx="817850" cy="461537"/>
          </a:xfrm>
          <a:prstGeom prst="rect">
            <a:avLst/>
          </a:prstGeom>
        </p:spPr>
        <p:txBody>
          <a:bodyPr wrap="square">
            <a:spAutoFit/>
          </a:bodyPr>
          <a:lstStyle/>
          <a:p>
            <a:pPr algn="ctr" defTabSz="685612" fontAlgn="ctr"/>
            <a:r>
              <a:rPr lang="en-US" sz="2399" dirty="0">
                <a:solidFill>
                  <a:srgbClr val="00B0F0"/>
                </a:solidFill>
                <a:latin typeface="Montserrat" pitchFamily="2" charset="77"/>
                <a:ea typeface="Helvetica Regular" charset="0"/>
                <a:cs typeface="Helvetica Regular" charset="0"/>
              </a:rPr>
              <a:t>0.7</a:t>
            </a:r>
          </a:p>
        </p:txBody>
      </p:sp>
      <p:sp>
        <p:nvSpPr>
          <p:cNvPr id="95" name="Freeform 32"/>
          <p:cNvSpPr>
            <a:spLocks noEditPoints="1"/>
          </p:cNvSpPr>
          <p:nvPr/>
        </p:nvSpPr>
        <p:spPr bwMode="auto">
          <a:xfrm>
            <a:off x="6142552" y="3882105"/>
            <a:ext cx="527651" cy="495852"/>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chemeClr val="bg2">
              <a:lumMod val="5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53" name="Rectangle 52"/>
          <p:cNvSpPr/>
          <p:nvPr/>
        </p:nvSpPr>
        <p:spPr>
          <a:xfrm>
            <a:off x="7852945" y="3529562"/>
            <a:ext cx="559769" cy="230832"/>
          </a:xfrm>
          <a:prstGeom prst="rect">
            <a:avLst/>
          </a:prstGeom>
        </p:spPr>
        <p:txBody>
          <a:bodyPr wrap="none">
            <a:spAutoFit/>
          </a:bodyPr>
          <a:lstStyle/>
          <a:p>
            <a:pPr defTabSz="685612" fontAlgn="ctr"/>
            <a:r>
              <a:rPr lang="en-US" sz="900" dirty="0">
                <a:solidFill>
                  <a:srgbClr val="00B0F0"/>
                </a:solidFill>
                <a:latin typeface="Montserrat" pitchFamily="2" charset="77"/>
                <a:ea typeface="Helvetica Regular" charset="0"/>
                <a:cs typeface="Helvetica Regular" charset="0"/>
              </a:rPr>
              <a:t>Women</a:t>
            </a:r>
          </a:p>
        </p:txBody>
      </p:sp>
      <p:sp>
        <p:nvSpPr>
          <p:cNvPr id="60" name="Rectangle 59"/>
          <p:cNvSpPr/>
          <p:nvPr/>
        </p:nvSpPr>
        <p:spPr>
          <a:xfrm>
            <a:off x="7706528" y="4433462"/>
            <a:ext cx="817850" cy="461537"/>
          </a:xfrm>
          <a:prstGeom prst="rect">
            <a:avLst/>
          </a:prstGeom>
        </p:spPr>
        <p:txBody>
          <a:bodyPr wrap="square">
            <a:spAutoFit/>
          </a:bodyPr>
          <a:lstStyle/>
          <a:p>
            <a:pPr algn="ctr" defTabSz="685612" fontAlgn="ctr"/>
            <a:r>
              <a:rPr lang="en-US" sz="2399" dirty="0">
                <a:solidFill>
                  <a:srgbClr val="00B0F0"/>
                </a:solidFill>
                <a:latin typeface="Montserrat" pitchFamily="2" charset="77"/>
                <a:ea typeface="Helvetica Regular" charset="0"/>
                <a:cs typeface="Helvetica Regular" charset="0"/>
              </a:rPr>
              <a:t>51%</a:t>
            </a:r>
          </a:p>
        </p:txBody>
      </p:sp>
      <p:grpSp>
        <p:nvGrpSpPr>
          <p:cNvPr id="97" name="Group 35"/>
          <p:cNvGrpSpPr>
            <a:grpSpLocks noChangeAspect="1"/>
          </p:cNvGrpSpPr>
          <p:nvPr/>
        </p:nvGrpSpPr>
        <p:grpSpPr bwMode="auto">
          <a:xfrm>
            <a:off x="7933820" y="3897904"/>
            <a:ext cx="345660" cy="464253"/>
            <a:chOff x="-494" y="81"/>
            <a:chExt cx="2562" cy="3441"/>
          </a:xfrm>
          <a:solidFill>
            <a:schemeClr val="bg2">
              <a:lumMod val="50000"/>
            </a:schemeClr>
          </a:solidFill>
        </p:grpSpPr>
        <p:sp>
          <p:nvSpPr>
            <p:cNvPr id="100" name="Freeform 37"/>
            <p:cNvSpPr>
              <a:spLocks noEditPoints="1"/>
            </p:cNvSpPr>
            <p:nvPr/>
          </p:nvSpPr>
          <p:spPr bwMode="auto">
            <a:xfrm>
              <a:off x="-186" y="81"/>
              <a:ext cx="1898" cy="2019"/>
            </a:xfrm>
            <a:custGeom>
              <a:avLst/>
              <a:gdLst>
                <a:gd name="T0" fmla="*/ 1075 w 1898"/>
                <a:gd name="T1" fmla="*/ 522 h 2019"/>
                <a:gd name="T2" fmla="*/ 1169 w 1898"/>
                <a:gd name="T3" fmla="*/ 619 h 2019"/>
                <a:gd name="T4" fmla="*/ 1248 w 1898"/>
                <a:gd name="T5" fmla="*/ 760 h 2019"/>
                <a:gd name="T6" fmla="*/ 1275 w 1898"/>
                <a:gd name="T7" fmla="*/ 865 h 2019"/>
                <a:gd name="T8" fmla="*/ 1274 w 1898"/>
                <a:gd name="T9" fmla="*/ 877 h 2019"/>
                <a:gd name="T10" fmla="*/ 1231 w 1898"/>
                <a:gd name="T11" fmla="*/ 798 h 2019"/>
                <a:gd name="T12" fmla="*/ 1146 w 1898"/>
                <a:gd name="T13" fmla="*/ 704 h 2019"/>
                <a:gd name="T14" fmla="*/ 1055 w 1898"/>
                <a:gd name="T15" fmla="*/ 643 h 2019"/>
                <a:gd name="T16" fmla="*/ 949 w 1898"/>
                <a:gd name="T17" fmla="*/ 606 h 2019"/>
                <a:gd name="T18" fmla="*/ 829 w 1898"/>
                <a:gd name="T19" fmla="*/ 715 h 2019"/>
                <a:gd name="T20" fmla="*/ 619 w 1898"/>
                <a:gd name="T21" fmla="*/ 852 h 2019"/>
                <a:gd name="T22" fmla="*/ 414 w 1898"/>
                <a:gd name="T23" fmla="*/ 902 h 2019"/>
                <a:gd name="T24" fmla="*/ 254 w 1898"/>
                <a:gd name="T25" fmla="*/ 859 h 2019"/>
                <a:gd name="T26" fmla="*/ 173 w 1898"/>
                <a:gd name="T27" fmla="*/ 851 h 2019"/>
                <a:gd name="T28" fmla="*/ 152 w 1898"/>
                <a:gd name="T29" fmla="*/ 983 h 2019"/>
                <a:gd name="T30" fmla="*/ 214 w 1898"/>
                <a:gd name="T31" fmla="*/ 1118 h 2019"/>
                <a:gd name="T32" fmla="*/ 326 w 1898"/>
                <a:gd name="T33" fmla="*/ 1166 h 2019"/>
                <a:gd name="T34" fmla="*/ 425 w 1898"/>
                <a:gd name="T35" fmla="*/ 1435 h 2019"/>
                <a:gd name="T36" fmla="*/ 592 w 1898"/>
                <a:gd name="T37" fmla="*/ 1690 h 2019"/>
                <a:gd name="T38" fmla="*/ 806 w 1898"/>
                <a:gd name="T39" fmla="*/ 1853 h 2019"/>
                <a:gd name="T40" fmla="*/ 1046 w 1898"/>
                <a:gd name="T41" fmla="*/ 1870 h 2019"/>
                <a:gd name="T42" fmla="*/ 1268 w 1898"/>
                <a:gd name="T43" fmla="*/ 1731 h 2019"/>
                <a:gd name="T44" fmla="*/ 1447 w 1898"/>
                <a:gd name="T45" fmla="*/ 1491 h 2019"/>
                <a:gd name="T46" fmla="*/ 1563 w 1898"/>
                <a:gd name="T47" fmla="*/ 1204 h 2019"/>
                <a:gd name="T48" fmla="*/ 1668 w 1898"/>
                <a:gd name="T49" fmla="*/ 1135 h 2019"/>
                <a:gd name="T50" fmla="*/ 1741 w 1898"/>
                <a:gd name="T51" fmla="*/ 1012 h 2019"/>
                <a:gd name="T52" fmla="*/ 1737 w 1898"/>
                <a:gd name="T53" fmla="*/ 873 h 2019"/>
                <a:gd name="T54" fmla="*/ 1676 w 1898"/>
                <a:gd name="T55" fmla="*/ 809 h 2019"/>
                <a:gd name="T56" fmla="*/ 1587 w 1898"/>
                <a:gd name="T57" fmla="*/ 898 h 2019"/>
                <a:gd name="T58" fmla="*/ 1501 w 1898"/>
                <a:gd name="T59" fmla="*/ 956 h 2019"/>
                <a:gd name="T60" fmla="*/ 1455 w 1898"/>
                <a:gd name="T61" fmla="*/ 917 h 2019"/>
                <a:gd name="T62" fmla="*/ 1413 w 1898"/>
                <a:gd name="T63" fmla="*/ 808 h 2019"/>
                <a:gd name="T64" fmla="*/ 1338 w 1898"/>
                <a:gd name="T65" fmla="*/ 660 h 2019"/>
                <a:gd name="T66" fmla="*/ 1190 w 1898"/>
                <a:gd name="T67" fmla="*/ 508 h 2019"/>
                <a:gd name="T68" fmla="*/ 949 w 1898"/>
                <a:gd name="T69" fmla="*/ 0 h 2019"/>
                <a:gd name="T70" fmla="*/ 1222 w 1898"/>
                <a:gd name="T71" fmla="*/ 51 h 2019"/>
                <a:gd name="T72" fmla="*/ 1519 w 1898"/>
                <a:gd name="T73" fmla="*/ 239 h 2019"/>
                <a:gd name="T74" fmla="*/ 1745 w 1898"/>
                <a:gd name="T75" fmla="*/ 540 h 2019"/>
                <a:gd name="T76" fmla="*/ 1875 w 1898"/>
                <a:gd name="T77" fmla="*/ 925 h 2019"/>
                <a:gd name="T78" fmla="*/ 1893 w 1898"/>
                <a:gd name="T79" fmla="*/ 1347 h 2019"/>
                <a:gd name="T80" fmla="*/ 1850 w 1898"/>
                <a:gd name="T81" fmla="*/ 1660 h 2019"/>
                <a:gd name="T82" fmla="*/ 1763 w 1898"/>
                <a:gd name="T83" fmla="*/ 1857 h 2019"/>
                <a:gd name="T84" fmla="*/ 1640 w 1898"/>
                <a:gd name="T85" fmla="*/ 1964 h 2019"/>
                <a:gd name="T86" fmla="*/ 1484 w 1898"/>
                <a:gd name="T87" fmla="*/ 2006 h 2019"/>
                <a:gd name="T88" fmla="*/ 1301 w 1898"/>
                <a:gd name="T89" fmla="*/ 2007 h 2019"/>
                <a:gd name="T90" fmla="*/ 1098 w 1898"/>
                <a:gd name="T91" fmla="*/ 1992 h 2019"/>
                <a:gd name="T92" fmla="*/ 914 w 1898"/>
                <a:gd name="T93" fmla="*/ 2002 h 2019"/>
                <a:gd name="T94" fmla="*/ 648 w 1898"/>
                <a:gd name="T95" fmla="*/ 2008 h 2019"/>
                <a:gd name="T96" fmla="*/ 361 w 1898"/>
                <a:gd name="T97" fmla="*/ 2012 h 2019"/>
                <a:gd name="T98" fmla="*/ 212 w 1898"/>
                <a:gd name="T99" fmla="*/ 1957 h 2019"/>
                <a:gd name="T100" fmla="*/ 104 w 1898"/>
                <a:gd name="T101" fmla="*/ 1831 h 2019"/>
                <a:gd name="T102" fmla="*/ 32 w 1898"/>
                <a:gd name="T103" fmla="*/ 1610 h 2019"/>
                <a:gd name="T104" fmla="*/ 1 w 1898"/>
                <a:gd name="T105" fmla="*/ 1269 h 2019"/>
                <a:gd name="T106" fmla="*/ 40 w 1898"/>
                <a:gd name="T107" fmla="*/ 842 h 2019"/>
                <a:gd name="T108" fmla="*/ 191 w 1898"/>
                <a:gd name="T109" fmla="*/ 472 h 2019"/>
                <a:gd name="T110" fmla="*/ 432 w 1898"/>
                <a:gd name="T111" fmla="*/ 191 h 2019"/>
                <a:gd name="T112" fmla="*/ 740 w 1898"/>
                <a:gd name="T113" fmla="*/ 29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98" h="2019">
                  <a:moveTo>
                    <a:pt x="1035" y="421"/>
                  </a:moveTo>
                  <a:lnTo>
                    <a:pt x="1024" y="451"/>
                  </a:lnTo>
                  <a:lnTo>
                    <a:pt x="1011" y="480"/>
                  </a:lnTo>
                  <a:lnTo>
                    <a:pt x="1043" y="501"/>
                  </a:lnTo>
                  <a:lnTo>
                    <a:pt x="1075" y="522"/>
                  </a:lnTo>
                  <a:lnTo>
                    <a:pt x="1096" y="541"/>
                  </a:lnTo>
                  <a:lnTo>
                    <a:pt x="1116" y="559"/>
                  </a:lnTo>
                  <a:lnTo>
                    <a:pt x="1135" y="578"/>
                  </a:lnTo>
                  <a:lnTo>
                    <a:pt x="1153" y="598"/>
                  </a:lnTo>
                  <a:lnTo>
                    <a:pt x="1169" y="619"/>
                  </a:lnTo>
                  <a:lnTo>
                    <a:pt x="1185" y="639"/>
                  </a:lnTo>
                  <a:lnTo>
                    <a:pt x="1205" y="671"/>
                  </a:lnTo>
                  <a:lnTo>
                    <a:pt x="1222" y="701"/>
                  </a:lnTo>
                  <a:lnTo>
                    <a:pt x="1236" y="731"/>
                  </a:lnTo>
                  <a:lnTo>
                    <a:pt x="1248" y="760"/>
                  </a:lnTo>
                  <a:lnTo>
                    <a:pt x="1257" y="786"/>
                  </a:lnTo>
                  <a:lnTo>
                    <a:pt x="1263" y="811"/>
                  </a:lnTo>
                  <a:lnTo>
                    <a:pt x="1269" y="832"/>
                  </a:lnTo>
                  <a:lnTo>
                    <a:pt x="1272" y="851"/>
                  </a:lnTo>
                  <a:lnTo>
                    <a:pt x="1275" y="865"/>
                  </a:lnTo>
                  <a:lnTo>
                    <a:pt x="1277" y="876"/>
                  </a:lnTo>
                  <a:lnTo>
                    <a:pt x="1278" y="882"/>
                  </a:lnTo>
                  <a:lnTo>
                    <a:pt x="1278" y="885"/>
                  </a:lnTo>
                  <a:lnTo>
                    <a:pt x="1277" y="883"/>
                  </a:lnTo>
                  <a:lnTo>
                    <a:pt x="1274" y="877"/>
                  </a:lnTo>
                  <a:lnTo>
                    <a:pt x="1269" y="866"/>
                  </a:lnTo>
                  <a:lnTo>
                    <a:pt x="1262" y="854"/>
                  </a:lnTo>
                  <a:lnTo>
                    <a:pt x="1255" y="837"/>
                  </a:lnTo>
                  <a:lnTo>
                    <a:pt x="1243" y="819"/>
                  </a:lnTo>
                  <a:lnTo>
                    <a:pt x="1231" y="798"/>
                  </a:lnTo>
                  <a:lnTo>
                    <a:pt x="1215" y="777"/>
                  </a:lnTo>
                  <a:lnTo>
                    <a:pt x="1197" y="755"/>
                  </a:lnTo>
                  <a:lnTo>
                    <a:pt x="1177" y="733"/>
                  </a:lnTo>
                  <a:lnTo>
                    <a:pt x="1163" y="719"/>
                  </a:lnTo>
                  <a:lnTo>
                    <a:pt x="1146" y="704"/>
                  </a:lnTo>
                  <a:lnTo>
                    <a:pt x="1130" y="690"/>
                  </a:lnTo>
                  <a:lnTo>
                    <a:pt x="1112" y="678"/>
                  </a:lnTo>
                  <a:lnTo>
                    <a:pt x="1094" y="665"/>
                  </a:lnTo>
                  <a:lnTo>
                    <a:pt x="1075" y="654"/>
                  </a:lnTo>
                  <a:lnTo>
                    <a:pt x="1055" y="643"/>
                  </a:lnTo>
                  <a:lnTo>
                    <a:pt x="1034" y="634"/>
                  </a:lnTo>
                  <a:lnTo>
                    <a:pt x="1013" y="625"/>
                  </a:lnTo>
                  <a:lnTo>
                    <a:pt x="992" y="617"/>
                  </a:lnTo>
                  <a:lnTo>
                    <a:pt x="971" y="611"/>
                  </a:lnTo>
                  <a:lnTo>
                    <a:pt x="949" y="606"/>
                  </a:lnTo>
                  <a:lnTo>
                    <a:pt x="942" y="605"/>
                  </a:lnTo>
                  <a:lnTo>
                    <a:pt x="934" y="604"/>
                  </a:lnTo>
                  <a:lnTo>
                    <a:pt x="903" y="641"/>
                  </a:lnTo>
                  <a:lnTo>
                    <a:pt x="867" y="679"/>
                  </a:lnTo>
                  <a:lnTo>
                    <a:pt x="829" y="715"/>
                  </a:lnTo>
                  <a:lnTo>
                    <a:pt x="789" y="749"/>
                  </a:lnTo>
                  <a:lnTo>
                    <a:pt x="747" y="781"/>
                  </a:lnTo>
                  <a:lnTo>
                    <a:pt x="704" y="808"/>
                  </a:lnTo>
                  <a:lnTo>
                    <a:pt x="661" y="832"/>
                  </a:lnTo>
                  <a:lnTo>
                    <a:pt x="619" y="852"/>
                  </a:lnTo>
                  <a:lnTo>
                    <a:pt x="576" y="870"/>
                  </a:lnTo>
                  <a:lnTo>
                    <a:pt x="534" y="883"/>
                  </a:lnTo>
                  <a:lnTo>
                    <a:pt x="493" y="893"/>
                  </a:lnTo>
                  <a:lnTo>
                    <a:pt x="453" y="899"/>
                  </a:lnTo>
                  <a:lnTo>
                    <a:pt x="414" y="902"/>
                  </a:lnTo>
                  <a:lnTo>
                    <a:pt x="378" y="901"/>
                  </a:lnTo>
                  <a:lnTo>
                    <a:pt x="343" y="896"/>
                  </a:lnTo>
                  <a:lnTo>
                    <a:pt x="310" y="887"/>
                  </a:lnTo>
                  <a:lnTo>
                    <a:pt x="281" y="875"/>
                  </a:lnTo>
                  <a:lnTo>
                    <a:pt x="254" y="859"/>
                  </a:lnTo>
                  <a:lnTo>
                    <a:pt x="230" y="839"/>
                  </a:lnTo>
                  <a:lnTo>
                    <a:pt x="210" y="815"/>
                  </a:lnTo>
                  <a:lnTo>
                    <a:pt x="194" y="826"/>
                  </a:lnTo>
                  <a:lnTo>
                    <a:pt x="182" y="838"/>
                  </a:lnTo>
                  <a:lnTo>
                    <a:pt x="173" y="851"/>
                  </a:lnTo>
                  <a:lnTo>
                    <a:pt x="163" y="873"/>
                  </a:lnTo>
                  <a:lnTo>
                    <a:pt x="155" y="898"/>
                  </a:lnTo>
                  <a:lnTo>
                    <a:pt x="151" y="924"/>
                  </a:lnTo>
                  <a:lnTo>
                    <a:pt x="150" y="952"/>
                  </a:lnTo>
                  <a:lnTo>
                    <a:pt x="152" y="983"/>
                  </a:lnTo>
                  <a:lnTo>
                    <a:pt x="158" y="1012"/>
                  </a:lnTo>
                  <a:lnTo>
                    <a:pt x="168" y="1043"/>
                  </a:lnTo>
                  <a:lnTo>
                    <a:pt x="182" y="1072"/>
                  </a:lnTo>
                  <a:lnTo>
                    <a:pt x="197" y="1097"/>
                  </a:lnTo>
                  <a:lnTo>
                    <a:pt x="214" y="1118"/>
                  </a:lnTo>
                  <a:lnTo>
                    <a:pt x="232" y="1135"/>
                  </a:lnTo>
                  <a:lnTo>
                    <a:pt x="251" y="1147"/>
                  </a:lnTo>
                  <a:lnTo>
                    <a:pt x="270" y="1157"/>
                  </a:lnTo>
                  <a:lnTo>
                    <a:pt x="287" y="1161"/>
                  </a:lnTo>
                  <a:lnTo>
                    <a:pt x="326" y="1166"/>
                  </a:lnTo>
                  <a:lnTo>
                    <a:pt x="337" y="1204"/>
                  </a:lnTo>
                  <a:lnTo>
                    <a:pt x="353" y="1262"/>
                  </a:lnTo>
                  <a:lnTo>
                    <a:pt x="374" y="1320"/>
                  </a:lnTo>
                  <a:lnTo>
                    <a:pt x="399" y="1377"/>
                  </a:lnTo>
                  <a:lnTo>
                    <a:pt x="425" y="1435"/>
                  </a:lnTo>
                  <a:lnTo>
                    <a:pt x="454" y="1491"/>
                  </a:lnTo>
                  <a:lnTo>
                    <a:pt x="486" y="1544"/>
                  </a:lnTo>
                  <a:lnTo>
                    <a:pt x="519" y="1595"/>
                  </a:lnTo>
                  <a:lnTo>
                    <a:pt x="555" y="1645"/>
                  </a:lnTo>
                  <a:lnTo>
                    <a:pt x="592" y="1690"/>
                  </a:lnTo>
                  <a:lnTo>
                    <a:pt x="632" y="1731"/>
                  </a:lnTo>
                  <a:lnTo>
                    <a:pt x="674" y="1769"/>
                  </a:lnTo>
                  <a:lnTo>
                    <a:pt x="717" y="1803"/>
                  </a:lnTo>
                  <a:lnTo>
                    <a:pt x="761" y="1831"/>
                  </a:lnTo>
                  <a:lnTo>
                    <a:pt x="806" y="1853"/>
                  </a:lnTo>
                  <a:lnTo>
                    <a:pt x="853" y="1870"/>
                  </a:lnTo>
                  <a:lnTo>
                    <a:pt x="902" y="1880"/>
                  </a:lnTo>
                  <a:lnTo>
                    <a:pt x="950" y="1884"/>
                  </a:lnTo>
                  <a:lnTo>
                    <a:pt x="998" y="1880"/>
                  </a:lnTo>
                  <a:lnTo>
                    <a:pt x="1046" y="1870"/>
                  </a:lnTo>
                  <a:lnTo>
                    <a:pt x="1094" y="1853"/>
                  </a:lnTo>
                  <a:lnTo>
                    <a:pt x="1139" y="1831"/>
                  </a:lnTo>
                  <a:lnTo>
                    <a:pt x="1184" y="1803"/>
                  </a:lnTo>
                  <a:lnTo>
                    <a:pt x="1227" y="1769"/>
                  </a:lnTo>
                  <a:lnTo>
                    <a:pt x="1268" y="1731"/>
                  </a:lnTo>
                  <a:lnTo>
                    <a:pt x="1307" y="1690"/>
                  </a:lnTo>
                  <a:lnTo>
                    <a:pt x="1345" y="1645"/>
                  </a:lnTo>
                  <a:lnTo>
                    <a:pt x="1381" y="1595"/>
                  </a:lnTo>
                  <a:lnTo>
                    <a:pt x="1415" y="1544"/>
                  </a:lnTo>
                  <a:lnTo>
                    <a:pt x="1447" y="1491"/>
                  </a:lnTo>
                  <a:lnTo>
                    <a:pt x="1475" y="1435"/>
                  </a:lnTo>
                  <a:lnTo>
                    <a:pt x="1501" y="1377"/>
                  </a:lnTo>
                  <a:lnTo>
                    <a:pt x="1525" y="1320"/>
                  </a:lnTo>
                  <a:lnTo>
                    <a:pt x="1546" y="1262"/>
                  </a:lnTo>
                  <a:lnTo>
                    <a:pt x="1563" y="1204"/>
                  </a:lnTo>
                  <a:lnTo>
                    <a:pt x="1574" y="1166"/>
                  </a:lnTo>
                  <a:lnTo>
                    <a:pt x="1612" y="1161"/>
                  </a:lnTo>
                  <a:lnTo>
                    <a:pt x="1630" y="1157"/>
                  </a:lnTo>
                  <a:lnTo>
                    <a:pt x="1649" y="1148"/>
                  </a:lnTo>
                  <a:lnTo>
                    <a:pt x="1668" y="1135"/>
                  </a:lnTo>
                  <a:lnTo>
                    <a:pt x="1686" y="1118"/>
                  </a:lnTo>
                  <a:lnTo>
                    <a:pt x="1704" y="1097"/>
                  </a:lnTo>
                  <a:lnTo>
                    <a:pt x="1718" y="1073"/>
                  </a:lnTo>
                  <a:lnTo>
                    <a:pt x="1732" y="1044"/>
                  </a:lnTo>
                  <a:lnTo>
                    <a:pt x="1741" y="1012"/>
                  </a:lnTo>
                  <a:lnTo>
                    <a:pt x="1748" y="983"/>
                  </a:lnTo>
                  <a:lnTo>
                    <a:pt x="1750" y="952"/>
                  </a:lnTo>
                  <a:lnTo>
                    <a:pt x="1749" y="924"/>
                  </a:lnTo>
                  <a:lnTo>
                    <a:pt x="1745" y="898"/>
                  </a:lnTo>
                  <a:lnTo>
                    <a:pt x="1737" y="873"/>
                  </a:lnTo>
                  <a:lnTo>
                    <a:pt x="1727" y="851"/>
                  </a:lnTo>
                  <a:lnTo>
                    <a:pt x="1718" y="838"/>
                  </a:lnTo>
                  <a:lnTo>
                    <a:pt x="1708" y="827"/>
                  </a:lnTo>
                  <a:lnTo>
                    <a:pt x="1693" y="816"/>
                  </a:lnTo>
                  <a:lnTo>
                    <a:pt x="1676" y="809"/>
                  </a:lnTo>
                  <a:lnTo>
                    <a:pt x="1668" y="809"/>
                  </a:lnTo>
                  <a:lnTo>
                    <a:pt x="1659" y="809"/>
                  </a:lnTo>
                  <a:lnTo>
                    <a:pt x="1639" y="839"/>
                  </a:lnTo>
                  <a:lnTo>
                    <a:pt x="1615" y="869"/>
                  </a:lnTo>
                  <a:lnTo>
                    <a:pt x="1587" y="898"/>
                  </a:lnTo>
                  <a:lnTo>
                    <a:pt x="1565" y="919"/>
                  </a:lnTo>
                  <a:lnTo>
                    <a:pt x="1545" y="936"/>
                  </a:lnTo>
                  <a:lnTo>
                    <a:pt x="1529" y="947"/>
                  </a:lnTo>
                  <a:lnTo>
                    <a:pt x="1514" y="953"/>
                  </a:lnTo>
                  <a:lnTo>
                    <a:pt x="1501" y="956"/>
                  </a:lnTo>
                  <a:lnTo>
                    <a:pt x="1490" y="955"/>
                  </a:lnTo>
                  <a:lnTo>
                    <a:pt x="1479" y="951"/>
                  </a:lnTo>
                  <a:lnTo>
                    <a:pt x="1471" y="943"/>
                  </a:lnTo>
                  <a:lnTo>
                    <a:pt x="1463" y="931"/>
                  </a:lnTo>
                  <a:lnTo>
                    <a:pt x="1455" y="917"/>
                  </a:lnTo>
                  <a:lnTo>
                    <a:pt x="1448" y="899"/>
                  </a:lnTo>
                  <a:lnTo>
                    <a:pt x="1441" y="879"/>
                  </a:lnTo>
                  <a:lnTo>
                    <a:pt x="1432" y="857"/>
                  </a:lnTo>
                  <a:lnTo>
                    <a:pt x="1424" y="833"/>
                  </a:lnTo>
                  <a:lnTo>
                    <a:pt x="1413" y="808"/>
                  </a:lnTo>
                  <a:lnTo>
                    <a:pt x="1402" y="781"/>
                  </a:lnTo>
                  <a:lnTo>
                    <a:pt x="1389" y="751"/>
                  </a:lnTo>
                  <a:lnTo>
                    <a:pt x="1374" y="722"/>
                  </a:lnTo>
                  <a:lnTo>
                    <a:pt x="1357" y="692"/>
                  </a:lnTo>
                  <a:lnTo>
                    <a:pt x="1338" y="660"/>
                  </a:lnTo>
                  <a:lnTo>
                    <a:pt x="1315" y="630"/>
                  </a:lnTo>
                  <a:lnTo>
                    <a:pt x="1290" y="598"/>
                  </a:lnTo>
                  <a:lnTo>
                    <a:pt x="1260" y="567"/>
                  </a:lnTo>
                  <a:lnTo>
                    <a:pt x="1227" y="535"/>
                  </a:lnTo>
                  <a:lnTo>
                    <a:pt x="1190" y="508"/>
                  </a:lnTo>
                  <a:lnTo>
                    <a:pt x="1153" y="483"/>
                  </a:lnTo>
                  <a:lnTo>
                    <a:pt x="1113" y="460"/>
                  </a:lnTo>
                  <a:lnTo>
                    <a:pt x="1075" y="439"/>
                  </a:lnTo>
                  <a:lnTo>
                    <a:pt x="1035" y="421"/>
                  </a:lnTo>
                  <a:close/>
                  <a:moveTo>
                    <a:pt x="949" y="0"/>
                  </a:moveTo>
                  <a:lnTo>
                    <a:pt x="949" y="0"/>
                  </a:lnTo>
                  <a:lnTo>
                    <a:pt x="1019" y="3"/>
                  </a:lnTo>
                  <a:lnTo>
                    <a:pt x="1089" y="13"/>
                  </a:lnTo>
                  <a:lnTo>
                    <a:pt x="1156" y="29"/>
                  </a:lnTo>
                  <a:lnTo>
                    <a:pt x="1222" y="51"/>
                  </a:lnTo>
                  <a:lnTo>
                    <a:pt x="1286" y="78"/>
                  </a:lnTo>
                  <a:lnTo>
                    <a:pt x="1348" y="110"/>
                  </a:lnTo>
                  <a:lnTo>
                    <a:pt x="1408" y="148"/>
                  </a:lnTo>
                  <a:lnTo>
                    <a:pt x="1466" y="191"/>
                  </a:lnTo>
                  <a:lnTo>
                    <a:pt x="1519" y="239"/>
                  </a:lnTo>
                  <a:lnTo>
                    <a:pt x="1572" y="290"/>
                  </a:lnTo>
                  <a:lnTo>
                    <a:pt x="1620" y="347"/>
                  </a:lnTo>
                  <a:lnTo>
                    <a:pt x="1665" y="408"/>
                  </a:lnTo>
                  <a:lnTo>
                    <a:pt x="1707" y="472"/>
                  </a:lnTo>
                  <a:lnTo>
                    <a:pt x="1745" y="540"/>
                  </a:lnTo>
                  <a:lnTo>
                    <a:pt x="1779" y="611"/>
                  </a:lnTo>
                  <a:lnTo>
                    <a:pt x="1810" y="685"/>
                  </a:lnTo>
                  <a:lnTo>
                    <a:pt x="1836" y="763"/>
                  </a:lnTo>
                  <a:lnTo>
                    <a:pt x="1858" y="842"/>
                  </a:lnTo>
                  <a:lnTo>
                    <a:pt x="1875" y="925"/>
                  </a:lnTo>
                  <a:lnTo>
                    <a:pt x="1887" y="1010"/>
                  </a:lnTo>
                  <a:lnTo>
                    <a:pt x="1894" y="1096"/>
                  </a:lnTo>
                  <a:lnTo>
                    <a:pt x="1898" y="1185"/>
                  </a:lnTo>
                  <a:lnTo>
                    <a:pt x="1897" y="1269"/>
                  </a:lnTo>
                  <a:lnTo>
                    <a:pt x="1893" y="1347"/>
                  </a:lnTo>
                  <a:lnTo>
                    <a:pt x="1888" y="1420"/>
                  </a:lnTo>
                  <a:lnTo>
                    <a:pt x="1882" y="1489"/>
                  </a:lnTo>
                  <a:lnTo>
                    <a:pt x="1872" y="1550"/>
                  </a:lnTo>
                  <a:lnTo>
                    <a:pt x="1862" y="1608"/>
                  </a:lnTo>
                  <a:lnTo>
                    <a:pt x="1850" y="1660"/>
                  </a:lnTo>
                  <a:lnTo>
                    <a:pt x="1836" y="1708"/>
                  </a:lnTo>
                  <a:lnTo>
                    <a:pt x="1820" y="1751"/>
                  </a:lnTo>
                  <a:lnTo>
                    <a:pt x="1803" y="1791"/>
                  </a:lnTo>
                  <a:lnTo>
                    <a:pt x="1784" y="1826"/>
                  </a:lnTo>
                  <a:lnTo>
                    <a:pt x="1763" y="1857"/>
                  </a:lnTo>
                  <a:lnTo>
                    <a:pt x="1741" y="1885"/>
                  </a:lnTo>
                  <a:lnTo>
                    <a:pt x="1718" y="1910"/>
                  </a:lnTo>
                  <a:lnTo>
                    <a:pt x="1693" y="1930"/>
                  </a:lnTo>
                  <a:lnTo>
                    <a:pt x="1667" y="1949"/>
                  </a:lnTo>
                  <a:lnTo>
                    <a:pt x="1640" y="1964"/>
                  </a:lnTo>
                  <a:lnTo>
                    <a:pt x="1611" y="1977"/>
                  </a:lnTo>
                  <a:lnTo>
                    <a:pt x="1581" y="1987"/>
                  </a:lnTo>
                  <a:lnTo>
                    <a:pt x="1550" y="1995"/>
                  </a:lnTo>
                  <a:lnTo>
                    <a:pt x="1517" y="2001"/>
                  </a:lnTo>
                  <a:lnTo>
                    <a:pt x="1484" y="2006"/>
                  </a:lnTo>
                  <a:lnTo>
                    <a:pt x="1449" y="2008"/>
                  </a:lnTo>
                  <a:lnTo>
                    <a:pt x="1413" y="2009"/>
                  </a:lnTo>
                  <a:lnTo>
                    <a:pt x="1377" y="2009"/>
                  </a:lnTo>
                  <a:lnTo>
                    <a:pt x="1340" y="2008"/>
                  </a:lnTo>
                  <a:lnTo>
                    <a:pt x="1301" y="2007"/>
                  </a:lnTo>
                  <a:lnTo>
                    <a:pt x="1262" y="2004"/>
                  </a:lnTo>
                  <a:lnTo>
                    <a:pt x="1222" y="2002"/>
                  </a:lnTo>
                  <a:lnTo>
                    <a:pt x="1182" y="1999"/>
                  </a:lnTo>
                  <a:lnTo>
                    <a:pt x="1140" y="1995"/>
                  </a:lnTo>
                  <a:lnTo>
                    <a:pt x="1098" y="1992"/>
                  </a:lnTo>
                  <a:lnTo>
                    <a:pt x="1055" y="1990"/>
                  </a:lnTo>
                  <a:lnTo>
                    <a:pt x="1020" y="1997"/>
                  </a:lnTo>
                  <a:lnTo>
                    <a:pt x="985" y="2002"/>
                  </a:lnTo>
                  <a:lnTo>
                    <a:pt x="949" y="2004"/>
                  </a:lnTo>
                  <a:lnTo>
                    <a:pt x="914" y="2002"/>
                  </a:lnTo>
                  <a:lnTo>
                    <a:pt x="880" y="1997"/>
                  </a:lnTo>
                  <a:lnTo>
                    <a:pt x="845" y="1991"/>
                  </a:lnTo>
                  <a:lnTo>
                    <a:pt x="778" y="1995"/>
                  </a:lnTo>
                  <a:lnTo>
                    <a:pt x="712" y="2002"/>
                  </a:lnTo>
                  <a:lnTo>
                    <a:pt x="648" y="2008"/>
                  </a:lnTo>
                  <a:lnTo>
                    <a:pt x="586" y="2013"/>
                  </a:lnTo>
                  <a:lnTo>
                    <a:pt x="526" y="2017"/>
                  </a:lnTo>
                  <a:lnTo>
                    <a:pt x="469" y="2019"/>
                  </a:lnTo>
                  <a:lnTo>
                    <a:pt x="413" y="2018"/>
                  </a:lnTo>
                  <a:lnTo>
                    <a:pt x="361" y="2012"/>
                  </a:lnTo>
                  <a:lnTo>
                    <a:pt x="327" y="2006"/>
                  </a:lnTo>
                  <a:lnTo>
                    <a:pt x="295" y="1997"/>
                  </a:lnTo>
                  <a:lnTo>
                    <a:pt x="264" y="1985"/>
                  </a:lnTo>
                  <a:lnTo>
                    <a:pt x="237" y="1972"/>
                  </a:lnTo>
                  <a:lnTo>
                    <a:pt x="212" y="1957"/>
                  </a:lnTo>
                  <a:lnTo>
                    <a:pt x="188" y="1938"/>
                  </a:lnTo>
                  <a:lnTo>
                    <a:pt x="165" y="1916"/>
                  </a:lnTo>
                  <a:lnTo>
                    <a:pt x="143" y="1891"/>
                  </a:lnTo>
                  <a:lnTo>
                    <a:pt x="123" y="1862"/>
                  </a:lnTo>
                  <a:lnTo>
                    <a:pt x="104" y="1831"/>
                  </a:lnTo>
                  <a:lnTo>
                    <a:pt x="86" y="1795"/>
                  </a:lnTo>
                  <a:lnTo>
                    <a:pt x="70" y="1756"/>
                  </a:lnTo>
                  <a:lnTo>
                    <a:pt x="56" y="1712"/>
                  </a:lnTo>
                  <a:lnTo>
                    <a:pt x="43" y="1662"/>
                  </a:lnTo>
                  <a:lnTo>
                    <a:pt x="32" y="1610"/>
                  </a:lnTo>
                  <a:lnTo>
                    <a:pt x="22" y="1552"/>
                  </a:lnTo>
                  <a:lnTo>
                    <a:pt x="15" y="1490"/>
                  </a:lnTo>
                  <a:lnTo>
                    <a:pt x="9" y="1421"/>
                  </a:lnTo>
                  <a:lnTo>
                    <a:pt x="3" y="1348"/>
                  </a:lnTo>
                  <a:lnTo>
                    <a:pt x="1" y="1269"/>
                  </a:lnTo>
                  <a:lnTo>
                    <a:pt x="0" y="1185"/>
                  </a:lnTo>
                  <a:lnTo>
                    <a:pt x="2" y="1096"/>
                  </a:lnTo>
                  <a:lnTo>
                    <a:pt x="11" y="1010"/>
                  </a:lnTo>
                  <a:lnTo>
                    <a:pt x="23" y="925"/>
                  </a:lnTo>
                  <a:lnTo>
                    <a:pt x="40" y="842"/>
                  </a:lnTo>
                  <a:lnTo>
                    <a:pt x="62" y="763"/>
                  </a:lnTo>
                  <a:lnTo>
                    <a:pt x="88" y="685"/>
                  </a:lnTo>
                  <a:lnTo>
                    <a:pt x="119" y="611"/>
                  </a:lnTo>
                  <a:lnTo>
                    <a:pt x="153" y="540"/>
                  </a:lnTo>
                  <a:lnTo>
                    <a:pt x="191" y="472"/>
                  </a:lnTo>
                  <a:lnTo>
                    <a:pt x="233" y="408"/>
                  </a:lnTo>
                  <a:lnTo>
                    <a:pt x="278" y="347"/>
                  </a:lnTo>
                  <a:lnTo>
                    <a:pt x="326" y="290"/>
                  </a:lnTo>
                  <a:lnTo>
                    <a:pt x="378" y="239"/>
                  </a:lnTo>
                  <a:lnTo>
                    <a:pt x="432" y="191"/>
                  </a:lnTo>
                  <a:lnTo>
                    <a:pt x="489" y="148"/>
                  </a:lnTo>
                  <a:lnTo>
                    <a:pt x="548" y="110"/>
                  </a:lnTo>
                  <a:lnTo>
                    <a:pt x="610" y="78"/>
                  </a:lnTo>
                  <a:lnTo>
                    <a:pt x="674" y="51"/>
                  </a:lnTo>
                  <a:lnTo>
                    <a:pt x="740" y="29"/>
                  </a:lnTo>
                  <a:lnTo>
                    <a:pt x="808" y="13"/>
                  </a:lnTo>
                  <a:lnTo>
                    <a:pt x="878" y="3"/>
                  </a:lnTo>
                  <a:lnTo>
                    <a:pt x="949"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101" name="Freeform 38"/>
            <p:cNvSpPr>
              <a:spLocks/>
            </p:cNvSpPr>
            <p:nvPr/>
          </p:nvSpPr>
          <p:spPr bwMode="auto">
            <a:xfrm>
              <a:off x="-494" y="2180"/>
              <a:ext cx="2562" cy="1342"/>
            </a:xfrm>
            <a:custGeom>
              <a:avLst/>
              <a:gdLst>
                <a:gd name="T0" fmla="*/ 621 w 2562"/>
                <a:gd name="T1" fmla="*/ 46 h 1342"/>
                <a:gd name="T2" fmla="*/ 682 w 2562"/>
                <a:gd name="T3" fmla="*/ 133 h 1342"/>
                <a:gd name="T4" fmla="*/ 750 w 2562"/>
                <a:gd name="T5" fmla="*/ 207 h 1342"/>
                <a:gd name="T6" fmla="*/ 826 w 2562"/>
                <a:gd name="T7" fmla="*/ 268 h 1342"/>
                <a:gd name="T8" fmla="*/ 917 w 2562"/>
                <a:gd name="T9" fmla="*/ 318 h 1342"/>
                <a:gd name="T10" fmla="*/ 1009 w 2562"/>
                <a:gd name="T11" fmla="*/ 367 h 1342"/>
                <a:gd name="T12" fmla="*/ 1091 w 2562"/>
                <a:gd name="T13" fmla="*/ 410 h 1342"/>
                <a:gd name="T14" fmla="*/ 1161 w 2562"/>
                <a:gd name="T15" fmla="*/ 447 h 1342"/>
                <a:gd name="T16" fmla="*/ 1217 w 2562"/>
                <a:gd name="T17" fmla="*/ 478 h 1342"/>
                <a:gd name="T18" fmla="*/ 1256 w 2562"/>
                <a:gd name="T19" fmla="*/ 499 h 1342"/>
                <a:gd name="T20" fmla="*/ 1276 w 2562"/>
                <a:gd name="T21" fmla="*/ 510 h 1342"/>
                <a:gd name="T22" fmla="*/ 1279 w 2562"/>
                <a:gd name="T23" fmla="*/ 511 h 1342"/>
                <a:gd name="T24" fmla="*/ 1281 w 2562"/>
                <a:gd name="T25" fmla="*/ 510 h 1342"/>
                <a:gd name="T26" fmla="*/ 1283 w 2562"/>
                <a:gd name="T27" fmla="*/ 511 h 1342"/>
                <a:gd name="T28" fmla="*/ 1286 w 2562"/>
                <a:gd name="T29" fmla="*/ 510 h 1342"/>
                <a:gd name="T30" fmla="*/ 1304 w 2562"/>
                <a:gd name="T31" fmla="*/ 500 h 1342"/>
                <a:gd name="T32" fmla="*/ 1338 w 2562"/>
                <a:gd name="T33" fmla="*/ 481 h 1342"/>
                <a:gd name="T34" fmla="*/ 1387 w 2562"/>
                <a:gd name="T35" fmla="*/ 455 h 1342"/>
                <a:gd name="T36" fmla="*/ 1449 w 2562"/>
                <a:gd name="T37" fmla="*/ 421 h 1342"/>
                <a:gd name="T38" fmla="*/ 1521 w 2562"/>
                <a:gd name="T39" fmla="*/ 382 h 1342"/>
                <a:gd name="T40" fmla="*/ 1604 w 2562"/>
                <a:gd name="T41" fmla="*/ 339 h 1342"/>
                <a:gd name="T42" fmla="*/ 1695 w 2562"/>
                <a:gd name="T43" fmla="*/ 292 h 1342"/>
                <a:gd name="T44" fmla="*/ 1776 w 2562"/>
                <a:gd name="T45" fmla="*/ 240 h 1342"/>
                <a:gd name="T46" fmla="*/ 1847 w 2562"/>
                <a:gd name="T47" fmla="*/ 172 h 1342"/>
                <a:gd name="T48" fmla="*/ 1911 w 2562"/>
                <a:gd name="T49" fmla="*/ 91 h 1342"/>
                <a:gd name="T50" fmla="*/ 1970 w 2562"/>
                <a:gd name="T51" fmla="*/ 0 h 1342"/>
                <a:gd name="T52" fmla="*/ 2103 w 2562"/>
                <a:gd name="T53" fmla="*/ 66 h 1342"/>
                <a:gd name="T54" fmla="*/ 2223 w 2562"/>
                <a:gd name="T55" fmla="*/ 149 h 1342"/>
                <a:gd name="T56" fmla="*/ 2329 w 2562"/>
                <a:gd name="T57" fmla="*/ 244 h 1342"/>
                <a:gd name="T58" fmla="*/ 2417 w 2562"/>
                <a:gd name="T59" fmla="*/ 350 h 1342"/>
                <a:gd name="T60" fmla="*/ 2487 w 2562"/>
                <a:gd name="T61" fmla="*/ 462 h 1342"/>
                <a:gd name="T62" fmla="*/ 2534 w 2562"/>
                <a:gd name="T63" fmla="*/ 578 h 1342"/>
                <a:gd name="T64" fmla="*/ 2559 w 2562"/>
                <a:gd name="T65" fmla="*/ 694 h 1342"/>
                <a:gd name="T66" fmla="*/ 2562 w 2562"/>
                <a:gd name="T67" fmla="*/ 1342 h 1342"/>
                <a:gd name="T68" fmla="*/ 0 w 2562"/>
                <a:gd name="T69" fmla="*/ 752 h 1342"/>
                <a:gd name="T70" fmla="*/ 13 w 2562"/>
                <a:gd name="T71" fmla="*/ 637 h 1342"/>
                <a:gd name="T72" fmla="*/ 49 w 2562"/>
                <a:gd name="T73" fmla="*/ 520 h 1342"/>
                <a:gd name="T74" fmla="*/ 108 w 2562"/>
                <a:gd name="T75" fmla="*/ 405 h 1342"/>
                <a:gd name="T76" fmla="*/ 187 w 2562"/>
                <a:gd name="T77" fmla="*/ 295 h 1342"/>
                <a:gd name="T78" fmla="*/ 283 w 2562"/>
                <a:gd name="T79" fmla="*/ 195 h 1342"/>
                <a:gd name="T80" fmla="*/ 396 w 2562"/>
                <a:gd name="T81" fmla="*/ 106 h 1342"/>
                <a:gd name="T82" fmla="*/ 524 w 2562"/>
                <a:gd name="T83" fmla="*/ 30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62" h="1342">
                  <a:moveTo>
                    <a:pt x="592" y="0"/>
                  </a:moveTo>
                  <a:lnTo>
                    <a:pt x="621" y="46"/>
                  </a:lnTo>
                  <a:lnTo>
                    <a:pt x="651" y="91"/>
                  </a:lnTo>
                  <a:lnTo>
                    <a:pt x="682" y="133"/>
                  </a:lnTo>
                  <a:lnTo>
                    <a:pt x="715" y="172"/>
                  </a:lnTo>
                  <a:lnTo>
                    <a:pt x="750" y="207"/>
                  </a:lnTo>
                  <a:lnTo>
                    <a:pt x="786" y="240"/>
                  </a:lnTo>
                  <a:lnTo>
                    <a:pt x="826" y="268"/>
                  </a:lnTo>
                  <a:lnTo>
                    <a:pt x="867" y="292"/>
                  </a:lnTo>
                  <a:lnTo>
                    <a:pt x="917" y="318"/>
                  </a:lnTo>
                  <a:lnTo>
                    <a:pt x="964" y="343"/>
                  </a:lnTo>
                  <a:lnTo>
                    <a:pt x="1009" y="367"/>
                  </a:lnTo>
                  <a:lnTo>
                    <a:pt x="1052" y="389"/>
                  </a:lnTo>
                  <a:lnTo>
                    <a:pt x="1091" y="410"/>
                  </a:lnTo>
                  <a:lnTo>
                    <a:pt x="1128" y="429"/>
                  </a:lnTo>
                  <a:lnTo>
                    <a:pt x="1161" y="447"/>
                  </a:lnTo>
                  <a:lnTo>
                    <a:pt x="1191" y="463"/>
                  </a:lnTo>
                  <a:lnTo>
                    <a:pt x="1217" y="478"/>
                  </a:lnTo>
                  <a:lnTo>
                    <a:pt x="1238" y="489"/>
                  </a:lnTo>
                  <a:lnTo>
                    <a:pt x="1256" y="499"/>
                  </a:lnTo>
                  <a:lnTo>
                    <a:pt x="1268" y="506"/>
                  </a:lnTo>
                  <a:lnTo>
                    <a:pt x="1276" y="510"/>
                  </a:lnTo>
                  <a:lnTo>
                    <a:pt x="1279" y="511"/>
                  </a:lnTo>
                  <a:lnTo>
                    <a:pt x="1279" y="511"/>
                  </a:lnTo>
                  <a:lnTo>
                    <a:pt x="1279" y="509"/>
                  </a:lnTo>
                  <a:lnTo>
                    <a:pt x="1281" y="510"/>
                  </a:lnTo>
                  <a:lnTo>
                    <a:pt x="1283" y="509"/>
                  </a:lnTo>
                  <a:lnTo>
                    <a:pt x="1283" y="511"/>
                  </a:lnTo>
                  <a:lnTo>
                    <a:pt x="1283" y="511"/>
                  </a:lnTo>
                  <a:lnTo>
                    <a:pt x="1286" y="510"/>
                  </a:lnTo>
                  <a:lnTo>
                    <a:pt x="1293" y="506"/>
                  </a:lnTo>
                  <a:lnTo>
                    <a:pt x="1304" y="500"/>
                  </a:lnTo>
                  <a:lnTo>
                    <a:pt x="1319" y="491"/>
                  </a:lnTo>
                  <a:lnTo>
                    <a:pt x="1338" y="481"/>
                  </a:lnTo>
                  <a:lnTo>
                    <a:pt x="1361" y="469"/>
                  </a:lnTo>
                  <a:lnTo>
                    <a:pt x="1387" y="455"/>
                  </a:lnTo>
                  <a:lnTo>
                    <a:pt x="1416" y="439"/>
                  </a:lnTo>
                  <a:lnTo>
                    <a:pt x="1449" y="421"/>
                  </a:lnTo>
                  <a:lnTo>
                    <a:pt x="1483" y="402"/>
                  </a:lnTo>
                  <a:lnTo>
                    <a:pt x="1521" y="382"/>
                  </a:lnTo>
                  <a:lnTo>
                    <a:pt x="1562" y="361"/>
                  </a:lnTo>
                  <a:lnTo>
                    <a:pt x="1604" y="339"/>
                  </a:lnTo>
                  <a:lnTo>
                    <a:pt x="1649" y="316"/>
                  </a:lnTo>
                  <a:lnTo>
                    <a:pt x="1695" y="292"/>
                  </a:lnTo>
                  <a:lnTo>
                    <a:pt x="1736" y="268"/>
                  </a:lnTo>
                  <a:lnTo>
                    <a:pt x="1776" y="240"/>
                  </a:lnTo>
                  <a:lnTo>
                    <a:pt x="1812" y="207"/>
                  </a:lnTo>
                  <a:lnTo>
                    <a:pt x="1847" y="172"/>
                  </a:lnTo>
                  <a:lnTo>
                    <a:pt x="1881" y="133"/>
                  </a:lnTo>
                  <a:lnTo>
                    <a:pt x="1911" y="91"/>
                  </a:lnTo>
                  <a:lnTo>
                    <a:pt x="1941" y="46"/>
                  </a:lnTo>
                  <a:lnTo>
                    <a:pt x="1970" y="0"/>
                  </a:lnTo>
                  <a:lnTo>
                    <a:pt x="2038" y="30"/>
                  </a:lnTo>
                  <a:lnTo>
                    <a:pt x="2103" y="66"/>
                  </a:lnTo>
                  <a:lnTo>
                    <a:pt x="2165" y="106"/>
                  </a:lnTo>
                  <a:lnTo>
                    <a:pt x="2223" y="149"/>
                  </a:lnTo>
                  <a:lnTo>
                    <a:pt x="2278" y="195"/>
                  </a:lnTo>
                  <a:lnTo>
                    <a:pt x="2329" y="244"/>
                  </a:lnTo>
                  <a:lnTo>
                    <a:pt x="2375" y="296"/>
                  </a:lnTo>
                  <a:lnTo>
                    <a:pt x="2417" y="350"/>
                  </a:lnTo>
                  <a:lnTo>
                    <a:pt x="2454" y="405"/>
                  </a:lnTo>
                  <a:lnTo>
                    <a:pt x="2487" y="462"/>
                  </a:lnTo>
                  <a:lnTo>
                    <a:pt x="2513" y="520"/>
                  </a:lnTo>
                  <a:lnTo>
                    <a:pt x="2534" y="578"/>
                  </a:lnTo>
                  <a:lnTo>
                    <a:pt x="2549" y="637"/>
                  </a:lnTo>
                  <a:lnTo>
                    <a:pt x="2559" y="694"/>
                  </a:lnTo>
                  <a:lnTo>
                    <a:pt x="2562" y="752"/>
                  </a:lnTo>
                  <a:lnTo>
                    <a:pt x="2562" y="1342"/>
                  </a:lnTo>
                  <a:lnTo>
                    <a:pt x="0" y="1342"/>
                  </a:lnTo>
                  <a:lnTo>
                    <a:pt x="0" y="752"/>
                  </a:lnTo>
                  <a:lnTo>
                    <a:pt x="3" y="694"/>
                  </a:lnTo>
                  <a:lnTo>
                    <a:pt x="13" y="637"/>
                  </a:lnTo>
                  <a:lnTo>
                    <a:pt x="28" y="578"/>
                  </a:lnTo>
                  <a:lnTo>
                    <a:pt x="49" y="520"/>
                  </a:lnTo>
                  <a:lnTo>
                    <a:pt x="75" y="462"/>
                  </a:lnTo>
                  <a:lnTo>
                    <a:pt x="108" y="405"/>
                  </a:lnTo>
                  <a:lnTo>
                    <a:pt x="145" y="350"/>
                  </a:lnTo>
                  <a:lnTo>
                    <a:pt x="187" y="295"/>
                  </a:lnTo>
                  <a:lnTo>
                    <a:pt x="233" y="244"/>
                  </a:lnTo>
                  <a:lnTo>
                    <a:pt x="283" y="195"/>
                  </a:lnTo>
                  <a:lnTo>
                    <a:pt x="339" y="149"/>
                  </a:lnTo>
                  <a:lnTo>
                    <a:pt x="396" y="106"/>
                  </a:lnTo>
                  <a:lnTo>
                    <a:pt x="459" y="66"/>
                  </a:lnTo>
                  <a:lnTo>
                    <a:pt x="524" y="30"/>
                  </a:lnTo>
                  <a:lnTo>
                    <a:pt x="592"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grpSp>
      <p:sp>
        <p:nvSpPr>
          <p:cNvPr id="52" name="Rectangle 51"/>
          <p:cNvSpPr/>
          <p:nvPr/>
        </p:nvSpPr>
        <p:spPr>
          <a:xfrm>
            <a:off x="6872004" y="3529562"/>
            <a:ext cx="809781" cy="230832"/>
          </a:xfrm>
          <a:prstGeom prst="rect">
            <a:avLst/>
          </a:prstGeom>
        </p:spPr>
        <p:txBody>
          <a:bodyPr wrap="square">
            <a:spAutoFit/>
          </a:bodyPr>
          <a:lstStyle/>
          <a:p>
            <a:pPr algn="ctr" defTabSz="685612"/>
            <a:r>
              <a:rPr lang="en-US" sz="900" dirty="0">
                <a:solidFill>
                  <a:srgbClr val="00B0F0"/>
                </a:solidFill>
                <a:latin typeface="Montserrat" pitchFamily="2" charset="77"/>
                <a:ea typeface="Helvetica Regular" charset="0"/>
                <a:cs typeface="Helvetica Regular" charset="0"/>
              </a:rPr>
              <a:t>Men</a:t>
            </a:r>
          </a:p>
        </p:txBody>
      </p:sp>
      <p:sp>
        <p:nvSpPr>
          <p:cNvPr id="59" name="Rectangle 58"/>
          <p:cNvSpPr/>
          <p:nvPr/>
        </p:nvSpPr>
        <p:spPr>
          <a:xfrm>
            <a:off x="6839353" y="4433462"/>
            <a:ext cx="839333" cy="461537"/>
          </a:xfrm>
          <a:prstGeom prst="rect">
            <a:avLst/>
          </a:prstGeom>
        </p:spPr>
        <p:txBody>
          <a:bodyPr wrap="square">
            <a:spAutoFit/>
          </a:bodyPr>
          <a:lstStyle/>
          <a:p>
            <a:pPr algn="ctr" defTabSz="685612" fontAlgn="ctr"/>
            <a:r>
              <a:rPr lang="en-US" sz="2399" dirty="0">
                <a:solidFill>
                  <a:srgbClr val="00B0F0"/>
                </a:solidFill>
                <a:latin typeface="Montserrat" pitchFamily="2" charset="77"/>
                <a:ea typeface="Helvetica Regular" charset="0"/>
                <a:cs typeface="Helvetica Regular" charset="0"/>
              </a:rPr>
              <a:t>49%</a:t>
            </a:r>
          </a:p>
        </p:txBody>
      </p:sp>
      <p:grpSp>
        <p:nvGrpSpPr>
          <p:cNvPr id="103" name="Group 41"/>
          <p:cNvGrpSpPr>
            <a:grpSpLocks noChangeAspect="1"/>
          </p:cNvGrpSpPr>
          <p:nvPr/>
        </p:nvGrpSpPr>
        <p:grpSpPr bwMode="auto">
          <a:xfrm>
            <a:off x="7078595" y="3886656"/>
            <a:ext cx="365286" cy="486750"/>
            <a:chOff x="-343" y="-166"/>
            <a:chExt cx="2460" cy="3278"/>
          </a:xfrm>
          <a:solidFill>
            <a:schemeClr val="bg2">
              <a:lumMod val="50000"/>
            </a:schemeClr>
          </a:solidFill>
        </p:grpSpPr>
        <p:sp>
          <p:nvSpPr>
            <p:cNvPr id="106" name="Freeform 43"/>
            <p:cNvSpPr>
              <a:spLocks noEditPoints="1"/>
            </p:cNvSpPr>
            <p:nvPr/>
          </p:nvSpPr>
          <p:spPr bwMode="auto">
            <a:xfrm>
              <a:off x="169" y="-166"/>
              <a:ext cx="1435" cy="1640"/>
            </a:xfrm>
            <a:custGeom>
              <a:avLst/>
              <a:gdLst>
                <a:gd name="T0" fmla="*/ 1047 w 2871"/>
                <a:gd name="T1" fmla="*/ 2587 h 3279"/>
                <a:gd name="T2" fmla="*/ 1145 w 2871"/>
                <a:gd name="T3" fmla="*/ 2749 h 3279"/>
                <a:gd name="T4" fmla="*/ 1306 w 2871"/>
                <a:gd name="T5" fmla="*/ 2848 h 3279"/>
                <a:gd name="T6" fmla="*/ 1502 w 2871"/>
                <a:gd name="T7" fmla="*/ 2862 h 3279"/>
                <a:gd name="T8" fmla="*/ 1677 w 2871"/>
                <a:gd name="T9" fmla="*/ 2789 h 3279"/>
                <a:gd name="T10" fmla="*/ 1799 w 2871"/>
                <a:gd name="T11" fmla="*/ 2647 h 3279"/>
                <a:gd name="T12" fmla="*/ 1845 w 2871"/>
                <a:gd name="T13" fmla="*/ 2460 h 3279"/>
                <a:gd name="T14" fmla="*/ 1801 w 2871"/>
                <a:gd name="T15" fmla="*/ 983 h 3279"/>
                <a:gd name="T16" fmla="*/ 1614 w 2871"/>
                <a:gd name="T17" fmla="*/ 1208 h 3279"/>
                <a:gd name="T18" fmla="*/ 1366 w 2871"/>
                <a:gd name="T19" fmla="*/ 1397 h 3279"/>
                <a:gd name="T20" fmla="*/ 1113 w 2871"/>
                <a:gd name="T21" fmla="*/ 1519 h 3279"/>
                <a:gd name="T22" fmla="*/ 867 w 2871"/>
                <a:gd name="T23" fmla="*/ 1577 h 3279"/>
                <a:gd name="T24" fmla="*/ 648 w 2871"/>
                <a:gd name="T25" fmla="*/ 1571 h 3279"/>
                <a:gd name="T26" fmla="*/ 474 w 2871"/>
                <a:gd name="T27" fmla="*/ 1497 h 3279"/>
                <a:gd name="T28" fmla="*/ 415 w 2871"/>
                <a:gd name="T29" fmla="*/ 1754 h 3279"/>
                <a:gd name="T30" fmla="*/ 430 w 2871"/>
                <a:gd name="T31" fmla="*/ 2041 h 3279"/>
                <a:gd name="T32" fmla="*/ 526 w 2871"/>
                <a:gd name="T33" fmla="*/ 2312 h 3279"/>
                <a:gd name="T34" fmla="*/ 2298 w 2871"/>
                <a:gd name="T35" fmla="*/ 2394 h 3279"/>
                <a:gd name="T36" fmla="*/ 2418 w 2871"/>
                <a:gd name="T37" fmla="*/ 2135 h 3279"/>
                <a:gd name="T38" fmla="*/ 2462 w 2871"/>
                <a:gd name="T39" fmla="*/ 1844 h 3279"/>
                <a:gd name="T40" fmla="*/ 2408 w 2871"/>
                <a:gd name="T41" fmla="*/ 1517 h 3279"/>
                <a:gd name="T42" fmla="*/ 2258 w 2871"/>
                <a:gd name="T43" fmla="*/ 1234 h 3279"/>
                <a:gd name="T44" fmla="*/ 2033 w 2871"/>
                <a:gd name="T45" fmla="*/ 1013 h 3279"/>
                <a:gd name="T46" fmla="*/ 1436 w 2871"/>
                <a:gd name="T47" fmla="*/ 0 h 3279"/>
                <a:gd name="T48" fmla="*/ 1797 w 2871"/>
                <a:gd name="T49" fmla="*/ 54 h 3279"/>
                <a:gd name="T50" fmla="*/ 2126 w 2871"/>
                <a:gd name="T51" fmla="*/ 201 h 3279"/>
                <a:gd name="T52" fmla="*/ 2410 w 2871"/>
                <a:gd name="T53" fmla="*/ 435 h 3279"/>
                <a:gd name="T54" fmla="*/ 2633 w 2871"/>
                <a:gd name="T55" fmla="*/ 738 h 3279"/>
                <a:gd name="T56" fmla="*/ 2791 w 2871"/>
                <a:gd name="T57" fmla="*/ 1096 h 3279"/>
                <a:gd name="T58" fmla="*/ 2867 w 2871"/>
                <a:gd name="T59" fmla="*/ 1497 h 3279"/>
                <a:gd name="T60" fmla="*/ 2851 w 2871"/>
                <a:gd name="T61" fmla="*/ 1920 h 3279"/>
                <a:gd name="T62" fmla="*/ 2747 w 2871"/>
                <a:gd name="T63" fmla="*/ 2308 h 3279"/>
                <a:gd name="T64" fmla="*/ 2565 w 2871"/>
                <a:gd name="T65" fmla="*/ 2649 h 3279"/>
                <a:gd name="T66" fmla="*/ 2320 w 2871"/>
                <a:gd name="T67" fmla="*/ 2930 h 3279"/>
                <a:gd name="T68" fmla="*/ 2021 w 2871"/>
                <a:gd name="T69" fmla="*/ 3135 h 3279"/>
                <a:gd name="T70" fmla="*/ 1681 w 2871"/>
                <a:gd name="T71" fmla="*/ 3255 h 3279"/>
                <a:gd name="T72" fmla="*/ 1312 w 2871"/>
                <a:gd name="T73" fmla="*/ 3273 h 3279"/>
                <a:gd name="T74" fmla="*/ 959 w 2871"/>
                <a:gd name="T75" fmla="*/ 3185 h 3279"/>
                <a:gd name="T76" fmla="*/ 646 w 2871"/>
                <a:gd name="T77" fmla="*/ 3008 h 3279"/>
                <a:gd name="T78" fmla="*/ 381 w 2871"/>
                <a:gd name="T79" fmla="*/ 2751 h 3279"/>
                <a:gd name="T80" fmla="*/ 177 w 2871"/>
                <a:gd name="T81" fmla="*/ 2428 h 3279"/>
                <a:gd name="T82" fmla="*/ 45 w 2871"/>
                <a:gd name="T83" fmla="*/ 2053 h 3279"/>
                <a:gd name="T84" fmla="*/ 0 w 2871"/>
                <a:gd name="T85" fmla="*/ 1638 h 3279"/>
                <a:gd name="T86" fmla="*/ 45 w 2871"/>
                <a:gd name="T87" fmla="*/ 1226 h 3279"/>
                <a:gd name="T88" fmla="*/ 177 w 2871"/>
                <a:gd name="T89" fmla="*/ 851 h 3279"/>
                <a:gd name="T90" fmla="*/ 381 w 2871"/>
                <a:gd name="T91" fmla="*/ 528 h 3279"/>
                <a:gd name="T92" fmla="*/ 646 w 2871"/>
                <a:gd name="T93" fmla="*/ 271 h 3279"/>
                <a:gd name="T94" fmla="*/ 959 w 2871"/>
                <a:gd name="T95" fmla="*/ 94 h 3279"/>
                <a:gd name="T96" fmla="*/ 1312 w 2871"/>
                <a:gd name="T97" fmla="*/ 6 h 3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71" h="3279">
                  <a:moveTo>
                    <a:pt x="1025" y="2460"/>
                  </a:moveTo>
                  <a:lnTo>
                    <a:pt x="1031" y="2526"/>
                  </a:lnTo>
                  <a:lnTo>
                    <a:pt x="1047" y="2587"/>
                  </a:lnTo>
                  <a:lnTo>
                    <a:pt x="1071" y="2647"/>
                  </a:lnTo>
                  <a:lnTo>
                    <a:pt x="1105" y="2701"/>
                  </a:lnTo>
                  <a:lnTo>
                    <a:pt x="1145" y="2749"/>
                  </a:lnTo>
                  <a:lnTo>
                    <a:pt x="1193" y="2789"/>
                  </a:lnTo>
                  <a:lnTo>
                    <a:pt x="1246" y="2823"/>
                  </a:lnTo>
                  <a:lnTo>
                    <a:pt x="1306" y="2848"/>
                  </a:lnTo>
                  <a:lnTo>
                    <a:pt x="1368" y="2862"/>
                  </a:lnTo>
                  <a:lnTo>
                    <a:pt x="1436" y="2868"/>
                  </a:lnTo>
                  <a:lnTo>
                    <a:pt x="1502" y="2862"/>
                  </a:lnTo>
                  <a:lnTo>
                    <a:pt x="1566" y="2848"/>
                  </a:lnTo>
                  <a:lnTo>
                    <a:pt x="1624" y="2823"/>
                  </a:lnTo>
                  <a:lnTo>
                    <a:pt x="1677" y="2789"/>
                  </a:lnTo>
                  <a:lnTo>
                    <a:pt x="1725" y="2749"/>
                  </a:lnTo>
                  <a:lnTo>
                    <a:pt x="1767" y="2701"/>
                  </a:lnTo>
                  <a:lnTo>
                    <a:pt x="1799" y="2647"/>
                  </a:lnTo>
                  <a:lnTo>
                    <a:pt x="1825" y="2587"/>
                  </a:lnTo>
                  <a:lnTo>
                    <a:pt x="1841" y="2526"/>
                  </a:lnTo>
                  <a:lnTo>
                    <a:pt x="1845" y="2460"/>
                  </a:lnTo>
                  <a:lnTo>
                    <a:pt x="1025" y="2460"/>
                  </a:lnTo>
                  <a:close/>
                  <a:moveTo>
                    <a:pt x="1847" y="907"/>
                  </a:moveTo>
                  <a:lnTo>
                    <a:pt x="1801" y="983"/>
                  </a:lnTo>
                  <a:lnTo>
                    <a:pt x="1747" y="1060"/>
                  </a:lnTo>
                  <a:lnTo>
                    <a:pt x="1683" y="1134"/>
                  </a:lnTo>
                  <a:lnTo>
                    <a:pt x="1614" y="1208"/>
                  </a:lnTo>
                  <a:lnTo>
                    <a:pt x="1536" y="1276"/>
                  </a:lnTo>
                  <a:lnTo>
                    <a:pt x="1450" y="1341"/>
                  </a:lnTo>
                  <a:lnTo>
                    <a:pt x="1366" y="1397"/>
                  </a:lnTo>
                  <a:lnTo>
                    <a:pt x="1282" y="1445"/>
                  </a:lnTo>
                  <a:lnTo>
                    <a:pt x="1197" y="1485"/>
                  </a:lnTo>
                  <a:lnTo>
                    <a:pt x="1113" y="1519"/>
                  </a:lnTo>
                  <a:lnTo>
                    <a:pt x="1029" y="1547"/>
                  </a:lnTo>
                  <a:lnTo>
                    <a:pt x="947" y="1565"/>
                  </a:lnTo>
                  <a:lnTo>
                    <a:pt x="867" y="1577"/>
                  </a:lnTo>
                  <a:lnTo>
                    <a:pt x="790" y="1583"/>
                  </a:lnTo>
                  <a:lnTo>
                    <a:pt x="718" y="1581"/>
                  </a:lnTo>
                  <a:lnTo>
                    <a:pt x="648" y="1571"/>
                  </a:lnTo>
                  <a:lnTo>
                    <a:pt x="584" y="1553"/>
                  </a:lnTo>
                  <a:lnTo>
                    <a:pt x="526" y="1529"/>
                  </a:lnTo>
                  <a:lnTo>
                    <a:pt x="474" y="1497"/>
                  </a:lnTo>
                  <a:lnTo>
                    <a:pt x="448" y="1579"/>
                  </a:lnTo>
                  <a:lnTo>
                    <a:pt x="428" y="1664"/>
                  </a:lnTo>
                  <a:lnTo>
                    <a:pt x="415" y="1754"/>
                  </a:lnTo>
                  <a:lnTo>
                    <a:pt x="411" y="1844"/>
                  </a:lnTo>
                  <a:lnTo>
                    <a:pt x="415" y="1943"/>
                  </a:lnTo>
                  <a:lnTo>
                    <a:pt x="430" y="2041"/>
                  </a:lnTo>
                  <a:lnTo>
                    <a:pt x="454" y="2135"/>
                  </a:lnTo>
                  <a:lnTo>
                    <a:pt x="486" y="2227"/>
                  </a:lnTo>
                  <a:lnTo>
                    <a:pt x="526" y="2312"/>
                  </a:lnTo>
                  <a:lnTo>
                    <a:pt x="572" y="2394"/>
                  </a:lnTo>
                  <a:lnTo>
                    <a:pt x="1436" y="2049"/>
                  </a:lnTo>
                  <a:lnTo>
                    <a:pt x="2298" y="2394"/>
                  </a:lnTo>
                  <a:lnTo>
                    <a:pt x="2346" y="2312"/>
                  </a:lnTo>
                  <a:lnTo>
                    <a:pt x="2386" y="2227"/>
                  </a:lnTo>
                  <a:lnTo>
                    <a:pt x="2418" y="2135"/>
                  </a:lnTo>
                  <a:lnTo>
                    <a:pt x="2442" y="2041"/>
                  </a:lnTo>
                  <a:lnTo>
                    <a:pt x="2456" y="1943"/>
                  </a:lnTo>
                  <a:lnTo>
                    <a:pt x="2462" y="1844"/>
                  </a:lnTo>
                  <a:lnTo>
                    <a:pt x="2456" y="1732"/>
                  </a:lnTo>
                  <a:lnTo>
                    <a:pt x="2438" y="1623"/>
                  </a:lnTo>
                  <a:lnTo>
                    <a:pt x="2408" y="1517"/>
                  </a:lnTo>
                  <a:lnTo>
                    <a:pt x="2368" y="1417"/>
                  </a:lnTo>
                  <a:lnTo>
                    <a:pt x="2318" y="1322"/>
                  </a:lnTo>
                  <a:lnTo>
                    <a:pt x="2258" y="1234"/>
                  </a:lnTo>
                  <a:lnTo>
                    <a:pt x="2190" y="1152"/>
                  </a:lnTo>
                  <a:lnTo>
                    <a:pt x="2114" y="1078"/>
                  </a:lnTo>
                  <a:lnTo>
                    <a:pt x="2033" y="1013"/>
                  </a:lnTo>
                  <a:lnTo>
                    <a:pt x="1943" y="955"/>
                  </a:lnTo>
                  <a:lnTo>
                    <a:pt x="1847" y="907"/>
                  </a:lnTo>
                  <a:close/>
                  <a:moveTo>
                    <a:pt x="1436" y="0"/>
                  </a:moveTo>
                  <a:lnTo>
                    <a:pt x="1560" y="6"/>
                  </a:lnTo>
                  <a:lnTo>
                    <a:pt x="1681" y="24"/>
                  </a:lnTo>
                  <a:lnTo>
                    <a:pt x="1797" y="54"/>
                  </a:lnTo>
                  <a:lnTo>
                    <a:pt x="1911" y="94"/>
                  </a:lnTo>
                  <a:lnTo>
                    <a:pt x="2021" y="143"/>
                  </a:lnTo>
                  <a:lnTo>
                    <a:pt x="2126" y="201"/>
                  </a:lnTo>
                  <a:lnTo>
                    <a:pt x="2226" y="271"/>
                  </a:lnTo>
                  <a:lnTo>
                    <a:pt x="2320" y="349"/>
                  </a:lnTo>
                  <a:lnTo>
                    <a:pt x="2410" y="435"/>
                  </a:lnTo>
                  <a:lnTo>
                    <a:pt x="2491" y="528"/>
                  </a:lnTo>
                  <a:lnTo>
                    <a:pt x="2565" y="630"/>
                  </a:lnTo>
                  <a:lnTo>
                    <a:pt x="2633" y="738"/>
                  </a:lnTo>
                  <a:lnTo>
                    <a:pt x="2695" y="851"/>
                  </a:lnTo>
                  <a:lnTo>
                    <a:pt x="2747" y="971"/>
                  </a:lnTo>
                  <a:lnTo>
                    <a:pt x="2791" y="1096"/>
                  </a:lnTo>
                  <a:lnTo>
                    <a:pt x="2825" y="1226"/>
                  </a:lnTo>
                  <a:lnTo>
                    <a:pt x="2851" y="1359"/>
                  </a:lnTo>
                  <a:lnTo>
                    <a:pt x="2867" y="1497"/>
                  </a:lnTo>
                  <a:lnTo>
                    <a:pt x="2871" y="1638"/>
                  </a:lnTo>
                  <a:lnTo>
                    <a:pt x="2867" y="1780"/>
                  </a:lnTo>
                  <a:lnTo>
                    <a:pt x="2851" y="1920"/>
                  </a:lnTo>
                  <a:lnTo>
                    <a:pt x="2825" y="2053"/>
                  </a:lnTo>
                  <a:lnTo>
                    <a:pt x="2791" y="2183"/>
                  </a:lnTo>
                  <a:lnTo>
                    <a:pt x="2747" y="2308"/>
                  </a:lnTo>
                  <a:lnTo>
                    <a:pt x="2695" y="2428"/>
                  </a:lnTo>
                  <a:lnTo>
                    <a:pt x="2633" y="2541"/>
                  </a:lnTo>
                  <a:lnTo>
                    <a:pt x="2565" y="2649"/>
                  </a:lnTo>
                  <a:lnTo>
                    <a:pt x="2491" y="2751"/>
                  </a:lnTo>
                  <a:lnTo>
                    <a:pt x="2410" y="2844"/>
                  </a:lnTo>
                  <a:lnTo>
                    <a:pt x="2320" y="2930"/>
                  </a:lnTo>
                  <a:lnTo>
                    <a:pt x="2226" y="3008"/>
                  </a:lnTo>
                  <a:lnTo>
                    <a:pt x="2126" y="3076"/>
                  </a:lnTo>
                  <a:lnTo>
                    <a:pt x="2021" y="3135"/>
                  </a:lnTo>
                  <a:lnTo>
                    <a:pt x="1911" y="3185"/>
                  </a:lnTo>
                  <a:lnTo>
                    <a:pt x="1797" y="3225"/>
                  </a:lnTo>
                  <a:lnTo>
                    <a:pt x="1681" y="3255"/>
                  </a:lnTo>
                  <a:lnTo>
                    <a:pt x="1560" y="3273"/>
                  </a:lnTo>
                  <a:lnTo>
                    <a:pt x="1436" y="3279"/>
                  </a:lnTo>
                  <a:lnTo>
                    <a:pt x="1312" y="3273"/>
                  </a:lnTo>
                  <a:lnTo>
                    <a:pt x="1191" y="3255"/>
                  </a:lnTo>
                  <a:lnTo>
                    <a:pt x="1073" y="3225"/>
                  </a:lnTo>
                  <a:lnTo>
                    <a:pt x="959" y="3185"/>
                  </a:lnTo>
                  <a:lnTo>
                    <a:pt x="849" y="3135"/>
                  </a:lnTo>
                  <a:lnTo>
                    <a:pt x="746" y="3076"/>
                  </a:lnTo>
                  <a:lnTo>
                    <a:pt x="646" y="3008"/>
                  </a:lnTo>
                  <a:lnTo>
                    <a:pt x="550" y="2930"/>
                  </a:lnTo>
                  <a:lnTo>
                    <a:pt x="462" y="2844"/>
                  </a:lnTo>
                  <a:lnTo>
                    <a:pt x="381" y="2751"/>
                  </a:lnTo>
                  <a:lnTo>
                    <a:pt x="305" y="2649"/>
                  </a:lnTo>
                  <a:lnTo>
                    <a:pt x="237" y="2541"/>
                  </a:lnTo>
                  <a:lnTo>
                    <a:pt x="177" y="2428"/>
                  </a:lnTo>
                  <a:lnTo>
                    <a:pt x="125" y="2308"/>
                  </a:lnTo>
                  <a:lnTo>
                    <a:pt x="81" y="2183"/>
                  </a:lnTo>
                  <a:lnTo>
                    <a:pt x="45" y="2053"/>
                  </a:lnTo>
                  <a:lnTo>
                    <a:pt x="21" y="1920"/>
                  </a:lnTo>
                  <a:lnTo>
                    <a:pt x="5" y="1780"/>
                  </a:lnTo>
                  <a:lnTo>
                    <a:pt x="0" y="1638"/>
                  </a:lnTo>
                  <a:lnTo>
                    <a:pt x="5" y="1497"/>
                  </a:lnTo>
                  <a:lnTo>
                    <a:pt x="21" y="1359"/>
                  </a:lnTo>
                  <a:lnTo>
                    <a:pt x="45" y="1226"/>
                  </a:lnTo>
                  <a:lnTo>
                    <a:pt x="81" y="1096"/>
                  </a:lnTo>
                  <a:lnTo>
                    <a:pt x="125" y="971"/>
                  </a:lnTo>
                  <a:lnTo>
                    <a:pt x="177" y="851"/>
                  </a:lnTo>
                  <a:lnTo>
                    <a:pt x="237" y="738"/>
                  </a:lnTo>
                  <a:lnTo>
                    <a:pt x="305" y="630"/>
                  </a:lnTo>
                  <a:lnTo>
                    <a:pt x="381" y="528"/>
                  </a:lnTo>
                  <a:lnTo>
                    <a:pt x="462" y="435"/>
                  </a:lnTo>
                  <a:lnTo>
                    <a:pt x="550" y="349"/>
                  </a:lnTo>
                  <a:lnTo>
                    <a:pt x="646" y="271"/>
                  </a:lnTo>
                  <a:lnTo>
                    <a:pt x="746" y="201"/>
                  </a:lnTo>
                  <a:lnTo>
                    <a:pt x="849" y="143"/>
                  </a:lnTo>
                  <a:lnTo>
                    <a:pt x="959" y="94"/>
                  </a:lnTo>
                  <a:lnTo>
                    <a:pt x="1073" y="54"/>
                  </a:lnTo>
                  <a:lnTo>
                    <a:pt x="1191" y="24"/>
                  </a:lnTo>
                  <a:lnTo>
                    <a:pt x="1312" y="6"/>
                  </a:lnTo>
                  <a:lnTo>
                    <a:pt x="1436"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107" name="Freeform 44"/>
            <p:cNvSpPr>
              <a:spLocks/>
            </p:cNvSpPr>
            <p:nvPr/>
          </p:nvSpPr>
          <p:spPr bwMode="auto">
            <a:xfrm>
              <a:off x="-343" y="1678"/>
              <a:ext cx="2460" cy="1434"/>
            </a:xfrm>
            <a:custGeom>
              <a:avLst/>
              <a:gdLst>
                <a:gd name="T0" fmla="*/ 820 w 4920"/>
                <a:gd name="T1" fmla="*/ 0 h 2868"/>
                <a:gd name="T2" fmla="*/ 1640 w 4920"/>
                <a:gd name="T3" fmla="*/ 0 h 2868"/>
                <a:gd name="T4" fmla="*/ 2460 w 4920"/>
                <a:gd name="T5" fmla="*/ 1230 h 2868"/>
                <a:gd name="T6" fmla="*/ 3280 w 4920"/>
                <a:gd name="T7" fmla="*/ 0 h 2868"/>
                <a:gd name="T8" fmla="*/ 4100 w 4920"/>
                <a:gd name="T9" fmla="*/ 0 h 2868"/>
                <a:gd name="T10" fmla="*/ 4196 w 4920"/>
                <a:gd name="T11" fmla="*/ 6 h 2868"/>
                <a:gd name="T12" fmla="*/ 4288 w 4920"/>
                <a:gd name="T13" fmla="*/ 22 h 2868"/>
                <a:gd name="T14" fmla="*/ 4377 w 4920"/>
                <a:gd name="T15" fmla="*/ 47 h 2868"/>
                <a:gd name="T16" fmla="*/ 4461 w 4920"/>
                <a:gd name="T17" fmla="*/ 83 h 2868"/>
                <a:gd name="T18" fmla="*/ 4539 w 4920"/>
                <a:gd name="T19" fmla="*/ 127 h 2868"/>
                <a:gd name="T20" fmla="*/ 4613 w 4920"/>
                <a:gd name="T21" fmla="*/ 179 h 2868"/>
                <a:gd name="T22" fmla="*/ 4681 w 4920"/>
                <a:gd name="T23" fmla="*/ 241 h 2868"/>
                <a:gd name="T24" fmla="*/ 4740 w 4920"/>
                <a:gd name="T25" fmla="*/ 307 h 2868"/>
                <a:gd name="T26" fmla="*/ 4792 w 4920"/>
                <a:gd name="T27" fmla="*/ 380 h 2868"/>
                <a:gd name="T28" fmla="*/ 4836 w 4920"/>
                <a:gd name="T29" fmla="*/ 458 h 2868"/>
                <a:gd name="T30" fmla="*/ 4872 w 4920"/>
                <a:gd name="T31" fmla="*/ 544 h 2868"/>
                <a:gd name="T32" fmla="*/ 4898 w 4920"/>
                <a:gd name="T33" fmla="*/ 632 h 2868"/>
                <a:gd name="T34" fmla="*/ 4914 w 4920"/>
                <a:gd name="T35" fmla="*/ 723 h 2868"/>
                <a:gd name="T36" fmla="*/ 4920 w 4920"/>
                <a:gd name="T37" fmla="*/ 819 h 2868"/>
                <a:gd name="T38" fmla="*/ 4920 w 4920"/>
                <a:gd name="T39" fmla="*/ 2457 h 2868"/>
                <a:gd name="T40" fmla="*/ 4914 w 4920"/>
                <a:gd name="T41" fmla="*/ 2525 h 2868"/>
                <a:gd name="T42" fmla="*/ 4900 w 4920"/>
                <a:gd name="T43" fmla="*/ 2587 h 2868"/>
                <a:gd name="T44" fmla="*/ 4874 w 4920"/>
                <a:gd name="T45" fmla="*/ 2647 h 2868"/>
                <a:gd name="T46" fmla="*/ 4840 w 4920"/>
                <a:gd name="T47" fmla="*/ 2701 h 2868"/>
                <a:gd name="T48" fmla="*/ 4800 w 4920"/>
                <a:gd name="T49" fmla="*/ 2748 h 2868"/>
                <a:gd name="T50" fmla="*/ 4752 w 4920"/>
                <a:gd name="T51" fmla="*/ 2788 h 2868"/>
                <a:gd name="T52" fmla="*/ 4699 w 4920"/>
                <a:gd name="T53" fmla="*/ 2822 h 2868"/>
                <a:gd name="T54" fmla="*/ 4641 w 4920"/>
                <a:gd name="T55" fmla="*/ 2848 h 2868"/>
                <a:gd name="T56" fmla="*/ 4577 w 4920"/>
                <a:gd name="T57" fmla="*/ 2862 h 2868"/>
                <a:gd name="T58" fmla="*/ 4511 w 4920"/>
                <a:gd name="T59" fmla="*/ 2868 h 2868"/>
                <a:gd name="T60" fmla="*/ 409 w 4920"/>
                <a:gd name="T61" fmla="*/ 2868 h 2868"/>
                <a:gd name="T62" fmla="*/ 343 w 4920"/>
                <a:gd name="T63" fmla="*/ 2862 h 2868"/>
                <a:gd name="T64" fmla="*/ 279 w 4920"/>
                <a:gd name="T65" fmla="*/ 2848 h 2868"/>
                <a:gd name="T66" fmla="*/ 221 w 4920"/>
                <a:gd name="T67" fmla="*/ 2822 h 2868"/>
                <a:gd name="T68" fmla="*/ 168 w 4920"/>
                <a:gd name="T69" fmla="*/ 2788 h 2868"/>
                <a:gd name="T70" fmla="*/ 120 w 4920"/>
                <a:gd name="T71" fmla="*/ 2748 h 2868"/>
                <a:gd name="T72" fmla="*/ 78 w 4920"/>
                <a:gd name="T73" fmla="*/ 2701 h 2868"/>
                <a:gd name="T74" fmla="*/ 44 w 4920"/>
                <a:gd name="T75" fmla="*/ 2647 h 2868"/>
                <a:gd name="T76" fmla="*/ 20 w 4920"/>
                <a:gd name="T77" fmla="*/ 2587 h 2868"/>
                <a:gd name="T78" fmla="*/ 4 w 4920"/>
                <a:gd name="T79" fmla="*/ 2525 h 2868"/>
                <a:gd name="T80" fmla="*/ 0 w 4920"/>
                <a:gd name="T81" fmla="*/ 2457 h 2868"/>
                <a:gd name="T82" fmla="*/ 0 w 4920"/>
                <a:gd name="T83" fmla="*/ 819 h 2868"/>
                <a:gd name="T84" fmla="*/ 4 w 4920"/>
                <a:gd name="T85" fmla="*/ 723 h 2868"/>
                <a:gd name="T86" fmla="*/ 20 w 4920"/>
                <a:gd name="T87" fmla="*/ 632 h 2868"/>
                <a:gd name="T88" fmla="*/ 46 w 4920"/>
                <a:gd name="T89" fmla="*/ 544 h 2868"/>
                <a:gd name="T90" fmla="*/ 82 w 4920"/>
                <a:gd name="T91" fmla="*/ 458 h 2868"/>
                <a:gd name="T92" fmla="*/ 128 w 4920"/>
                <a:gd name="T93" fmla="*/ 380 h 2868"/>
                <a:gd name="T94" fmla="*/ 180 w 4920"/>
                <a:gd name="T95" fmla="*/ 307 h 2868"/>
                <a:gd name="T96" fmla="*/ 239 w 4920"/>
                <a:gd name="T97" fmla="*/ 241 h 2868"/>
                <a:gd name="T98" fmla="*/ 307 w 4920"/>
                <a:gd name="T99" fmla="*/ 179 h 2868"/>
                <a:gd name="T100" fmla="*/ 379 w 4920"/>
                <a:gd name="T101" fmla="*/ 127 h 2868"/>
                <a:gd name="T102" fmla="*/ 459 w 4920"/>
                <a:gd name="T103" fmla="*/ 83 h 2868"/>
                <a:gd name="T104" fmla="*/ 543 w 4920"/>
                <a:gd name="T105" fmla="*/ 47 h 2868"/>
                <a:gd name="T106" fmla="*/ 630 w 4920"/>
                <a:gd name="T107" fmla="*/ 22 h 2868"/>
                <a:gd name="T108" fmla="*/ 724 w 4920"/>
                <a:gd name="T109" fmla="*/ 6 h 2868"/>
                <a:gd name="T110" fmla="*/ 820 w 4920"/>
                <a:gd name="T111" fmla="*/ 0 h 2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20" h="2868">
                  <a:moveTo>
                    <a:pt x="820" y="0"/>
                  </a:moveTo>
                  <a:lnTo>
                    <a:pt x="1640" y="0"/>
                  </a:lnTo>
                  <a:lnTo>
                    <a:pt x="2460" y="1230"/>
                  </a:lnTo>
                  <a:lnTo>
                    <a:pt x="3280" y="0"/>
                  </a:lnTo>
                  <a:lnTo>
                    <a:pt x="4100" y="0"/>
                  </a:lnTo>
                  <a:lnTo>
                    <a:pt x="4196" y="6"/>
                  </a:lnTo>
                  <a:lnTo>
                    <a:pt x="4288" y="22"/>
                  </a:lnTo>
                  <a:lnTo>
                    <a:pt x="4377" y="47"/>
                  </a:lnTo>
                  <a:lnTo>
                    <a:pt x="4461" y="83"/>
                  </a:lnTo>
                  <a:lnTo>
                    <a:pt x="4539" y="127"/>
                  </a:lnTo>
                  <a:lnTo>
                    <a:pt x="4613" y="179"/>
                  </a:lnTo>
                  <a:lnTo>
                    <a:pt x="4681" y="241"/>
                  </a:lnTo>
                  <a:lnTo>
                    <a:pt x="4740" y="307"/>
                  </a:lnTo>
                  <a:lnTo>
                    <a:pt x="4792" y="380"/>
                  </a:lnTo>
                  <a:lnTo>
                    <a:pt x="4836" y="458"/>
                  </a:lnTo>
                  <a:lnTo>
                    <a:pt x="4872" y="544"/>
                  </a:lnTo>
                  <a:lnTo>
                    <a:pt x="4898" y="632"/>
                  </a:lnTo>
                  <a:lnTo>
                    <a:pt x="4914" y="723"/>
                  </a:lnTo>
                  <a:lnTo>
                    <a:pt x="4920" y="819"/>
                  </a:lnTo>
                  <a:lnTo>
                    <a:pt x="4920" y="2457"/>
                  </a:lnTo>
                  <a:lnTo>
                    <a:pt x="4914" y="2525"/>
                  </a:lnTo>
                  <a:lnTo>
                    <a:pt x="4900" y="2587"/>
                  </a:lnTo>
                  <a:lnTo>
                    <a:pt x="4874" y="2647"/>
                  </a:lnTo>
                  <a:lnTo>
                    <a:pt x="4840" y="2701"/>
                  </a:lnTo>
                  <a:lnTo>
                    <a:pt x="4800" y="2748"/>
                  </a:lnTo>
                  <a:lnTo>
                    <a:pt x="4752" y="2788"/>
                  </a:lnTo>
                  <a:lnTo>
                    <a:pt x="4699" y="2822"/>
                  </a:lnTo>
                  <a:lnTo>
                    <a:pt x="4641" y="2848"/>
                  </a:lnTo>
                  <a:lnTo>
                    <a:pt x="4577" y="2862"/>
                  </a:lnTo>
                  <a:lnTo>
                    <a:pt x="4511" y="2868"/>
                  </a:lnTo>
                  <a:lnTo>
                    <a:pt x="409" y="2868"/>
                  </a:lnTo>
                  <a:lnTo>
                    <a:pt x="343" y="2862"/>
                  </a:lnTo>
                  <a:lnTo>
                    <a:pt x="279" y="2848"/>
                  </a:lnTo>
                  <a:lnTo>
                    <a:pt x="221" y="2822"/>
                  </a:lnTo>
                  <a:lnTo>
                    <a:pt x="168" y="2788"/>
                  </a:lnTo>
                  <a:lnTo>
                    <a:pt x="120" y="2748"/>
                  </a:lnTo>
                  <a:lnTo>
                    <a:pt x="78" y="2701"/>
                  </a:lnTo>
                  <a:lnTo>
                    <a:pt x="44" y="2647"/>
                  </a:lnTo>
                  <a:lnTo>
                    <a:pt x="20" y="2587"/>
                  </a:lnTo>
                  <a:lnTo>
                    <a:pt x="4" y="2525"/>
                  </a:lnTo>
                  <a:lnTo>
                    <a:pt x="0" y="2457"/>
                  </a:lnTo>
                  <a:lnTo>
                    <a:pt x="0" y="819"/>
                  </a:lnTo>
                  <a:lnTo>
                    <a:pt x="4" y="723"/>
                  </a:lnTo>
                  <a:lnTo>
                    <a:pt x="20" y="632"/>
                  </a:lnTo>
                  <a:lnTo>
                    <a:pt x="46" y="544"/>
                  </a:lnTo>
                  <a:lnTo>
                    <a:pt x="82" y="458"/>
                  </a:lnTo>
                  <a:lnTo>
                    <a:pt x="128" y="380"/>
                  </a:lnTo>
                  <a:lnTo>
                    <a:pt x="180" y="307"/>
                  </a:lnTo>
                  <a:lnTo>
                    <a:pt x="239" y="241"/>
                  </a:lnTo>
                  <a:lnTo>
                    <a:pt x="307" y="179"/>
                  </a:lnTo>
                  <a:lnTo>
                    <a:pt x="379" y="127"/>
                  </a:lnTo>
                  <a:lnTo>
                    <a:pt x="459" y="83"/>
                  </a:lnTo>
                  <a:lnTo>
                    <a:pt x="543" y="47"/>
                  </a:lnTo>
                  <a:lnTo>
                    <a:pt x="630" y="22"/>
                  </a:lnTo>
                  <a:lnTo>
                    <a:pt x="724" y="6"/>
                  </a:lnTo>
                  <a:lnTo>
                    <a:pt x="82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grpSp>
      <p:cxnSp>
        <p:nvCxnSpPr>
          <p:cNvPr id="74" name="Elbow Connector 73"/>
          <p:cNvCxnSpPr/>
          <p:nvPr/>
        </p:nvCxnSpPr>
        <p:spPr>
          <a:xfrm rot="16200000" flipH="1" flipV="1">
            <a:off x="4862056" y="1905782"/>
            <a:ext cx="1403936" cy="745830"/>
          </a:xfrm>
          <a:prstGeom prst="bentConnector3">
            <a:avLst>
              <a:gd name="adj1" fmla="val -12209"/>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Elbow Connector 75"/>
          <p:cNvCxnSpPr/>
          <p:nvPr/>
        </p:nvCxnSpPr>
        <p:spPr>
          <a:xfrm rot="16200000" flipH="1" flipV="1">
            <a:off x="2740334" y="1905502"/>
            <a:ext cx="1403936" cy="745830"/>
          </a:xfrm>
          <a:prstGeom prst="bentConnector3">
            <a:avLst>
              <a:gd name="adj1" fmla="val -12209"/>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303399" y="3100449"/>
            <a:ext cx="193487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cxnSpLocks/>
          </p:cNvCxnSpPr>
          <p:nvPr/>
        </p:nvCxnSpPr>
        <p:spPr>
          <a:xfrm>
            <a:off x="7454743" y="3100449"/>
            <a:ext cx="168806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83" name="Donut 82"/>
          <p:cNvSpPr/>
          <p:nvPr/>
        </p:nvSpPr>
        <p:spPr>
          <a:xfrm>
            <a:off x="5091353" y="2990262"/>
            <a:ext cx="219399" cy="220379"/>
          </a:xfrm>
          <a:prstGeom prst="don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defTabSz="685612"/>
            <a:endParaRPr lang="en-US" sz="1400" dirty="0">
              <a:solidFill>
                <a:prstClr val="black"/>
              </a:solidFill>
              <a:latin typeface="Montserrat Medium" pitchFamily="2" charset="77"/>
              <a:ea typeface="Helvetica Regular" charset="0"/>
              <a:cs typeface="Helvetica Regular" charset="0"/>
            </a:endParaRPr>
          </a:p>
        </p:txBody>
      </p:sp>
      <p:sp>
        <p:nvSpPr>
          <p:cNvPr id="84" name="Donut 83"/>
          <p:cNvSpPr/>
          <p:nvPr/>
        </p:nvSpPr>
        <p:spPr>
          <a:xfrm>
            <a:off x="7235111" y="2992228"/>
            <a:ext cx="219399" cy="220379"/>
          </a:xfrm>
          <a:prstGeom prst="don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algn="ctr" defTabSz="685612"/>
            <a:endParaRPr lang="en-US" sz="1400" dirty="0">
              <a:solidFill>
                <a:prstClr val="black"/>
              </a:solidFill>
              <a:latin typeface="Montserrat Medium" pitchFamily="2" charset="77"/>
              <a:ea typeface="Helvetica Regular" charset="0"/>
              <a:cs typeface="Helvetica Regular" charset="0"/>
            </a:endParaRPr>
          </a:p>
        </p:txBody>
      </p:sp>
      <p:cxnSp>
        <p:nvCxnSpPr>
          <p:cNvPr id="64" name="Straight Connector 63">
            <a:extLst>
              <a:ext uri="{FF2B5EF4-FFF2-40B4-BE49-F238E27FC236}">
                <a16:creationId xmlns:a16="http://schemas.microsoft.com/office/drawing/2014/main" id="{2E9DAB3C-ECE3-8642-BEA6-395BC6DE85ED}"/>
              </a:ext>
            </a:extLst>
          </p:cNvPr>
          <p:cNvCxnSpPr>
            <a:cxnSpLocks/>
          </p:cNvCxnSpPr>
          <p:nvPr/>
        </p:nvCxnSpPr>
        <p:spPr>
          <a:xfrm>
            <a:off x="209482" y="297192"/>
            <a:ext cx="0" cy="96771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515457"/>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3C9054-BA11-7F4F-AF5B-CF8328CADB7C}"/>
              </a:ext>
            </a:extLst>
          </p:cNvPr>
          <p:cNvPicPr>
            <a:picLocks noChangeAspect="1"/>
          </p:cNvPicPr>
          <p:nvPr/>
        </p:nvPicPr>
        <p:blipFill>
          <a:blip r:embed="rId3"/>
          <a:stretch>
            <a:fillRect/>
          </a:stretch>
        </p:blipFill>
        <p:spPr>
          <a:xfrm>
            <a:off x="67864" y="118783"/>
            <a:ext cx="9132096" cy="5142161"/>
          </a:xfrm>
          <a:prstGeom prst="rect">
            <a:avLst/>
          </a:prstGeom>
        </p:spPr>
      </p:pic>
      <p:pic>
        <p:nvPicPr>
          <p:cNvPr id="11" name="Picture 10">
            <a:extLst>
              <a:ext uri="{FF2B5EF4-FFF2-40B4-BE49-F238E27FC236}">
                <a16:creationId xmlns:a16="http://schemas.microsoft.com/office/drawing/2014/main" id="{895AA309-0A93-D948-B480-D751AC9C7B12}"/>
              </a:ext>
            </a:extLst>
          </p:cNvPr>
          <p:cNvPicPr>
            <a:picLocks noChangeAspect="1"/>
          </p:cNvPicPr>
          <p:nvPr/>
        </p:nvPicPr>
        <p:blipFill>
          <a:blip r:embed="rId4"/>
          <a:stretch>
            <a:fillRect/>
          </a:stretch>
        </p:blipFill>
        <p:spPr>
          <a:xfrm>
            <a:off x="67863" y="118113"/>
            <a:ext cx="9132096" cy="5142161"/>
          </a:xfrm>
          <a:prstGeom prst="rect">
            <a:avLst/>
          </a:prstGeom>
        </p:spPr>
      </p:pic>
      <p:pic>
        <p:nvPicPr>
          <p:cNvPr id="19" name="Picture 18">
            <a:extLst>
              <a:ext uri="{FF2B5EF4-FFF2-40B4-BE49-F238E27FC236}">
                <a16:creationId xmlns:a16="http://schemas.microsoft.com/office/drawing/2014/main" id="{5886A31B-7A25-C141-AE8F-C6A993D14226}"/>
              </a:ext>
            </a:extLst>
          </p:cNvPr>
          <p:cNvPicPr>
            <a:picLocks noChangeAspect="1"/>
          </p:cNvPicPr>
          <p:nvPr/>
        </p:nvPicPr>
        <p:blipFill>
          <a:blip r:embed="rId5"/>
          <a:stretch>
            <a:fillRect/>
          </a:stretch>
        </p:blipFill>
        <p:spPr>
          <a:xfrm>
            <a:off x="67863" y="118113"/>
            <a:ext cx="9132096" cy="5142161"/>
          </a:xfrm>
          <a:prstGeom prst="rect">
            <a:avLst/>
          </a:prstGeom>
        </p:spPr>
      </p:pic>
      <p:pic>
        <p:nvPicPr>
          <p:cNvPr id="23" name="Picture 22">
            <a:extLst>
              <a:ext uri="{FF2B5EF4-FFF2-40B4-BE49-F238E27FC236}">
                <a16:creationId xmlns:a16="http://schemas.microsoft.com/office/drawing/2014/main" id="{B58A39C8-94F9-3043-BF2C-DC441643CA6F}"/>
              </a:ext>
            </a:extLst>
          </p:cNvPr>
          <p:cNvPicPr>
            <a:picLocks noChangeAspect="1"/>
          </p:cNvPicPr>
          <p:nvPr/>
        </p:nvPicPr>
        <p:blipFill>
          <a:blip r:embed="rId6"/>
          <a:stretch>
            <a:fillRect/>
          </a:stretch>
        </p:blipFill>
        <p:spPr>
          <a:xfrm>
            <a:off x="67863" y="118113"/>
            <a:ext cx="9132096" cy="5142161"/>
          </a:xfrm>
          <a:prstGeom prst="rect">
            <a:avLst/>
          </a:prstGeom>
        </p:spPr>
      </p:pic>
      <p:pic>
        <p:nvPicPr>
          <p:cNvPr id="27" name="Picture 26">
            <a:extLst>
              <a:ext uri="{FF2B5EF4-FFF2-40B4-BE49-F238E27FC236}">
                <a16:creationId xmlns:a16="http://schemas.microsoft.com/office/drawing/2014/main" id="{25BA394A-7A69-7A41-BF12-3A76B2ADB6EF}"/>
              </a:ext>
            </a:extLst>
          </p:cNvPr>
          <p:cNvPicPr>
            <a:picLocks noChangeAspect="1"/>
          </p:cNvPicPr>
          <p:nvPr/>
        </p:nvPicPr>
        <p:blipFill>
          <a:blip r:embed="rId7"/>
          <a:stretch>
            <a:fillRect/>
          </a:stretch>
        </p:blipFill>
        <p:spPr>
          <a:xfrm>
            <a:off x="67863" y="118113"/>
            <a:ext cx="9132096" cy="5142161"/>
          </a:xfrm>
          <a:prstGeom prst="rect">
            <a:avLst/>
          </a:prstGeom>
        </p:spPr>
      </p:pic>
      <p:pic>
        <p:nvPicPr>
          <p:cNvPr id="31" name="Picture 30">
            <a:extLst>
              <a:ext uri="{FF2B5EF4-FFF2-40B4-BE49-F238E27FC236}">
                <a16:creationId xmlns:a16="http://schemas.microsoft.com/office/drawing/2014/main" id="{ED9E57ED-97E6-FA45-A7C3-0A0D14309556}"/>
              </a:ext>
            </a:extLst>
          </p:cNvPr>
          <p:cNvPicPr>
            <a:picLocks noChangeAspect="1"/>
          </p:cNvPicPr>
          <p:nvPr/>
        </p:nvPicPr>
        <p:blipFill>
          <a:blip r:embed="rId8"/>
          <a:stretch>
            <a:fillRect/>
          </a:stretch>
        </p:blipFill>
        <p:spPr>
          <a:xfrm>
            <a:off x="67863" y="118113"/>
            <a:ext cx="9132096" cy="5142161"/>
          </a:xfrm>
          <a:prstGeom prst="rect">
            <a:avLst/>
          </a:prstGeom>
        </p:spPr>
      </p:pic>
      <p:pic>
        <p:nvPicPr>
          <p:cNvPr id="35" name="Picture 34">
            <a:extLst>
              <a:ext uri="{FF2B5EF4-FFF2-40B4-BE49-F238E27FC236}">
                <a16:creationId xmlns:a16="http://schemas.microsoft.com/office/drawing/2014/main" id="{909CAF8E-C6D9-6E49-B308-239A6D82DACB}"/>
              </a:ext>
            </a:extLst>
          </p:cNvPr>
          <p:cNvPicPr>
            <a:picLocks noChangeAspect="1"/>
          </p:cNvPicPr>
          <p:nvPr/>
        </p:nvPicPr>
        <p:blipFill>
          <a:blip r:embed="rId9"/>
          <a:stretch>
            <a:fillRect/>
          </a:stretch>
        </p:blipFill>
        <p:spPr>
          <a:xfrm>
            <a:off x="67863" y="118113"/>
            <a:ext cx="9132096" cy="5142161"/>
          </a:xfrm>
          <a:prstGeom prst="rect">
            <a:avLst/>
          </a:prstGeom>
        </p:spPr>
      </p:pic>
      <p:grpSp>
        <p:nvGrpSpPr>
          <p:cNvPr id="38" name="Group 37">
            <a:extLst>
              <a:ext uri="{FF2B5EF4-FFF2-40B4-BE49-F238E27FC236}">
                <a16:creationId xmlns:a16="http://schemas.microsoft.com/office/drawing/2014/main" id="{1C1AC5A8-6823-4B4F-9E89-0A940F01CD2F}"/>
              </a:ext>
            </a:extLst>
          </p:cNvPr>
          <p:cNvGrpSpPr/>
          <p:nvPr/>
        </p:nvGrpSpPr>
        <p:grpSpPr>
          <a:xfrm>
            <a:off x="67863" y="118113"/>
            <a:ext cx="9132096" cy="5142161"/>
            <a:chOff x="6350" y="0"/>
            <a:chExt cx="12179300" cy="6858000"/>
          </a:xfrm>
        </p:grpSpPr>
        <p:pic>
          <p:nvPicPr>
            <p:cNvPr id="39" name="Picture 38">
              <a:extLst>
                <a:ext uri="{FF2B5EF4-FFF2-40B4-BE49-F238E27FC236}">
                  <a16:creationId xmlns:a16="http://schemas.microsoft.com/office/drawing/2014/main" id="{C712BC44-3619-9146-BC90-6BE4CD1E9D58}"/>
                </a:ext>
              </a:extLst>
            </p:cNvPr>
            <p:cNvPicPr>
              <a:picLocks noChangeAspect="1"/>
            </p:cNvPicPr>
            <p:nvPr/>
          </p:nvPicPr>
          <p:blipFill>
            <a:blip r:embed="rId10"/>
            <a:stretch>
              <a:fillRect/>
            </a:stretch>
          </p:blipFill>
          <p:spPr>
            <a:xfrm>
              <a:off x="6350" y="0"/>
              <a:ext cx="12179300" cy="6858000"/>
            </a:xfrm>
            <a:prstGeom prst="rect">
              <a:avLst/>
            </a:prstGeom>
          </p:spPr>
        </p:pic>
        <p:sp>
          <p:nvSpPr>
            <p:cNvPr id="40" name="TextBox 39">
              <a:extLst>
                <a:ext uri="{FF2B5EF4-FFF2-40B4-BE49-F238E27FC236}">
                  <a16:creationId xmlns:a16="http://schemas.microsoft.com/office/drawing/2014/main" id="{1B304B1F-4F2D-7D47-A5A9-31FC0471A65A}"/>
                </a:ext>
              </a:extLst>
            </p:cNvPr>
            <p:cNvSpPr txBox="1"/>
            <p:nvPr/>
          </p:nvSpPr>
          <p:spPr>
            <a:xfrm>
              <a:off x="7958205" y="992932"/>
              <a:ext cx="3129307" cy="1415970"/>
            </a:xfrm>
            <a:prstGeom prst="rect">
              <a:avLst/>
            </a:prstGeom>
            <a:noFill/>
          </p:spPr>
          <p:txBody>
            <a:bodyPr wrap="square" rtlCol="0">
              <a:spAutoFit/>
            </a:bodyPr>
            <a:lstStyle/>
            <a:p>
              <a:pPr algn="ctr" defTabSz="685595"/>
              <a:r>
                <a:rPr lang="en-US" sz="1500" dirty="0">
                  <a:solidFill>
                    <a:srgbClr val="E7E6E6">
                      <a:lumMod val="50000"/>
                    </a:srgbClr>
                  </a:solidFill>
                  <a:latin typeface="Montserrat Light" pitchFamily="2" charset="77"/>
                </a:rPr>
                <a:t>House, Utilities, Furnishing, Maintenance, Grocery </a:t>
              </a:r>
            </a:p>
            <a:p>
              <a:pPr algn="ctr" defTabSz="685595"/>
              <a:r>
                <a:rPr lang="en-US" sz="1500" dirty="0">
                  <a:solidFill>
                    <a:srgbClr val="E7E6E6">
                      <a:lumMod val="50000"/>
                    </a:srgbClr>
                  </a:solidFill>
                  <a:latin typeface="Montserrat Light" pitchFamily="2" charset="77"/>
                </a:rPr>
                <a:t>S$13,332</a:t>
              </a:r>
            </a:p>
            <a:p>
              <a:pPr algn="ctr" defTabSz="685595"/>
              <a:endParaRPr lang="en-US" sz="1799" dirty="0">
                <a:solidFill>
                  <a:prstClr val="black"/>
                </a:solidFill>
                <a:latin typeface="Montserrat Light" pitchFamily="2" charset="77"/>
              </a:endParaRPr>
            </a:p>
          </p:txBody>
        </p:sp>
      </p:grpSp>
      <p:sp>
        <p:nvSpPr>
          <p:cNvPr id="8" name="TextBox 7">
            <a:extLst>
              <a:ext uri="{FF2B5EF4-FFF2-40B4-BE49-F238E27FC236}">
                <a16:creationId xmlns:a16="http://schemas.microsoft.com/office/drawing/2014/main" id="{8B4094BE-30CA-3445-948F-6878E9034E65}"/>
              </a:ext>
            </a:extLst>
          </p:cNvPr>
          <p:cNvSpPr txBox="1"/>
          <p:nvPr/>
        </p:nvSpPr>
        <p:spPr>
          <a:xfrm>
            <a:off x="2226145" y="167447"/>
            <a:ext cx="1850468" cy="323165"/>
          </a:xfrm>
          <a:prstGeom prst="rect">
            <a:avLst/>
          </a:prstGeom>
          <a:noFill/>
        </p:spPr>
        <p:txBody>
          <a:bodyPr wrap="square" rtlCol="0">
            <a:spAutoFit/>
          </a:bodyPr>
          <a:lstStyle/>
          <a:p>
            <a:pPr algn="ctr" defTabSz="685595"/>
            <a:r>
              <a:rPr lang="en-US" sz="1500" dirty="0">
                <a:solidFill>
                  <a:srgbClr val="E7E6E6">
                    <a:lumMod val="50000"/>
                  </a:srgbClr>
                </a:solidFill>
                <a:latin typeface="Montserrat Light" pitchFamily="2" charset="77"/>
              </a:rPr>
              <a:t>Apparels S$1,872</a:t>
            </a:r>
          </a:p>
        </p:txBody>
      </p:sp>
      <p:sp>
        <p:nvSpPr>
          <p:cNvPr id="9" name="Bent Arrow 8">
            <a:extLst>
              <a:ext uri="{FF2B5EF4-FFF2-40B4-BE49-F238E27FC236}">
                <a16:creationId xmlns:a16="http://schemas.microsoft.com/office/drawing/2014/main" id="{F5369B18-5783-184D-A851-4A3BF5D5A5E3}"/>
              </a:ext>
            </a:extLst>
          </p:cNvPr>
          <p:cNvSpPr/>
          <p:nvPr/>
        </p:nvSpPr>
        <p:spPr>
          <a:xfrm rot="20694124" flipH="1">
            <a:off x="3986869" y="225387"/>
            <a:ext cx="179489" cy="899878"/>
          </a:xfrm>
          <a:prstGeom prst="ben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endParaRPr lang="en-US" sz="1349" dirty="0">
              <a:solidFill>
                <a:prstClr val="black"/>
              </a:solidFill>
              <a:latin typeface="Montserrat Light" pitchFamily="2" charset="77"/>
            </a:endParaRPr>
          </a:p>
        </p:txBody>
      </p:sp>
      <p:sp>
        <p:nvSpPr>
          <p:cNvPr id="12" name="TextBox 11">
            <a:extLst>
              <a:ext uri="{FF2B5EF4-FFF2-40B4-BE49-F238E27FC236}">
                <a16:creationId xmlns:a16="http://schemas.microsoft.com/office/drawing/2014/main" id="{7B6C265C-271B-F14B-8B51-D5B732EBFC29}"/>
              </a:ext>
            </a:extLst>
          </p:cNvPr>
          <p:cNvSpPr txBox="1"/>
          <p:nvPr/>
        </p:nvSpPr>
        <p:spPr>
          <a:xfrm>
            <a:off x="1505713" y="506088"/>
            <a:ext cx="2630759" cy="323165"/>
          </a:xfrm>
          <a:prstGeom prst="rect">
            <a:avLst/>
          </a:prstGeom>
          <a:noFill/>
        </p:spPr>
        <p:txBody>
          <a:bodyPr wrap="square" rtlCol="0">
            <a:spAutoFit/>
          </a:bodyPr>
          <a:lstStyle/>
          <a:p>
            <a:pPr algn="ctr" defTabSz="685595"/>
            <a:r>
              <a:rPr lang="en-US" sz="1500" dirty="0">
                <a:solidFill>
                  <a:srgbClr val="E7E6E6">
                    <a:lumMod val="50000"/>
                  </a:srgbClr>
                </a:solidFill>
                <a:latin typeface="Montserrat Light" pitchFamily="2" charset="77"/>
              </a:rPr>
              <a:t>Communication S$2,592</a:t>
            </a:r>
          </a:p>
        </p:txBody>
      </p:sp>
      <p:sp>
        <p:nvSpPr>
          <p:cNvPr id="13" name="Down Arrow 12">
            <a:extLst>
              <a:ext uri="{FF2B5EF4-FFF2-40B4-BE49-F238E27FC236}">
                <a16:creationId xmlns:a16="http://schemas.microsoft.com/office/drawing/2014/main" id="{AC48E6BC-7ED2-C145-81B3-1D6D81193EFA}"/>
              </a:ext>
            </a:extLst>
          </p:cNvPr>
          <p:cNvSpPr/>
          <p:nvPr/>
        </p:nvSpPr>
        <p:spPr>
          <a:xfrm rot="9360000">
            <a:off x="3900945" y="634899"/>
            <a:ext cx="205740" cy="617220"/>
          </a:xfrm>
          <a:prstGeom prst="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endParaRPr lang="en-US" sz="1349" dirty="0">
              <a:solidFill>
                <a:prstClr val="white"/>
              </a:solidFill>
              <a:latin typeface="Montserrat Light" pitchFamily="2" charset="77"/>
            </a:endParaRPr>
          </a:p>
        </p:txBody>
      </p:sp>
      <p:sp>
        <p:nvSpPr>
          <p:cNvPr id="20" name="TextBox 19">
            <a:extLst>
              <a:ext uri="{FF2B5EF4-FFF2-40B4-BE49-F238E27FC236}">
                <a16:creationId xmlns:a16="http://schemas.microsoft.com/office/drawing/2014/main" id="{A60C6A48-F253-8947-B3B4-9295CFAC0FE4}"/>
              </a:ext>
            </a:extLst>
          </p:cNvPr>
          <p:cNvSpPr txBox="1"/>
          <p:nvPr/>
        </p:nvSpPr>
        <p:spPr>
          <a:xfrm>
            <a:off x="1505714" y="1207805"/>
            <a:ext cx="1601436" cy="323165"/>
          </a:xfrm>
          <a:prstGeom prst="rect">
            <a:avLst/>
          </a:prstGeom>
          <a:noFill/>
        </p:spPr>
        <p:txBody>
          <a:bodyPr wrap="square" rtlCol="0">
            <a:spAutoFit/>
          </a:bodyPr>
          <a:lstStyle/>
          <a:p>
            <a:pPr algn="ctr" defTabSz="685595">
              <a:tabLst>
                <a:tab pos="294085" algn="l"/>
              </a:tabLst>
            </a:pPr>
            <a:r>
              <a:rPr lang="en-US" sz="1500" dirty="0">
                <a:solidFill>
                  <a:srgbClr val="E7E6E6">
                    <a:lumMod val="50000"/>
                  </a:srgbClr>
                </a:solidFill>
                <a:latin typeface="Montserrat Light" pitchFamily="2" charset="77"/>
              </a:rPr>
              <a:t>Dining S$9,168</a:t>
            </a:r>
          </a:p>
        </p:txBody>
      </p:sp>
      <p:sp>
        <p:nvSpPr>
          <p:cNvPr id="21" name="Down Arrow 20">
            <a:extLst>
              <a:ext uri="{FF2B5EF4-FFF2-40B4-BE49-F238E27FC236}">
                <a16:creationId xmlns:a16="http://schemas.microsoft.com/office/drawing/2014/main" id="{C74A91B8-CA64-4D4B-94B3-98BEF467EA37}"/>
              </a:ext>
            </a:extLst>
          </p:cNvPr>
          <p:cNvSpPr/>
          <p:nvPr/>
        </p:nvSpPr>
        <p:spPr>
          <a:xfrm rot="7500000">
            <a:off x="3091818" y="1220024"/>
            <a:ext cx="205740" cy="617220"/>
          </a:xfrm>
          <a:prstGeom prst="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endParaRPr lang="en-US" sz="1349" dirty="0">
              <a:solidFill>
                <a:prstClr val="white"/>
              </a:solidFill>
              <a:latin typeface="Montserrat Light" pitchFamily="2" charset="77"/>
            </a:endParaRPr>
          </a:p>
        </p:txBody>
      </p:sp>
      <p:sp>
        <p:nvSpPr>
          <p:cNvPr id="24" name="TextBox 23">
            <a:extLst>
              <a:ext uri="{FF2B5EF4-FFF2-40B4-BE49-F238E27FC236}">
                <a16:creationId xmlns:a16="http://schemas.microsoft.com/office/drawing/2014/main" id="{90B6C0FF-4C8E-2F4D-A123-66AEBA617B7A}"/>
              </a:ext>
            </a:extLst>
          </p:cNvPr>
          <p:cNvSpPr txBox="1"/>
          <p:nvPr/>
        </p:nvSpPr>
        <p:spPr>
          <a:xfrm>
            <a:off x="826294" y="2644953"/>
            <a:ext cx="1850468" cy="323165"/>
          </a:xfrm>
          <a:prstGeom prst="rect">
            <a:avLst/>
          </a:prstGeom>
          <a:noFill/>
        </p:spPr>
        <p:txBody>
          <a:bodyPr wrap="square" rtlCol="0">
            <a:spAutoFit/>
          </a:bodyPr>
          <a:lstStyle/>
          <a:p>
            <a:pPr algn="ctr" defTabSz="685595"/>
            <a:r>
              <a:rPr lang="en-US" sz="1500" dirty="0">
                <a:solidFill>
                  <a:srgbClr val="E7E6E6">
                    <a:lumMod val="50000"/>
                  </a:srgbClr>
                </a:solidFill>
                <a:latin typeface="Montserrat Light" pitchFamily="2" charset="77"/>
              </a:rPr>
              <a:t>Health Care S$6,660</a:t>
            </a:r>
          </a:p>
        </p:txBody>
      </p:sp>
      <p:sp>
        <p:nvSpPr>
          <p:cNvPr id="25" name="Down Arrow 24">
            <a:extLst>
              <a:ext uri="{FF2B5EF4-FFF2-40B4-BE49-F238E27FC236}">
                <a16:creationId xmlns:a16="http://schemas.microsoft.com/office/drawing/2014/main" id="{B611CC17-FF52-014A-99B1-3E5511903197}"/>
              </a:ext>
            </a:extLst>
          </p:cNvPr>
          <p:cNvSpPr/>
          <p:nvPr/>
        </p:nvSpPr>
        <p:spPr>
          <a:xfrm rot="6060000">
            <a:off x="2740417" y="2009108"/>
            <a:ext cx="205740" cy="617220"/>
          </a:xfrm>
          <a:prstGeom prst="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endParaRPr lang="en-US" sz="1349" dirty="0">
              <a:solidFill>
                <a:prstClr val="white"/>
              </a:solidFill>
              <a:latin typeface="Montserrat Light" pitchFamily="2" charset="77"/>
            </a:endParaRPr>
          </a:p>
        </p:txBody>
      </p:sp>
      <p:sp>
        <p:nvSpPr>
          <p:cNvPr id="28" name="TextBox 27">
            <a:extLst>
              <a:ext uri="{FF2B5EF4-FFF2-40B4-BE49-F238E27FC236}">
                <a16:creationId xmlns:a16="http://schemas.microsoft.com/office/drawing/2014/main" id="{72FAC3CD-AB7F-184F-9C94-CE5866B4E81D}"/>
              </a:ext>
            </a:extLst>
          </p:cNvPr>
          <p:cNvSpPr txBox="1"/>
          <p:nvPr/>
        </p:nvSpPr>
        <p:spPr>
          <a:xfrm>
            <a:off x="854179" y="2085822"/>
            <a:ext cx="1827944" cy="323165"/>
          </a:xfrm>
          <a:prstGeom prst="rect">
            <a:avLst/>
          </a:prstGeom>
          <a:noFill/>
        </p:spPr>
        <p:txBody>
          <a:bodyPr wrap="square" rtlCol="0">
            <a:spAutoFit/>
          </a:bodyPr>
          <a:lstStyle/>
          <a:p>
            <a:pPr algn="ctr" defTabSz="685595"/>
            <a:r>
              <a:rPr lang="en-US" sz="1500" dirty="0">
                <a:solidFill>
                  <a:srgbClr val="E7E6E6">
                    <a:lumMod val="50000"/>
                  </a:srgbClr>
                </a:solidFill>
                <a:latin typeface="Montserrat Light" pitchFamily="2" charset="77"/>
              </a:rPr>
              <a:t>Education S$3,720</a:t>
            </a:r>
          </a:p>
        </p:txBody>
      </p:sp>
      <p:sp>
        <p:nvSpPr>
          <p:cNvPr id="29" name="Down Arrow 28">
            <a:extLst>
              <a:ext uri="{FF2B5EF4-FFF2-40B4-BE49-F238E27FC236}">
                <a16:creationId xmlns:a16="http://schemas.microsoft.com/office/drawing/2014/main" id="{6A3B8994-8A6A-CD40-B5C5-06883AA55158}"/>
              </a:ext>
            </a:extLst>
          </p:cNvPr>
          <p:cNvSpPr/>
          <p:nvPr/>
        </p:nvSpPr>
        <p:spPr>
          <a:xfrm rot="5160000">
            <a:off x="2731122" y="2460490"/>
            <a:ext cx="205740" cy="617220"/>
          </a:xfrm>
          <a:prstGeom prst="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endParaRPr lang="en-US" sz="1349" dirty="0">
              <a:solidFill>
                <a:prstClr val="white"/>
              </a:solidFill>
              <a:latin typeface="Montserrat Light" pitchFamily="2" charset="77"/>
            </a:endParaRPr>
          </a:p>
        </p:txBody>
      </p:sp>
      <p:sp>
        <p:nvSpPr>
          <p:cNvPr id="32" name="TextBox 31">
            <a:extLst>
              <a:ext uri="{FF2B5EF4-FFF2-40B4-BE49-F238E27FC236}">
                <a16:creationId xmlns:a16="http://schemas.microsoft.com/office/drawing/2014/main" id="{158F5411-63B8-B74E-AEDA-D8D23C9E0F37}"/>
              </a:ext>
            </a:extLst>
          </p:cNvPr>
          <p:cNvSpPr txBox="1"/>
          <p:nvPr/>
        </p:nvSpPr>
        <p:spPr>
          <a:xfrm>
            <a:off x="835728" y="3550194"/>
            <a:ext cx="1954681" cy="323165"/>
          </a:xfrm>
          <a:prstGeom prst="rect">
            <a:avLst/>
          </a:prstGeom>
          <a:noFill/>
        </p:spPr>
        <p:txBody>
          <a:bodyPr wrap="square" rtlCol="0">
            <a:spAutoFit/>
          </a:bodyPr>
          <a:lstStyle/>
          <a:p>
            <a:pPr algn="ctr" defTabSz="685595"/>
            <a:r>
              <a:rPr lang="en-US" sz="1500" dirty="0">
                <a:solidFill>
                  <a:srgbClr val="E7E6E6">
                    <a:lumMod val="50000"/>
                  </a:srgbClr>
                </a:solidFill>
                <a:latin typeface="Montserrat Light" pitchFamily="2" charset="77"/>
              </a:rPr>
              <a:t>Miscellaneous S$6,924</a:t>
            </a:r>
          </a:p>
        </p:txBody>
      </p:sp>
      <p:sp>
        <p:nvSpPr>
          <p:cNvPr id="33" name="Down Arrow 32">
            <a:extLst>
              <a:ext uri="{FF2B5EF4-FFF2-40B4-BE49-F238E27FC236}">
                <a16:creationId xmlns:a16="http://schemas.microsoft.com/office/drawing/2014/main" id="{1A820C0C-695B-664C-B1E3-9C7A3ACCA153}"/>
              </a:ext>
            </a:extLst>
          </p:cNvPr>
          <p:cNvSpPr/>
          <p:nvPr/>
        </p:nvSpPr>
        <p:spPr>
          <a:xfrm rot="3780000">
            <a:off x="2911769" y="3194481"/>
            <a:ext cx="205740" cy="617220"/>
          </a:xfrm>
          <a:prstGeom prst="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endParaRPr lang="en-US" sz="1349" dirty="0">
              <a:solidFill>
                <a:prstClr val="white"/>
              </a:solidFill>
              <a:latin typeface="Montserrat Light" pitchFamily="2" charset="77"/>
            </a:endParaRPr>
          </a:p>
        </p:txBody>
      </p:sp>
      <p:sp>
        <p:nvSpPr>
          <p:cNvPr id="36" name="TextBox 35">
            <a:extLst>
              <a:ext uri="{FF2B5EF4-FFF2-40B4-BE49-F238E27FC236}">
                <a16:creationId xmlns:a16="http://schemas.microsoft.com/office/drawing/2014/main" id="{13BD2947-1AB6-7147-BDC3-EC3E115C2A64}"/>
              </a:ext>
            </a:extLst>
          </p:cNvPr>
          <p:cNvSpPr txBox="1"/>
          <p:nvPr/>
        </p:nvSpPr>
        <p:spPr>
          <a:xfrm>
            <a:off x="1628465" y="4591417"/>
            <a:ext cx="2086800" cy="323165"/>
          </a:xfrm>
          <a:prstGeom prst="rect">
            <a:avLst/>
          </a:prstGeom>
          <a:noFill/>
        </p:spPr>
        <p:txBody>
          <a:bodyPr wrap="square" rtlCol="0">
            <a:spAutoFit/>
          </a:bodyPr>
          <a:lstStyle/>
          <a:p>
            <a:pPr algn="ctr" defTabSz="685595"/>
            <a:r>
              <a:rPr lang="en-US" sz="1500" dirty="0">
                <a:solidFill>
                  <a:srgbClr val="E7E6E6">
                    <a:lumMod val="50000"/>
                  </a:srgbClr>
                </a:solidFill>
                <a:latin typeface="Montserrat Light" pitchFamily="2" charset="77"/>
              </a:rPr>
              <a:t>Transportation S$9,732</a:t>
            </a:r>
          </a:p>
        </p:txBody>
      </p:sp>
      <p:sp>
        <p:nvSpPr>
          <p:cNvPr id="37" name="Down Arrow 36">
            <a:extLst>
              <a:ext uri="{FF2B5EF4-FFF2-40B4-BE49-F238E27FC236}">
                <a16:creationId xmlns:a16="http://schemas.microsoft.com/office/drawing/2014/main" id="{B674BE79-8C9E-CC48-8C34-456446A24AB8}"/>
              </a:ext>
            </a:extLst>
          </p:cNvPr>
          <p:cNvSpPr/>
          <p:nvPr/>
        </p:nvSpPr>
        <p:spPr>
          <a:xfrm rot="2251669">
            <a:off x="3411875" y="4052584"/>
            <a:ext cx="205740" cy="617220"/>
          </a:xfrm>
          <a:prstGeom prst="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endParaRPr lang="en-US" sz="1349" dirty="0">
              <a:solidFill>
                <a:prstClr val="white"/>
              </a:solidFill>
              <a:latin typeface="Montserrat Light" pitchFamily="2" charset="77"/>
            </a:endParaRPr>
          </a:p>
        </p:txBody>
      </p:sp>
      <p:sp>
        <p:nvSpPr>
          <p:cNvPr id="42" name="Down Arrow 41">
            <a:extLst>
              <a:ext uri="{FF2B5EF4-FFF2-40B4-BE49-F238E27FC236}">
                <a16:creationId xmlns:a16="http://schemas.microsoft.com/office/drawing/2014/main" id="{5A29345E-451E-D049-8934-0F9BEFCE4276}"/>
              </a:ext>
            </a:extLst>
          </p:cNvPr>
          <p:cNvSpPr/>
          <p:nvPr/>
        </p:nvSpPr>
        <p:spPr>
          <a:xfrm rot="14465184">
            <a:off x="6155096" y="1512929"/>
            <a:ext cx="205740" cy="617220"/>
          </a:xfrm>
          <a:prstGeom prst="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endParaRPr lang="en-US" sz="1349" dirty="0">
              <a:solidFill>
                <a:prstClr val="white"/>
              </a:solidFill>
              <a:latin typeface="Montserrat Light" pitchFamily="2" charset="77"/>
            </a:endParaRPr>
          </a:p>
        </p:txBody>
      </p:sp>
      <p:sp>
        <p:nvSpPr>
          <p:cNvPr id="4" name="TextBox 3">
            <a:extLst>
              <a:ext uri="{FF2B5EF4-FFF2-40B4-BE49-F238E27FC236}">
                <a16:creationId xmlns:a16="http://schemas.microsoft.com/office/drawing/2014/main" id="{B5D4F961-7F95-DF4F-AC68-9A874CCDE151}"/>
              </a:ext>
            </a:extLst>
          </p:cNvPr>
          <p:cNvSpPr txBox="1"/>
          <p:nvPr/>
        </p:nvSpPr>
        <p:spPr>
          <a:xfrm>
            <a:off x="3954605" y="196627"/>
            <a:ext cx="1983483" cy="323165"/>
          </a:xfrm>
          <a:prstGeom prst="rect">
            <a:avLst/>
          </a:prstGeom>
          <a:noFill/>
        </p:spPr>
        <p:txBody>
          <a:bodyPr wrap="square" rtlCol="0">
            <a:spAutoFit/>
          </a:bodyPr>
          <a:lstStyle/>
          <a:p>
            <a:pPr algn="ctr" defTabSz="685595"/>
            <a:r>
              <a:rPr lang="en-US" sz="1500" dirty="0">
                <a:solidFill>
                  <a:srgbClr val="E7E6E6">
                    <a:lumMod val="50000"/>
                  </a:srgbClr>
                </a:solidFill>
                <a:latin typeface="Montserrat Light" pitchFamily="2" charset="77"/>
              </a:rPr>
              <a:t>Recreation S$5,256</a:t>
            </a:r>
          </a:p>
        </p:txBody>
      </p:sp>
      <p:sp>
        <p:nvSpPr>
          <p:cNvPr id="5" name="Down Arrow 4">
            <a:extLst>
              <a:ext uri="{FF2B5EF4-FFF2-40B4-BE49-F238E27FC236}">
                <a16:creationId xmlns:a16="http://schemas.microsoft.com/office/drawing/2014/main" id="{3278714C-789C-5649-852A-80DB0C7BD6BA}"/>
              </a:ext>
            </a:extLst>
          </p:cNvPr>
          <p:cNvSpPr/>
          <p:nvPr/>
        </p:nvSpPr>
        <p:spPr>
          <a:xfrm rot="10481005">
            <a:off x="4339922" y="518951"/>
            <a:ext cx="205740" cy="617220"/>
          </a:xfrm>
          <a:prstGeom prst="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endParaRPr lang="en-US" sz="1349" dirty="0">
              <a:solidFill>
                <a:prstClr val="white"/>
              </a:solidFill>
              <a:latin typeface="Montserrat Light" pitchFamily="2" charset="77"/>
            </a:endParaRPr>
          </a:p>
        </p:txBody>
      </p:sp>
      <p:grpSp>
        <p:nvGrpSpPr>
          <p:cNvPr id="86" name="Group 4">
            <a:extLst>
              <a:ext uri="{FF2B5EF4-FFF2-40B4-BE49-F238E27FC236}">
                <a16:creationId xmlns:a16="http://schemas.microsoft.com/office/drawing/2014/main" id="{3CAF1DAC-69AE-274F-A7C7-3191CCDB3A88}"/>
              </a:ext>
            </a:extLst>
          </p:cNvPr>
          <p:cNvGrpSpPr>
            <a:grpSpLocks noChangeAspect="1"/>
          </p:cNvGrpSpPr>
          <p:nvPr/>
        </p:nvGrpSpPr>
        <p:grpSpPr bwMode="auto">
          <a:xfrm>
            <a:off x="1337119" y="1232806"/>
            <a:ext cx="409388" cy="272012"/>
            <a:chOff x="-306" y="415"/>
            <a:chExt cx="298" cy="198"/>
          </a:xfrm>
          <a:solidFill>
            <a:schemeClr val="bg2">
              <a:lumMod val="50000"/>
            </a:schemeClr>
          </a:solidFill>
        </p:grpSpPr>
        <p:sp>
          <p:nvSpPr>
            <p:cNvPr id="87" name="Freeform 6">
              <a:extLst>
                <a:ext uri="{FF2B5EF4-FFF2-40B4-BE49-F238E27FC236}">
                  <a16:creationId xmlns:a16="http://schemas.microsoft.com/office/drawing/2014/main" id="{13BEA684-E73E-5E43-909A-EF5E8C0D63EF}"/>
                </a:ext>
              </a:extLst>
            </p:cNvPr>
            <p:cNvSpPr>
              <a:spLocks/>
            </p:cNvSpPr>
            <p:nvPr/>
          </p:nvSpPr>
          <p:spPr bwMode="auto">
            <a:xfrm>
              <a:off x="-306" y="553"/>
              <a:ext cx="298" cy="60"/>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88" name="Freeform 7">
              <a:extLst>
                <a:ext uri="{FF2B5EF4-FFF2-40B4-BE49-F238E27FC236}">
                  <a16:creationId xmlns:a16="http://schemas.microsoft.com/office/drawing/2014/main" id="{AFCA3934-8D2B-B94D-AFD3-4723DD0A9EA6}"/>
                </a:ext>
              </a:extLst>
            </p:cNvPr>
            <p:cNvSpPr>
              <a:spLocks/>
            </p:cNvSpPr>
            <p:nvPr/>
          </p:nvSpPr>
          <p:spPr bwMode="auto">
            <a:xfrm>
              <a:off x="-281" y="430"/>
              <a:ext cx="228" cy="135"/>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89" name="Freeform 8">
              <a:extLst>
                <a:ext uri="{FF2B5EF4-FFF2-40B4-BE49-F238E27FC236}">
                  <a16:creationId xmlns:a16="http://schemas.microsoft.com/office/drawing/2014/main" id="{A7790264-E285-0A47-A095-AA030D759F69}"/>
                </a:ext>
              </a:extLst>
            </p:cNvPr>
            <p:cNvSpPr>
              <a:spLocks/>
            </p:cNvSpPr>
            <p:nvPr/>
          </p:nvSpPr>
          <p:spPr bwMode="auto">
            <a:xfrm>
              <a:off x="-142" y="415"/>
              <a:ext cx="125" cy="126"/>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grpSp>
      <p:grpSp>
        <p:nvGrpSpPr>
          <p:cNvPr id="90" name="Group 11">
            <a:extLst>
              <a:ext uri="{FF2B5EF4-FFF2-40B4-BE49-F238E27FC236}">
                <a16:creationId xmlns:a16="http://schemas.microsoft.com/office/drawing/2014/main" id="{CA21ABB9-993B-0445-9899-42534B489855}"/>
              </a:ext>
            </a:extLst>
          </p:cNvPr>
          <p:cNvGrpSpPr>
            <a:grpSpLocks noChangeAspect="1"/>
          </p:cNvGrpSpPr>
          <p:nvPr/>
        </p:nvGrpSpPr>
        <p:grpSpPr bwMode="auto">
          <a:xfrm>
            <a:off x="7108593" y="1645196"/>
            <a:ext cx="313115" cy="280156"/>
            <a:chOff x="-286" y="391"/>
            <a:chExt cx="171" cy="153"/>
          </a:xfrm>
          <a:solidFill>
            <a:schemeClr val="bg2">
              <a:lumMod val="50000"/>
            </a:schemeClr>
          </a:solidFill>
        </p:grpSpPr>
        <p:sp>
          <p:nvSpPr>
            <p:cNvPr id="91" name="Freeform 13">
              <a:extLst>
                <a:ext uri="{FF2B5EF4-FFF2-40B4-BE49-F238E27FC236}">
                  <a16:creationId xmlns:a16="http://schemas.microsoft.com/office/drawing/2014/main" id="{B78E537A-F735-104A-A6A2-0F7E04BDB426}"/>
                </a:ext>
              </a:extLst>
            </p:cNvPr>
            <p:cNvSpPr>
              <a:spLocks/>
            </p:cNvSpPr>
            <p:nvPr/>
          </p:nvSpPr>
          <p:spPr bwMode="auto">
            <a:xfrm>
              <a:off x="-263" y="420"/>
              <a:ext cx="123" cy="124"/>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92" name="Freeform 14">
              <a:extLst>
                <a:ext uri="{FF2B5EF4-FFF2-40B4-BE49-F238E27FC236}">
                  <a16:creationId xmlns:a16="http://schemas.microsoft.com/office/drawing/2014/main" id="{1F28431C-F586-4740-AD54-2882E5FD0BCD}"/>
                </a:ext>
              </a:extLst>
            </p:cNvPr>
            <p:cNvSpPr>
              <a:spLocks/>
            </p:cNvSpPr>
            <p:nvPr/>
          </p:nvSpPr>
          <p:spPr bwMode="auto">
            <a:xfrm>
              <a:off x="-286" y="391"/>
              <a:ext cx="171" cy="82"/>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93" name="Freeform 15">
              <a:extLst>
                <a:ext uri="{FF2B5EF4-FFF2-40B4-BE49-F238E27FC236}">
                  <a16:creationId xmlns:a16="http://schemas.microsoft.com/office/drawing/2014/main" id="{AC15EB07-5BF2-954D-95B9-2FD8B4C2EC58}"/>
                </a:ext>
              </a:extLst>
            </p:cNvPr>
            <p:cNvSpPr>
              <a:spLocks/>
            </p:cNvSpPr>
            <p:nvPr/>
          </p:nvSpPr>
          <p:spPr bwMode="auto">
            <a:xfrm>
              <a:off x="-152" y="408"/>
              <a:ext cx="17" cy="35"/>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grpSp>
      <p:sp>
        <p:nvSpPr>
          <p:cNvPr id="95" name="Freeform 25">
            <a:extLst>
              <a:ext uri="{FF2B5EF4-FFF2-40B4-BE49-F238E27FC236}">
                <a16:creationId xmlns:a16="http://schemas.microsoft.com/office/drawing/2014/main" id="{DD2252B7-6D15-8A48-81E2-43F2AEF6FD74}"/>
              </a:ext>
            </a:extLst>
          </p:cNvPr>
          <p:cNvSpPr>
            <a:spLocks noEditPoints="1"/>
          </p:cNvSpPr>
          <p:nvPr/>
        </p:nvSpPr>
        <p:spPr bwMode="auto">
          <a:xfrm>
            <a:off x="1184648" y="4507222"/>
            <a:ext cx="392898" cy="386099"/>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chemeClr val="bg2">
              <a:lumMod val="5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96" name="Freeform 30">
            <a:extLst>
              <a:ext uri="{FF2B5EF4-FFF2-40B4-BE49-F238E27FC236}">
                <a16:creationId xmlns:a16="http://schemas.microsoft.com/office/drawing/2014/main" id="{BB53652C-9EA5-2A4D-8DC4-9A43F5FD26C1}"/>
              </a:ext>
            </a:extLst>
          </p:cNvPr>
          <p:cNvSpPr>
            <a:spLocks/>
          </p:cNvSpPr>
          <p:nvPr/>
        </p:nvSpPr>
        <p:spPr bwMode="auto">
          <a:xfrm>
            <a:off x="630662" y="2678392"/>
            <a:ext cx="312488" cy="290038"/>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chemeClr val="bg2">
              <a:lumMod val="5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97" name="Freeform 51">
            <a:extLst>
              <a:ext uri="{FF2B5EF4-FFF2-40B4-BE49-F238E27FC236}">
                <a16:creationId xmlns:a16="http://schemas.microsoft.com/office/drawing/2014/main" id="{1DD53031-A7AE-904A-9AC3-B37D92020D9B}"/>
              </a:ext>
            </a:extLst>
          </p:cNvPr>
          <p:cNvSpPr>
            <a:spLocks noEditPoints="1"/>
          </p:cNvSpPr>
          <p:nvPr/>
        </p:nvSpPr>
        <p:spPr bwMode="auto">
          <a:xfrm>
            <a:off x="5734682" y="194335"/>
            <a:ext cx="348660" cy="316412"/>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chemeClr val="bg2">
              <a:lumMod val="5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grpSp>
        <p:nvGrpSpPr>
          <p:cNvPr id="118" name="Group 77">
            <a:extLst>
              <a:ext uri="{FF2B5EF4-FFF2-40B4-BE49-F238E27FC236}">
                <a16:creationId xmlns:a16="http://schemas.microsoft.com/office/drawing/2014/main" id="{1D39B5EC-8651-FA43-9CED-1EEC78EFD576}"/>
              </a:ext>
            </a:extLst>
          </p:cNvPr>
          <p:cNvGrpSpPr>
            <a:grpSpLocks noChangeAspect="1"/>
          </p:cNvGrpSpPr>
          <p:nvPr/>
        </p:nvGrpSpPr>
        <p:grpSpPr bwMode="auto">
          <a:xfrm>
            <a:off x="633343" y="2030729"/>
            <a:ext cx="314747" cy="387561"/>
            <a:chOff x="-84" y="495"/>
            <a:chExt cx="268" cy="330"/>
          </a:xfrm>
          <a:solidFill>
            <a:schemeClr val="bg2">
              <a:lumMod val="50000"/>
            </a:schemeClr>
          </a:solidFill>
        </p:grpSpPr>
        <p:sp>
          <p:nvSpPr>
            <p:cNvPr id="119" name="Freeform 79">
              <a:extLst>
                <a:ext uri="{FF2B5EF4-FFF2-40B4-BE49-F238E27FC236}">
                  <a16:creationId xmlns:a16="http://schemas.microsoft.com/office/drawing/2014/main" id="{30B98D65-B68F-DA47-9588-838F2BBD726F}"/>
                </a:ext>
              </a:extLst>
            </p:cNvPr>
            <p:cNvSpPr>
              <a:spLocks noEditPoints="1"/>
            </p:cNvSpPr>
            <p:nvPr/>
          </p:nvSpPr>
          <p:spPr bwMode="auto">
            <a:xfrm>
              <a:off x="-40" y="495"/>
              <a:ext cx="189" cy="114"/>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120" name="Freeform 80">
              <a:extLst>
                <a:ext uri="{FF2B5EF4-FFF2-40B4-BE49-F238E27FC236}">
                  <a16:creationId xmlns:a16="http://schemas.microsoft.com/office/drawing/2014/main" id="{EF32A0B2-7BD9-704F-B905-7AA313BE485A}"/>
                </a:ext>
              </a:extLst>
            </p:cNvPr>
            <p:cNvSpPr>
              <a:spLocks noEditPoints="1"/>
            </p:cNvSpPr>
            <p:nvPr/>
          </p:nvSpPr>
          <p:spPr bwMode="auto">
            <a:xfrm>
              <a:off x="-84" y="607"/>
              <a:ext cx="268" cy="218"/>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grpSp>
      <p:grpSp>
        <p:nvGrpSpPr>
          <p:cNvPr id="121" name="Group 83">
            <a:extLst>
              <a:ext uri="{FF2B5EF4-FFF2-40B4-BE49-F238E27FC236}">
                <a16:creationId xmlns:a16="http://schemas.microsoft.com/office/drawing/2014/main" id="{57396C9C-322F-1D43-B003-9310FD3151F7}"/>
              </a:ext>
            </a:extLst>
          </p:cNvPr>
          <p:cNvGrpSpPr>
            <a:grpSpLocks noChangeAspect="1"/>
          </p:cNvGrpSpPr>
          <p:nvPr/>
        </p:nvGrpSpPr>
        <p:grpSpPr bwMode="auto">
          <a:xfrm>
            <a:off x="510063" y="3526162"/>
            <a:ext cx="344116" cy="366257"/>
            <a:chOff x="-271" y="303"/>
            <a:chExt cx="373" cy="397"/>
          </a:xfrm>
          <a:solidFill>
            <a:schemeClr val="bg2">
              <a:lumMod val="50000"/>
            </a:schemeClr>
          </a:solidFill>
        </p:grpSpPr>
        <p:sp>
          <p:nvSpPr>
            <p:cNvPr id="122" name="Freeform 85">
              <a:extLst>
                <a:ext uri="{FF2B5EF4-FFF2-40B4-BE49-F238E27FC236}">
                  <a16:creationId xmlns:a16="http://schemas.microsoft.com/office/drawing/2014/main" id="{9314F5CD-FE33-2F44-85DA-C61DC4CAC0E9}"/>
                </a:ext>
              </a:extLst>
            </p:cNvPr>
            <p:cNvSpPr>
              <a:spLocks noEditPoints="1"/>
            </p:cNvSpPr>
            <p:nvPr/>
          </p:nvSpPr>
          <p:spPr bwMode="auto">
            <a:xfrm>
              <a:off x="-271" y="361"/>
              <a:ext cx="373" cy="28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123" name="Freeform 86">
              <a:extLst>
                <a:ext uri="{FF2B5EF4-FFF2-40B4-BE49-F238E27FC236}">
                  <a16:creationId xmlns:a16="http://schemas.microsoft.com/office/drawing/2014/main" id="{26DCD82F-6406-DF46-A556-71ECD8353A2A}"/>
                </a:ext>
              </a:extLst>
            </p:cNvPr>
            <p:cNvSpPr>
              <a:spLocks noEditPoints="1"/>
            </p:cNvSpPr>
            <p:nvPr/>
          </p:nvSpPr>
          <p:spPr bwMode="auto">
            <a:xfrm>
              <a:off x="-149" y="303"/>
              <a:ext cx="135" cy="51"/>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124" name="Freeform 87">
              <a:extLst>
                <a:ext uri="{FF2B5EF4-FFF2-40B4-BE49-F238E27FC236}">
                  <a16:creationId xmlns:a16="http://schemas.microsoft.com/office/drawing/2014/main" id="{0B97E34F-F77D-A646-AF0B-0F07BC2E0ADD}"/>
                </a:ext>
              </a:extLst>
            </p:cNvPr>
            <p:cNvSpPr>
              <a:spLocks noEditPoints="1"/>
            </p:cNvSpPr>
            <p:nvPr/>
          </p:nvSpPr>
          <p:spPr bwMode="auto">
            <a:xfrm>
              <a:off x="-149" y="649"/>
              <a:ext cx="135" cy="51"/>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125" name="Freeform 88">
              <a:extLst>
                <a:ext uri="{FF2B5EF4-FFF2-40B4-BE49-F238E27FC236}">
                  <a16:creationId xmlns:a16="http://schemas.microsoft.com/office/drawing/2014/main" id="{EC1FE3A7-ECEC-4049-9129-D3BD01C1EEE7}"/>
                </a:ext>
              </a:extLst>
            </p:cNvPr>
            <p:cNvSpPr>
              <a:spLocks/>
            </p:cNvSpPr>
            <p:nvPr/>
          </p:nvSpPr>
          <p:spPr bwMode="auto">
            <a:xfrm>
              <a:off x="-161" y="400"/>
              <a:ext cx="50" cy="51"/>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126" name="Freeform 89">
              <a:extLst>
                <a:ext uri="{FF2B5EF4-FFF2-40B4-BE49-F238E27FC236}">
                  <a16:creationId xmlns:a16="http://schemas.microsoft.com/office/drawing/2014/main" id="{6998E54E-6909-914D-8805-BA92C8F63379}"/>
                </a:ext>
              </a:extLst>
            </p:cNvPr>
            <p:cNvSpPr>
              <a:spLocks/>
            </p:cNvSpPr>
            <p:nvPr/>
          </p:nvSpPr>
          <p:spPr bwMode="auto">
            <a:xfrm>
              <a:off x="-181" y="453"/>
              <a:ext cx="90" cy="157"/>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127" name="Freeform 90">
              <a:extLst>
                <a:ext uri="{FF2B5EF4-FFF2-40B4-BE49-F238E27FC236}">
                  <a16:creationId xmlns:a16="http://schemas.microsoft.com/office/drawing/2014/main" id="{9CC8D7EB-8304-0A45-A508-D158C7683528}"/>
                </a:ext>
              </a:extLst>
            </p:cNvPr>
            <p:cNvSpPr>
              <a:spLocks/>
            </p:cNvSpPr>
            <p:nvPr/>
          </p:nvSpPr>
          <p:spPr bwMode="auto">
            <a:xfrm>
              <a:off x="-52" y="400"/>
              <a:ext cx="51" cy="51"/>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sp>
          <p:nvSpPr>
            <p:cNvPr id="128" name="Freeform 91">
              <a:extLst>
                <a:ext uri="{FF2B5EF4-FFF2-40B4-BE49-F238E27FC236}">
                  <a16:creationId xmlns:a16="http://schemas.microsoft.com/office/drawing/2014/main" id="{22AB4D36-A9AC-8D42-A479-F2A08FF07B9B}"/>
                </a:ext>
              </a:extLst>
            </p:cNvPr>
            <p:cNvSpPr>
              <a:spLocks/>
            </p:cNvSpPr>
            <p:nvPr/>
          </p:nvSpPr>
          <p:spPr bwMode="auto">
            <a:xfrm>
              <a:off x="-72" y="453"/>
              <a:ext cx="90" cy="157"/>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dirty="0">
                <a:solidFill>
                  <a:prstClr val="black"/>
                </a:solidFill>
                <a:latin typeface="Montserrat Medium" pitchFamily="2" charset="77"/>
                <a:ea typeface="Helvetica Regular" charset="0"/>
                <a:cs typeface="Helvetica Regular" charset="0"/>
              </a:endParaRPr>
            </a:p>
          </p:txBody>
        </p:sp>
      </p:grpSp>
      <p:sp>
        <p:nvSpPr>
          <p:cNvPr id="129" name="Shape 1228">
            <a:extLst>
              <a:ext uri="{FF2B5EF4-FFF2-40B4-BE49-F238E27FC236}">
                <a16:creationId xmlns:a16="http://schemas.microsoft.com/office/drawing/2014/main" id="{B9624137-C7AE-B741-98AF-2FE25E3B54BE}"/>
              </a:ext>
            </a:extLst>
          </p:cNvPr>
          <p:cNvSpPr txBox="1">
            <a:spLocks/>
          </p:cNvSpPr>
          <p:nvPr/>
        </p:nvSpPr>
        <p:spPr>
          <a:xfrm>
            <a:off x="5445350" y="2393501"/>
            <a:ext cx="3516071" cy="1246110"/>
          </a:xfrm>
          <a:prstGeom prst="rect">
            <a:avLst/>
          </a:prstGeom>
          <a:noFill/>
          <a:ln w="12700">
            <a:noFill/>
            <a:miter lim="400000"/>
          </a:ln>
          <a:extLst>
            <a:ext uri="{C572A759-6A51-4108-AA02-DFA0A04FC94B}">
              <ma14:wrappingTextBoxFlag xmlns="" xmlns:ma14="http://schemas.microsoft.com/office/mac/drawingml/2011/main" val="1"/>
            </a:ext>
          </a:extLst>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685612">
              <a:spcBef>
                <a:spcPts val="750"/>
              </a:spcBef>
              <a:buNone/>
            </a:pPr>
            <a:r>
              <a:rPr lang="en-US" sz="2999" dirty="0">
                <a:solidFill>
                  <a:srgbClr val="62C1B9"/>
                </a:solidFill>
                <a:latin typeface="Montserrat" pitchFamily="2" charset="77"/>
                <a:ea typeface="Helvetica Regular" charset="0"/>
                <a:cs typeface="Helvetica Regular" charset="0"/>
                <a:sym typeface="Century Gothic"/>
              </a:rPr>
              <a:t>WHERE </a:t>
            </a:r>
            <a:br>
              <a:rPr lang="en-US" sz="2999" dirty="0">
                <a:solidFill>
                  <a:srgbClr val="62C1B9"/>
                </a:solidFill>
                <a:latin typeface="Montserrat" pitchFamily="2" charset="77"/>
                <a:ea typeface="Helvetica Regular" charset="0"/>
                <a:cs typeface="Helvetica Regular" charset="0"/>
                <a:sym typeface="Century Gothic"/>
              </a:rPr>
            </a:br>
            <a:r>
              <a:rPr lang="en-US" sz="2999" dirty="0">
                <a:solidFill>
                  <a:srgbClr val="62C1B9"/>
                </a:solidFill>
                <a:latin typeface="Montserrat" pitchFamily="2" charset="77"/>
                <a:ea typeface="Helvetica Regular" charset="0"/>
                <a:cs typeface="Helvetica Regular" charset="0"/>
                <a:sym typeface="Century Gothic"/>
              </a:rPr>
              <a:t>DOES THE </a:t>
            </a:r>
            <a:br>
              <a:rPr lang="en-US" sz="2999" dirty="0">
                <a:solidFill>
                  <a:srgbClr val="62C1B9"/>
                </a:solidFill>
                <a:latin typeface="Montserrat" pitchFamily="2" charset="77"/>
                <a:ea typeface="Helvetica Regular" charset="0"/>
                <a:cs typeface="Helvetica Regular" charset="0"/>
                <a:sym typeface="Century Gothic"/>
              </a:rPr>
            </a:br>
            <a:r>
              <a:rPr lang="en-US" sz="2999" dirty="0">
                <a:solidFill>
                  <a:srgbClr val="62C1B9"/>
                </a:solidFill>
                <a:latin typeface="Montserrat" pitchFamily="2" charset="77"/>
                <a:ea typeface="Helvetica Regular" charset="0"/>
                <a:cs typeface="Helvetica Regular" charset="0"/>
                <a:sym typeface="Century Gothic"/>
              </a:rPr>
              <a:t>MONEY GO?</a:t>
            </a:r>
            <a:endParaRPr lang="en-US" sz="2999" dirty="0">
              <a:solidFill>
                <a:srgbClr val="62C1B9"/>
              </a:solidFill>
              <a:latin typeface="Montserrat" pitchFamily="2" charset="77"/>
              <a:ea typeface="Helvetica Regular" charset="0"/>
              <a:cs typeface="Helvetica Regular" charset="0"/>
            </a:endParaRPr>
          </a:p>
        </p:txBody>
      </p:sp>
      <p:cxnSp>
        <p:nvCxnSpPr>
          <p:cNvPr id="84" name="Straight Connector 83">
            <a:extLst>
              <a:ext uri="{FF2B5EF4-FFF2-40B4-BE49-F238E27FC236}">
                <a16:creationId xmlns:a16="http://schemas.microsoft.com/office/drawing/2014/main" id="{72880C7C-48B5-1344-A378-CEDAB2B44CCF}"/>
              </a:ext>
            </a:extLst>
          </p:cNvPr>
          <p:cNvCxnSpPr>
            <a:cxnSpLocks/>
          </p:cNvCxnSpPr>
          <p:nvPr/>
        </p:nvCxnSpPr>
        <p:spPr>
          <a:xfrm>
            <a:off x="9065739" y="2189920"/>
            <a:ext cx="0" cy="156025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93FE160-B266-47C2-9324-CB15387ADF7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11860" y="467529"/>
            <a:ext cx="407686" cy="376554"/>
          </a:xfrm>
          <a:prstGeom prst="rect">
            <a:avLst/>
          </a:prstGeom>
        </p:spPr>
      </p:pic>
      <p:pic>
        <p:nvPicPr>
          <p:cNvPr id="15" name="Picture 14">
            <a:extLst>
              <a:ext uri="{FF2B5EF4-FFF2-40B4-BE49-F238E27FC236}">
                <a16:creationId xmlns:a16="http://schemas.microsoft.com/office/drawing/2014/main" id="{A98F1270-6834-4E51-B25E-FC666127F6D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103910" y="115750"/>
            <a:ext cx="358262" cy="358262"/>
          </a:xfrm>
          <a:prstGeom prst="rect">
            <a:avLst/>
          </a:prstGeom>
        </p:spPr>
      </p:pic>
      <p:pic>
        <p:nvPicPr>
          <p:cNvPr id="57" name="Picture 56">
            <a:extLst>
              <a:ext uri="{FF2B5EF4-FFF2-40B4-BE49-F238E27FC236}">
                <a16:creationId xmlns:a16="http://schemas.microsoft.com/office/drawing/2014/main" id="{C7837E98-77D9-4EB7-8957-4CF8C9CE75B1}"/>
              </a:ext>
            </a:extLst>
          </p:cNvPr>
          <p:cNvPicPr>
            <a:picLocks noChangeAspect="1"/>
          </p:cNvPicPr>
          <p:nvPr/>
        </p:nvPicPr>
        <p:blipFill>
          <a:blip r:embed="rId13"/>
          <a:stretch>
            <a:fillRect/>
          </a:stretch>
        </p:blipFill>
        <p:spPr>
          <a:xfrm>
            <a:off x="67862" y="113512"/>
            <a:ext cx="9132096" cy="5142161"/>
          </a:xfrm>
          <a:prstGeom prst="rect">
            <a:avLst/>
          </a:prstGeom>
        </p:spPr>
      </p:pic>
    </p:spTree>
    <p:extLst>
      <p:ext uri="{BB962C8B-B14F-4D97-AF65-F5344CB8AC3E}">
        <p14:creationId xmlns:p14="http://schemas.microsoft.com/office/powerpoint/2010/main" val="2611086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3C9054-BA11-7F4F-AF5B-CF8328CADB7C}"/>
              </a:ext>
            </a:extLst>
          </p:cNvPr>
          <p:cNvPicPr>
            <a:picLocks noChangeAspect="1"/>
          </p:cNvPicPr>
          <p:nvPr/>
        </p:nvPicPr>
        <p:blipFill>
          <a:blip r:embed="rId2"/>
          <a:stretch>
            <a:fillRect/>
          </a:stretch>
        </p:blipFill>
        <p:spPr>
          <a:xfrm>
            <a:off x="67864" y="118783"/>
            <a:ext cx="9132096" cy="5142161"/>
          </a:xfrm>
          <a:prstGeom prst="rect">
            <a:avLst/>
          </a:prstGeom>
        </p:spPr>
      </p:pic>
      <p:pic>
        <p:nvPicPr>
          <p:cNvPr id="11" name="Picture 10">
            <a:extLst>
              <a:ext uri="{FF2B5EF4-FFF2-40B4-BE49-F238E27FC236}">
                <a16:creationId xmlns:a16="http://schemas.microsoft.com/office/drawing/2014/main" id="{895AA309-0A93-D948-B480-D751AC9C7B12}"/>
              </a:ext>
            </a:extLst>
          </p:cNvPr>
          <p:cNvPicPr>
            <a:picLocks noChangeAspect="1"/>
          </p:cNvPicPr>
          <p:nvPr/>
        </p:nvPicPr>
        <p:blipFill>
          <a:blip r:embed="rId3"/>
          <a:stretch>
            <a:fillRect/>
          </a:stretch>
        </p:blipFill>
        <p:spPr>
          <a:xfrm>
            <a:off x="67863" y="118113"/>
            <a:ext cx="9132096" cy="5142161"/>
          </a:xfrm>
          <a:prstGeom prst="rect">
            <a:avLst/>
          </a:prstGeom>
        </p:spPr>
      </p:pic>
      <p:pic>
        <p:nvPicPr>
          <p:cNvPr id="19" name="Picture 18">
            <a:extLst>
              <a:ext uri="{FF2B5EF4-FFF2-40B4-BE49-F238E27FC236}">
                <a16:creationId xmlns:a16="http://schemas.microsoft.com/office/drawing/2014/main" id="{5886A31B-7A25-C141-AE8F-C6A993D14226}"/>
              </a:ext>
            </a:extLst>
          </p:cNvPr>
          <p:cNvPicPr>
            <a:picLocks noChangeAspect="1"/>
          </p:cNvPicPr>
          <p:nvPr/>
        </p:nvPicPr>
        <p:blipFill>
          <a:blip r:embed="rId4"/>
          <a:stretch>
            <a:fillRect/>
          </a:stretch>
        </p:blipFill>
        <p:spPr>
          <a:xfrm>
            <a:off x="67863" y="118113"/>
            <a:ext cx="9132096" cy="5142161"/>
          </a:xfrm>
          <a:prstGeom prst="rect">
            <a:avLst/>
          </a:prstGeom>
        </p:spPr>
      </p:pic>
      <p:pic>
        <p:nvPicPr>
          <p:cNvPr id="23" name="Picture 22">
            <a:extLst>
              <a:ext uri="{FF2B5EF4-FFF2-40B4-BE49-F238E27FC236}">
                <a16:creationId xmlns:a16="http://schemas.microsoft.com/office/drawing/2014/main" id="{B58A39C8-94F9-3043-BF2C-DC441643CA6F}"/>
              </a:ext>
            </a:extLst>
          </p:cNvPr>
          <p:cNvPicPr>
            <a:picLocks noChangeAspect="1"/>
          </p:cNvPicPr>
          <p:nvPr/>
        </p:nvPicPr>
        <p:blipFill>
          <a:blip r:embed="rId5"/>
          <a:stretch>
            <a:fillRect/>
          </a:stretch>
        </p:blipFill>
        <p:spPr>
          <a:xfrm>
            <a:off x="67863" y="118113"/>
            <a:ext cx="9132096" cy="5142161"/>
          </a:xfrm>
          <a:prstGeom prst="rect">
            <a:avLst/>
          </a:prstGeom>
        </p:spPr>
      </p:pic>
      <p:pic>
        <p:nvPicPr>
          <p:cNvPr id="27" name="Picture 26">
            <a:extLst>
              <a:ext uri="{FF2B5EF4-FFF2-40B4-BE49-F238E27FC236}">
                <a16:creationId xmlns:a16="http://schemas.microsoft.com/office/drawing/2014/main" id="{25BA394A-7A69-7A41-BF12-3A76B2ADB6EF}"/>
              </a:ext>
            </a:extLst>
          </p:cNvPr>
          <p:cNvPicPr>
            <a:picLocks noChangeAspect="1"/>
          </p:cNvPicPr>
          <p:nvPr/>
        </p:nvPicPr>
        <p:blipFill>
          <a:blip r:embed="rId6"/>
          <a:stretch>
            <a:fillRect/>
          </a:stretch>
        </p:blipFill>
        <p:spPr>
          <a:xfrm>
            <a:off x="67863" y="118113"/>
            <a:ext cx="9132096" cy="5142161"/>
          </a:xfrm>
          <a:prstGeom prst="rect">
            <a:avLst/>
          </a:prstGeom>
        </p:spPr>
      </p:pic>
      <p:pic>
        <p:nvPicPr>
          <p:cNvPr id="31" name="Picture 30">
            <a:extLst>
              <a:ext uri="{FF2B5EF4-FFF2-40B4-BE49-F238E27FC236}">
                <a16:creationId xmlns:a16="http://schemas.microsoft.com/office/drawing/2014/main" id="{ED9E57ED-97E6-FA45-A7C3-0A0D14309556}"/>
              </a:ext>
            </a:extLst>
          </p:cNvPr>
          <p:cNvPicPr>
            <a:picLocks noChangeAspect="1"/>
          </p:cNvPicPr>
          <p:nvPr/>
        </p:nvPicPr>
        <p:blipFill>
          <a:blip r:embed="rId7"/>
          <a:stretch>
            <a:fillRect/>
          </a:stretch>
        </p:blipFill>
        <p:spPr>
          <a:xfrm>
            <a:off x="67863" y="118113"/>
            <a:ext cx="9132096" cy="5142161"/>
          </a:xfrm>
          <a:prstGeom prst="rect">
            <a:avLst/>
          </a:prstGeom>
        </p:spPr>
      </p:pic>
      <p:pic>
        <p:nvPicPr>
          <p:cNvPr id="35" name="Picture 34">
            <a:extLst>
              <a:ext uri="{FF2B5EF4-FFF2-40B4-BE49-F238E27FC236}">
                <a16:creationId xmlns:a16="http://schemas.microsoft.com/office/drawing/2014/main" id="{909CAF8E-C6D9-6E49-B308-239A6D82DACB}"/>
              </a:ext>
            </a:extLst>
          </p:cNvPr>
          <p:cNvPicPr>
            <a:picLocks noChangeAspect="1"/>
          </p:cNvPicPr>
          <p:nvPr/>
        </p:nvPicPr>
        <p:blipFill>
          <a:blip r:embed="rId8"/>
          <a:stretch>
            <a:fillRect/>
          </a:stretch>
        </p:blipFill>
        <p:spPr>
          <a:xfrm>
            <a:off x="67863" y="118113"/>
            <a:ext cx="9132096" cy="5142161"/>
          </a:xfrm>
          <a:prstGeom prst="rect">
            <a:avLst/>
          </a:prstGeom>
        </p:spPr>
      </p:pic>
      <p:grpSp>
        <p:nvGrpSpPr>
          <p:cNvPr id="38" name="Group 37">
            <a:extLst>
              <a:ext uri="{FF2B5EF4-FFF2-40B4-BE49-F238E27FC236}">
                <a16:creationId xmlns:a16="http://schemas.microsoft.com/office/drawing/2014/main" id="{1C1AC5A8-6823-4B4F-9E89-0A940F01CD2F}"/>
              </a:ext>
            </a:extLst>
          </p:cNvPr>
          <p:cNvGrpSpPr/>
          <p:nvPr/>
        </p:nvGrpSpPr>
        <p:grpSpPr>
          <a:xfrm>
            <a:off x="67863" y="118113"/>
            <a:ext cx="9132096" cy="5142161"/>
            <a:chOff x="6350" y="0"/>
            <a:chExt cx="12179300" cy="6858000"/>
          </a:xfrm>
        </p:grpSpPr>
        <p:pic>
          <p:nvPicPr>
            <p:cNvPr id="39" name="Picture 38">
              <a:extLst>
                <a:ext uri="{FF2B5EF4-FFF2-40B4-BE49-F238E27FC236}">
                  <a16:creationId xmlns:a16="http://schemas.microsoft.com/office/drawing/2014/main" id="{C712BC44-3619-9146-BC90-6BE4CD1E9D58}"/>
                </a:ext>
              </a:extLst>
            </p:cNvPr>
            <p:cNvPicPr>
              <a:picLocks noChangeAspect="1"/>
            </p:cNvPicPr>
            <p:nvPr/>
          </p:nvPicPr>
          <p:blipFill>
            <a:blip r:embed="rId9"/>
            <a:stretch>
              <a:fillRect/>
            </a:stretch>
          </p:blipFill>
          <p:spPr>
            <a:xfrm>
              <a:off x="6350" y="0"/>
              <a:ext cx="12179300" cy="6858000"/>
            </a:xfrm>
            <a:prstGeom prst="rect">
              <a:avLst/>
            </a:prstGeom>
          </p:spPr>
        </p:pic>
        <p:sp>
          <p:nvSpPr>
            <p:cNvPr id="40" name="TextBox 39">
              <a:extLst>
                <a:ext uri="{FF2B5EF4-FFF2-40B4-BE49-F238E27FC236}">
                  <a16:creationId xmlns:a16="http://schemas.microsoft.com/office/drawing/2014/main" id="{1B304B1F-4F2D-7D47-A5A9-31FC0471A65A}"/>
                </a:ext>
              </a:extLst>
            </p:cNvPr>
            <p:cNvSpPr txBox="1"/>
            <p:nvPr/>
          </p:nvSpPr>
          <p:spPr>
            <a:xfrm>
              <a:off x="7958205" y="992932"/>
              <a:ext cx="3129307" cy="1415970"/>
            </a:xfrm>
            <a:prstGeom prst="rect">
              <a:avLst/>
            </a:prstGeom>
            <a:noFill/>
          </p:spPr>
          <p:txBody>
            <a:bodyPr wrap="square" rtlCol="0">
              <a:spAutoFit/>
            </a:bodyPr>
            <a:lstStyle/>
            <a:p>
              <a:pPr algn="ctr" defTabSz="685595">
                <a:defRPr/>
              </a:pPr>
              <a:r>
                <a:rPr lang="en-US" sz="1500" dirty="0">
                  <a:solidFill>
                    <a:srgbClr val="E7E6E6">
                      <a:lumMod val="50000"/>
                    </a:srgbClr>
                  </a:solidFill>
                  <a:latin typeface="Montserrat Light" pitchFamily="2" charset="77"/>
                </a:rPr>
                <a:t>House, Utilities, Furnishing, Maintenance, Grocery </a:t>
              </a:r>
            </a:p>
            <a:p>
              <a:pPr algn="ctr" defTabSz="685595">
                <a:defRPr/>
              </a:pPr>
              <a:r>
                <a:rPr lang="en-US" sz="1500" dirty="0">
                  <a:solidFill>
                    <a:srgbClr val="E7E6E6">
                      <a:lumMod val="50000"/>
                    </a:srgbClr>
                  </a:solidFill>
                  <a:latin typeface="Montserrat Light" pitchFamily="2" charset="77"/>
                </a:rPr>
                <a:t>S$13,332</a:t>
              </a:r>
            </a:p>
            <a:p>
              <a:pPr algn="ctr" defTabSz="685595">
                <a:defRPr/>
              </a:pPr>
              <a:endParaRPr lang="en-US" sz="1799" dirty="0">
                <a:solidFill>
                  <a:prstClr val="black"/>
                </a:solidFill>
                <a:latin typeface="Montserrat Light" pitchFamily="2" charset="77"/>
              </a:endParaRPr>
            </a:p>
          </p:txBody>
        </p:sp>
      </p:grpSp>
      <p:sp>
        <p:nvSpPr>
          <p:cNvPr id="8" name="TextBox 7">
            <a:extLst>
              <a:ext uri="{FF2B5EF4-FFF2-40B4-BE49-F238E27FC236}">
                <a16:creationId xmlns:a16="http://schemas.microsoft.com/office/drawing/2014/main" id="{8B4094BE-30CA-3445-948F-6878E9034E65}"/>
              </a:ext>
            </a:extLst>
          </p:cNvPr>
          <p:cNvSpPr txBox="1"/>
          <p:nvPr/>
        </p:nvSpPr>
        <p:spPr>
          <a:xfrm>
            <a:off x="2226145" y="167447"/>
            <a:ext cx="1850468" cy="323165"/>
          </a:xfrm>
          <a:prstGeom prst="rect">
            <a:avLst/>
          </a:prstGeom>
          <a:noFill/>
        </p:spPr>
        <p:txBody>
          <a:bodyPr wrap="square" rtlCol="0">
            <a:spAutoFit/>
          </a:bodyPr>
          <a:lstStyle/>
          <a:p>
            <a:pPr algn="ctr" defTabSz="685595">
              <a:defRPr/>
            </a:pPr>
            <a:r>
              <a:rPr lang="en-US" sz="1500" dirty="0">
                <a:solidFill>
                  <a:srgbClr val="E7E6E6">
                    <a:lumMod val="50000"/>
                  </a:srgbClr>
                </a:solidFill>
                <a:latin typeface="Montserrat Light" pitchFamily="2" charset="77"/>
              </a:rPr>
              <a:t>Apparels S$1,872</a:t>
            </a:r>
          </a:p>
        </p:txBody>
      </p:sp>
      <p:sp>
        <p:nvSpPr>
          <p:cNvPr id="9" name="Bent Arrow 8">
            <a:extLst>
              <a:ext uri="{FF2B5EF4-FFF2-40B4-BE49-F238E27FC236}">
                <a16:creationId xmlns:a16="http://schemas.microsoft.com/office/drawing/2014/main" id="{F5369B18-5783-184D-A851-4A3BF5D5A5E3}"/>
              </a:ext>
            </a:extLst>
          </p:cNvPr>
          <p:cNvSpPr/>
          <p:nvPr/>
        </p:nvSpPr>
        <p:spPr>
          <a:xfrm rot="20694124" flipH="1">
            <a:off x="3986869" y="225387"/>
            <a:ext cx="179489" cy="899878"/>
          </a:xfrm>
          <a:prstGeom prst="ben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dirty="0">
              <a:solidFill>
                <a:prstClr val="black"/>
              </a:solidFill>
              <a:latin typeface="Montserrat Light" pitchFamily="2" charset="77"/>
            </a:endParaRPr>
          </a:p>
        </p:txBody>
      </p:sp>
      <p:sp>
        <p:nvSpPr>
          <p:cNvPr id="12" name="TextBox 11">
            <a:extLst>
              <a:ext uri="{FF2B5EF4-FFF2-40B4-BE49-F238E27FC236}">
                <a16:creationId xmlns:a16="http://schemas.microsoft.com/office/drawing/2014/main" id="{7B6C265C-271B-F14B-8B51-D5B732EBFC29}"/>
              </a:ext>
            </a:extLst>
          </p:cNvPr>
          <p:cNvSpPr txBox="1"/>
          <p:nvPr/>
        </p:nvSpPr>
        <p:spPr>
          <a:xfrm>
            <a:off x="1505713" y="506088"/>
            <a:ext cx="2630759" cy="323165"/>
          </a:xfrm>
          <a:prstGeom prst="rect">
            <a:avLst/>
          </a:prstGeom>
          <a:noFill/>
        </p:spPr>
        <p:txBody>
          <a:bodyPr wrap="square" rtlCol="0">
            <a:spAutoFit/>
          </a:bodyPr>
          <a:lstStyle/>
          <a:p>
            <a:pPr algn="ctr" defTabSz="685595">
              <a:defRPr/>
            </a:pPr>
            <a:r>
              <a:rPr lang="en-US" sz="1500" dirty="0">
                <a:solidFill>
                  <a:srgbClr val="E7E6E6">
                    <a:lumMod val="50000"/>
                  </a:srgbClr>
                </a:solidFill>
                <a:latin typeface="Montserrat Light" pitchFamily="2" charset="77"/>
              </a:rPr>
              <a:t>Communication S$2,592</a:t>
            </a:r>
          </a:p>
        </p:txBody>
      </p:sp>
      <p:sp>
        <p:nvSpPr>
          <p:cNvPr id="13" name="Down Arrow 12">
            <a:extLst>
              <a:ext uri="{FF2B5EF4-FFF2-40B4-BE49-F238E27FC236}">
                <a16:creationId xmlns:a16="http://schemas.microsoft.com/office/drawing/2014/main" id="{AC48E6BC-7ED2-C145-81B3-1D6D81193EFA}"/>
              </a:ext>
            </a:extLst>
          </p:cNvPr>
          <p:cNvSpPr/>
          <p:nvPr/>
        </p:nvSpPr>
        <p:spPr>
          <a:xfrm rot="9360000">
            <a:off x="3900945" y="634899"/>
            <a:ext cx="205740" cy="617220"/>
          </a:xfrm>
          <a:prstGeom prst="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dirty="0">
              <a:solidFill>
                <a:prstClr val="white"/>
              </a:solidFill>
              <a:latin typeface="Montserrat Light" pitchFamily="2" charset="77"/>
            </a:endParaRPr>
          </a:p>
        </p:txBody>
      </p:sp>
      <p:sp>
        <p:nvSpPr>
          <p:cNvPr id="20" name="TextBox 19">
            <a:extLst>
              <a:ext uri="{FF2B5EF4-FFF2-40B4-BE49-F238E27FC236}">
                <a16:creationId xmlns:a16="http://schemas.microsoft.com/office/drawing/2014/main" id="{A60C6A48-F253-8947-B3B4-9295CFAC0FE4}"/>
              </a:ext>
            </a:extLst>
          </p:cNvPr>
          <p:cNvSpPr txBox="1"/>
          <p:nvPr/>
        </p:nvSpPr>
        <p:spPr>
          <a:xfrm>
            <a:off x="1505714" y="1207805"/>
            <a:ext cx="1601436" cy="323165"/>
          </a:xfrm>
          <a:prstGeom prst="rect">
            <a:avLst/>
          </a:prstGeom>
          <a:noFill/>
        </p:spPr>
        <p:txBody>
          <a:bodyPr wrap="square" rtlCol="0">
            <a:spAutoFit/>
          </a:bodyPr>
          <a:lstStyle/>
          <a:p>
            <a:pPr algn="ctr" defTabSz="685595">
              <a:tabLst>
                <a:tab pos="294085" algn="l"/>
              </a:tabLst>
              <a:defRPr/>
            </a:pPr>
            <a:r>
              <a:rPr lang="en-US" sz="1500" dirty="0">
                <a:solidFill>
                  <a:srgbClr val="E7E6E6">
                    <a:lumMod val="50000"/>
                  </a:srgbClr>
                </a:solidFill>
                <a:latin typeface="Montserrat Light" pitchFamily="2" charset="77"/>
              </a:rPr>
              <a:t>Dining S$9,168</a:t>
            </a:r>
          </a:p>
        </p:txBody>
      </p:sp>
      <p:sp>
        <p:nvSpPr>
          <p:cNvPr id="21" name="Down Arrow 20">
            <a:extLst>
              <a:ext uri="{FF2B5EF4-FFF2-40B4-BE49-F238E27FC236}">
                <a16:creationId xmlns:a16="http://schemas.microsoft.com/office/drawing/2014/main" id="{C74A91B8-CA64-4D4B-94B3-98BEF467EA37}"/>
              </a:ext>
            </a:extLst>
          </p:cNvPr>
          <p:cNvSpPr/>
          <p:nvPr/>
        </p:nvSpPr>
        <p:spPr>
          <a:xfrm rot="7500000">
            <a:off x="3091818" y="1220024"/>
            <a:ext cx="205740" cy="617220"/>
          </a:xfrm>
          <a:prstGeom prst="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dirty="0">
              <a:solidFill>
                <a:prstClr val="white"/>
              </a:solidFill>
              <a:latin typeface="Montserrat Light" pitchFamily="2" charset="77"/>
            </a:endParaRPr>
          </a:p>
        </p:txBody>
      </p:sp>
      <p:sp>
        <p:nvSpPr>
          <p:cNvPr id="24" name="TextBox 23">
            <a:extLst>
              <a:ext uri="{FF2B5EF4-FFF2-40B4-BE49-F238E27FC236}">
                <a16:creationId xmlns:a16="http://schemas.microsoft.com/office/drawing/2014/main" id="{90B6C0FF-4C8E-2F4D-A123-66AEBA617B7A}"/>
              </a:ext>
            </a:extLst>
          </p:cNvPr>
          <p:cNvSpPr txBox="1"/>
          <p:nvPr/>
        </p:nvSpPr>
        <p:spPr>
          <a:xfrm>
            <a:off x="826294" y="2644953"/>
            <a:ext cx="1850468" cy="323165"/>
          </a:xfrm>
          <a:prstGeom prst="rect">
            <a:avLst/>
          </a:prstGeom>
          <a:noFill/>
        </p:spPr>
        <p:txBody>
          <a:bodyPr wrap="square" rtlCol="0">
            <a:spAutoFit/>
          </a:bodyPr>
          <a:lstStyle/>
          <a:p>
            <a:pPr algn="ctr" defTabSz="685595">
              <a:defRPr/>
            </a:pPr>
            <a:r>
              <a:rPr lang="en-US" sz="1500" dirty="0">
                <a:solidFill>
                  <a:srgbClr val="E7E6E6">
                    <a:lumMod val="50000"/>
                  </a:srgbClr>
                </a:solidFill>
                <a:latin typeface="Montserrat Light" pitchFamily="2" charset="77"/>
              </a:rPr>
              <a:t>Health Care S$6,660</a:t>
            </a:r>
          </a:p>
        </p:txBody>
      </p:sp>
      <p:sp>
        <p:nvSpPr>
          <p:cNvPr id="25" name="Down Arrow 24">
            <a:extLst>
              <a:ext uri="{FF2B5EF4-FFF2-40B4-BE49-F238E27FC236}">
                <a16:creationId xmlns:a16="http://schemas.microsoft.com/office/drawing/2014/main" id="{B611CC17-FF52-014A-99B1-3E5511903197}"/>
              </a:ext>
            </a:extLst>
          </p:cNvPr>
          <p:cNvSpPr/>
          <p:nvPr/>
        </p:nvSpPr>
        <p:spPr>
          <a:xfrm rot="6060000">
            <a:off x="2740417" y="2009108"/>
            <a:ext cx="205740" cy="617220"/>
          </a:xfrm>
          <a:prstGeom prst="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dirty="0">
              <a:solidFill>
                <a:prstClr val="white"/>
              </a:solidFill>
              <a:latin typeface="Montserrat Light" pitchFamily="2" charset="77"/>
            </a:endParaRPr>
          </a:p>
        </p:txBody>
      </p:sp>
      <p:sp>
        <p:nvSpPr>
          <p:cNvPr id="28" name="TextBox 27">
            <a:extLst>
              <a:ext uri="{FF2B5EF4-FFF2-40B4-BE49-F238E27FC236}">
                <a16:creationId xmlns:a16="http://schemas.microsoft.com/office/drawing/2014/main" id="{72FAC3CD-AB7F-184F-9C94-CE5866B4E81D}"/>
              </a:ext>
            </a:extLst>
          </p:cNvPr>
          <p:cNvSpPr txBox="1"/>
          <p:nvPr/>
        </p:nvSpPr>
        <p:spPr>
          <a:xfrm>
            <a:off x="854179" y="2085822"/>
            <a:ext cx="1827944" cy="323165"/>
          </a:xfrm>
          <a:prstGeom prst="rect">
            <a:avLst/>
          </a:prstGeom>
          <a:noFill/>
        </p:spPr>
        <p:txBody>
          <a:bodyPr wrap="square" rtlCol="0">
            <a:spAutoFit/>
          </a:bodyPr>
          <a:lstStyle/>
          <a:p>
            <a:pPr algn="ctr" defTabSz="685595">
              <a:defRPr/>
            </a:pPr>
            <a:r>
              <a:rPr lang="en-US" sz="1500" dirty="0">
                <a:solidFill>
                  <a:srgbClr val="E7E6E6">
                    <a:lumMod val="50000"/>
                  </a:srgbClr>
                </a:solidFill>
                <a:latin typeface="Montserrat Light" pitchFamily="2" charset="77"/>
              </a:rPr>
              <a:t>Education S$3,720</a:t>
            </a:r>
          </a:p>
        </p:txBody>
      </p:sp>
      <p:sp>
        <p:nvSpPr>
          <p:cNvPr id="29" name="Down Arrow 28">
            <a:extLst>
              <a:ext uri="{FF2B5EF4-FFF2-40B4-BE49-F238E27FC236}">
                <a16:creationId xmlns:a16="http://schemas.microsoft.com/office/drawing/2014/main" id="{6A3B8994-8A6A-CD40-B5C5-06883AA55158}"/>
              </a:ext>
            </a:extLst>
          </p:cNvPr>
          <p:cNvSpPr/>
          <p:nvPr/>
        </p:nvSpPr>
        <p:spPr>
          <a:xfrm rot="5160000">
            <a:off x="2731122" y="2460490"/>
            <a:ext cx="205740" cy="617220"/>
          </a:xfrm>
          <a:prstGeom prst="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dirty="0">
              <a:solidFill>
                <a:prstClr val="white"/>
              </a:solidFill>
              <a:latin typeface="Montserrat Light" pitchFamily="2" charset="77"/>
            </a:endParaRPr>
          </a:p>
        </p:txBody>
      </p:sp>
      <p:sp>
        <p:nvSpPr>
          <p:cNvPr id="32" name="TextBox 31">
            <a:extLst>
              <a:ext uri="{FF2B5EF4-FFF2-40B4-BE49-F238E27FC236}">
                <a16:creationId xmlns:a16="http://schemas.microsoft.com/office/drawing/2014/main" id="{158F5411-63B8-B74E-AEDA-D8D23C9E0F37}"/>
              </a:ext>
            </a:extLst>
          </p:cNvPr>
          <p:cNvSpPr txBox="1"/>
          <p:nvPr/>
        </p:nvSpPr>
        <p:spPr>
          <a:xfrm>
            <a:off x="835728" y="3550194"/>
            <a:ext cx="1954681" cy="323165"/>
          </a:xfrm>
          <a:prstGeom prst="rect">
            <a:avLst/>
          </a:prstGeom>
          <a:noFill/>
        </p:spPr>
        <p:txBody>
          <a:bodyPr wrap="square" rtlCol="0">
            <a:spAutoFit/>
          </a:bodyPr>
          <a:lstStyle/>
          <a:p>
            <a:pPr algn="ctr" defTabSz="685595">
              <a:defRPr/>
            </a:pPr>
            <a:r>
              <a:rPr lang="en-US" sz="1500" dirty="0">
                <a:solidFill>
                  <a:srgbClr val="E7E6E6">
                    <a:lumMod val="50000"/>
                  </a:srgbClr>
                </a:solidFill>
                <a:latin typeface="Montserrat Light" pitchFamily="2" charset="77"/>
              </a:rPr>
              <a:t>Miscellaneous S$6,924</a:t>
            </a:r>
          </a:p>
        </p:txBody>
      </p:sp>
      <p:sp>
        <p:nvSpPr>
          <p:cNvPr id="33" name="Down Arrow 32">
            <a:extLst>
              <a:ext uri="{FF2B5EF4-FFF2-40B4-BE49-F238E27FC236}">
                <a16:creationId xmlns:a16="http://schemas.microsoft.com/office/drawing/2014/main" id="{1A820C0C-695B-664C-B1E3-9C7A3ACCA153}"/>
              </a:ext>
            </a:extLst>
          </p:cNvPr>
          <p:cNvSpPr/>
          <p:nvPr/>
        </p:nvSpPr>
        <p:spPr>
          <a:xfrm rot="3780000">
            <a:off x="2911769" y="3194481"/>
            <a:ext cx="205740" cy="617220"/>
          </a:xfrm>
          <a:prstGeom prst="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dirty="0">
              <a:solidFill>
                <a:prstClr val="white"/>
              </a:solidFill>
              <a:latin typeface="Montserrat Light" pitchFamily="2" charset="77"/>
            </a:endParaRPr>
          </a:p>
        </p:txBody>
      </p:sp>
      <p:sp>
        <p:nvSpPr>
          <p:cNvPr id="36" name="TextBox 35">
            <a:extLst>
              <a:ext uri="{FF2B5EF4-FFF2-40B4-BE49-F238E27FC236}">
                <a16:creationId xmlns:a16="http://schemas.microsoft.com/office/drawing/2014/main" id="{13BD2947-1AB6-7147-BDC3-EC3E115C2A64}"/>
              </a:ext>
            </a:extLst>
          </p:cNvPr>
          <p:cNvSpPr txBox="1"/>
          <p:nvPr/>
        </p:nvSpPr>
        <p:spPr>
          <a:xfrm>
            <a:off x="1628465" y="4591417"/>
            <a:ext cx="2326140" cy="323165"/>
          </a:xfrm>
          <a:prstGeom prst="rect">
            <a:avLst/>
          </a:prstGeom>
          <a:noFill/>
        </p:spPr>
        <p:txBody>
          <a:bodyPr wrap="square" rtlCol="0">
            <a:spAutoFit/>
          </a:bodyPr>
          <a:lstStyle/>
          <a:p>
            <a:pPr algn="ctr" defTabSz="685595">
              <a:defRPr/>
            </a:pPr>
            <a:r>
              <a:rPr lang="en-US" sz="1500" dirty="0">
                <a:solidFill>
                  <a:srgbClr val="E7E6E6">
                    <a:lumMod val="50000"/>
                  </a:srgbClr>
                </a:solidFill>
                <a:latin typeface="Montserrat Light" pitchFamily="2" charset="77"/>
              </a:rPr>
              <a:t>Transportation S$9,732</a:t>
            </a:r>
          </a:p>
        </p:txBody>
      </p:sp>
      <p:sp>
        <p:nvSpPr>
          <p:cNvPr id="37" name="Down Arrow 36">
            <a:extLst>
              <a:ext uri="{FF2B5EF4-FFF2-40B4-BE49-F238E27FC236}">
                <a16:creationId xmlns:a16="http://schemas.microsoft.com/office/drawing/2014/main" id="{B674BE79-8C9E-CC48-8C34-456446A24AB8}"/>
              </a:ext>
            </a:extLst>
          </p:cNvPr>
          <p:cNvSpPr/>
          <p:nvPr/>
        </p:nvSpPr>
        <p:spPr>
          <a:xfrm rot="2251669">
            <a:off x="3411875" y="4052584"/>
            <a:ext cx="205740" cy="617220"/>
          </a:xfrm>
          <a:prstGeom prst="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dirty="0">
              <a:solidFill>
                <a:prstClr val="white"/>
              </a:solidFill>
              <a:latin typeface="Montserrat Light" pitchFamily="2" charset="77"/>
            </a:endParaRPr>
          </a:p>
        </p:txBody>
      </p:sp>
      <p:sp>
        <p:nvSpPr>
          <p:cNvPr id="42" name="Down Arrow 41">
            <a:extLst>
              <a:ext uri="{FF2B5EF4-FFF2-40B4-BE49-F238E27FC236}">
                <a16:creationId xmlns:a16="http://schemas.microsoft.com/office/drawing/2014/main" id="{5A29345E-451E-D049-8934-0F9BEFCE4276}"/>
              </a:ext>
            </a:extLst>
          </p:cNvPr>
          <p:cNvSpPr/>
          <p:nvPr/>
        </p:nvSpPr>
        <p:spPr>
          <a:xfrm rot="14465184">
            <a:off x="6155096" y="1512929"/>
            <a:ext cx="205740" cy="617220"/>
          </a:xfrm>
          <a:prstGeom prst="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dirty="0">
              <a:solidFill>
                <a:prstClr val="white"/>
              </a:solidFill>
              <a:latin typeface="Montserrat Light" pitchFamily="2" charset="77"/>
            </a:endParaRPr>
          </a:p>
        </p:txBody>
      </p:sp>
      <p:sp>
        <p:nvSpPr>
          <p:cNvPr id="4" name="TextBox 3">
            <a:extLst>
              <a:ext uri="{FF2B5EF4-FFF2-40B4-BE49-F238E27FC236}">
                <a16:creationId xmlns:a16="http://schemas.microsoft.com/office/drawing/2014/main" id="{B5D4F961-7F95-DF4F-AC68-9A874CCDE151}"/>
              </a:ext>
            </a:extLst>
          </p:cNvPr>
          <p:cNvSpPr txBox="1"/>
          <p:nvPr/>
        </p:nvSpPr>
        <p:spPr>
          <a:xfrm>
            <a:off x="3954605" y="196627"/>
            <a:ext cx="1983483" cy="323165"/>
          </a:xfrm>
          <a:prstGeom prst="rect">
            <a:avLst/>
          </a:prstGeom>
          <a:noFill/>
        </p:spPr>
        <p:txBody>
          <a:bodyPr wrap="square" rtlCol="0">
            <a:spAutoFit/>
          </a:bodyPr>
          <a:lstStyle/>
          <a:p>
            <a:pPr algn="ctr" defTabSz="685595">
              <a:defRPr/>
            </a:pPr>
            <a:r>
              <a:rPr lang="en-US" sz="1500" dirty="0">
                <a:solidFill>
                  <a:srgbClr val="E7E6E6">
                    <a:lumMod val="50000"/>
                  </a:srgbClr>
                </a:solidFill>
                <a:latin typeface="Montserrat Light" pitchFamily="2" charset="77"/>
              </a:rPr>
              <a:t>Recreation S$5,256</a:t>
            </a:r>
          </a:p>
        </p:txBody>
      </p:sp>
      <p:sp>
        <p:nvSpPr>
          <p:cNvPr id="5" name="Down Arrow 4">
            <a:extLst>
              <a:ext uri="{FF2B5EF4-FFF2-40B4-BE49-F238E27FC236}">
                <a16:creationId xmlns:a16="http://schemas.microsoft.com/office/drawing/2014/main" id="{3278714C-789C-5649-852A-80DB0C7BD6BA}"/>
              </a:ext>
            </a:extLst>
          </p:cNvPr>
          <p:cNvSpPr/>
          <p:nvPr/>
        </p:nvSpPr>
        <p:spPr>
          <a:xfrm rot="10481005">
            <a:off x="4339922" y="518951"/>
            <a:ext cx="205740" cy="617220"/>
          </a:xfrm>
          <a:prstGeom prst="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349" dirty="0">
              <a:solidFill>
                <a:prstClr val="white"/>
              </a:solidFill>
              <a:latin typeface="Montserrat Light" pitchFamily="2" charset="77"/>
            </a:endParaRPr>
          </a:p>
        </p:txBody>
      </p:sp>
      <p:grpSp>
        <p:nvGrpSpPr>
          <p:cNvPr id="86" name="Group 4">
            <a:extLst>
              <a:ext uri="{FF2B5EF4-FFF2-40B4-BE49-F238E27FC236}">
                <a16:creationId xmlns:a16="http://schemas.microsoft.com/office/drawing/2014/main" id="{3CAF1DAC-69AE-274F-A7C7-3191CCDB3A88}"/>
              </a:ext>
            </a:extLst>
          </p:cNvPr>
          <p:cNvGrpSpPr>
            <a:grpSpLocks noChangeAspect="1"/>
          </p:cNvGrpSpPr>
          <p:nvPr/>
        </p:nvGrpSpPr>
        <p:grpSpPr bwMode="auto">
          <a:xfrm>
            <a:off x="1337119" y="1232806"/>
            <a:ext cx="409388" cy="272012"/>
            <a:chOff x="-306" y="415"/>
            <a:chExt cx="298" cy="198"/>
          </a:xfrm>
          <a:solidFill>
            <a:schemeClr val="bg2">
              <a:lumMod val="50000"/>
            </a:schemeClr>
          </a:solidFill>
        </p:grpSpPr>
        <p:sp>
          <p:nvSpPr>
            <p:cNvPr id="87" name="Freeform 6">
              <a:extLst>
                <a:ext uri="{FF2B5EF4-FFF2-40B4-BE49-F238E27FC236}">
                  <a16:creationId xmlns:a16="http://schemas.microsoft.com/office/drawing/2014/main" id="{13BEA684-E73E-5E43-909A-EF5E8C0D63EF}"/>
                </a:ext>
              </a:extLst>
            </p:cNvPr>
            <p:cNvSpPr>
              <a:spLocks/>
            </p:cNvSpPr>
            <p:nvPr/>
          </p:nvSpPr>
          <p:spPr bwMode="auto">
            <a:xfrm>
              <a:off x="-306" y="553"/>
              <a:ext cx="298" cy="60"/>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defRPr/>
              </a:pPr>
              <a:endParaRPr lang="en-US" sz="1400" dirty="0">
                <a:solidFill>
                  <a:prstClr val="black"/>
                </a:solidFill>
                <a:latin typeface="Montserrat Medium" pitchFamily="2" charset="77"/>
                <a:ea typeface="Helvetica Regular" charset="0"/>
                <a:cs typeface="Helvetica Regular" charset="0"/>
              </a:endParaRPr>
            </a:p>
          </p:txBody>
        </p:sp>
        <p:sp>
          <p:nvSpPr>
            <p:cNvPr id="88" name="Freeform 7">
              <a:extLst>
                <a:ext uri="{FF2B5EF4-FFF2-40B4-BE49-F238E27FC236}">
                  <a16:creationId xmlns:a16="http://schemas.microsoft.com/office/drawing/2014/main" id="{AFCA3934-8D2B-B94D-AFD3-4723DD0A9EA6}"/>
                </a:ext>
              </a:extLst>
            </p:cNvPr>
            <p:cNvSpPr>
              <a:spLocks/>
            </p:cNvSpPr>
            <p:nvPr/>
          </p:nvSpPr>
          <p:spPr bwMode="auto">
            <a:xfrm>
              <a:off x="-281" y="430"/>
              <a:ext cx="228" cy="135"/>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defRPr/>
              </a:pPr>
              <a:endParaRPr lang="en-US" sz="1400" dirty="0">
                <a:solidFill>
                  <a:prstClr val="black"/>
                </a:solidFill>
                <a:latin typeface="Montserrat Medium" pitchFamily="2" charset="77"/>
                <a:ea typeface="Helvetica Regular" charset="0"/>
                <a:cs typeface="Helvetica Regular" charset="0"/>
              </a:endParaRPr>
            </a:p>
          </p:txBody>
        </p:sp>
        <p:sp>
          <p:nvSpPr>
            <p:cNvPr id="89" name="Freeform 8">
              <a:extLst>
                <a:ext uri="{FF2B5EF4-FFF2-40B4-BE49-F238E27FC236}">
                  <a16:creationId xmlns:a16="http://schemas.microsoft.com/office/drawing/2014/main" id="{A7790264-E285-0A47-A095-AA030D759F69}"/>
                </a:ext>
              </a:extLst>
            </p:cNvPr>
            <p:cNvSpPr>
              <a:spLocks/>
            </p:cNvSpPr>
            <p:nvPr/>
          </p:nvSpPr>
          <p:spPr bwMode="auto">
            <a:xfrm>
              <a:off x="-142" y="415"/>
              <a:ext cx="125" cy="126"/>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defRPr/>
              </a:pPr>
              <a:endParaRPr lang="en-US" sz="1400" dirty="0">
                <a:solidFill>
                  <a:prstClr val="black"/>
                </a:solidFill>
                <a:latin typeface="Montserrat Medium" pitchFamily="2" charset="77"/>
                <a:ea typeface="Helvetica Regular" charset="0"/>
                <a:cs typeface="Helvetica Regular" charset="0"/>
              </a:endParaRPr>
            </a:p>
          </p:txBody>
        </p:sp>
      </p:grpSp>
      <p:grpSp>
        <p:nvGrpSpPr>
          <p:cNvPr id="90" name="Group 11">
            <a:extLst>
              <a:ext uri="{FF2B5EF4-FFF2-40B4-BE49-F238E27FC236}">
                <a16:creationId xmlns:a16="http://schemas.microsoft.com/office/drawing/2014/main" id="{CA21ABB9-993B-0445-9899-42534B489855}"/>
              </a:ext>
            </a:extLst>
          </p:cNvPr>
          <p:cNvGrpSpPr>
            <a:grpSpLocks noChangeAspect="1"/>
          </p:cNvGrpSpPr>
          <p:nvPr/>
        </p:nvGrpSpPr>
        <p:grpSpPr bwMode="auto">
          <a:xfrm>
            <a:off x="7108593" y="1645196"/>
            <a:ext cx="313115" cy="280156"/>
            <a:chOff x="-286" y="391"/>
            <a:chExt cx="171" cy="153"/>
          </a:xfrm>
          <a:solidFill>
            <a:schemeClr val="bg2">
              <a:lumMod val="50000"/>
            </a:schemeClr>
          </a:solidFill>
        </p:grpSpPr>
        <p:sp>
          <p:nvSpPr>
            <p:cNvPr id="91" name="Freeform 13">
              <a:extLst>
                <a:ext uri="{FF2B5EF4-FFF2-40B4-BE49-F238E27FC236}">
                  <a16:creationId xmlns:a16="http://schemas.microsoft.com/office/drawing/2014/main" id="{B78E537A-F735-104A-A6A2-0F7E04BDB426}"/>
                </a:ext>
              </a:extLst>
            </p:cNvPr>
            <p:cNvSpPr>
              <a:spLocks/>
            </p:cNvSpPr>
            <p:nvPr/>
          </p:nvSpPr>
          <p:spPr bwMode="auto">
            <a:xfrm>
              <a:off x="-263" y="420"/>
              <a:ext cx="123" cy="124"/>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defRPr/>
              </a:pPr>
              <a:endParaRPr lang="en-US" sz="1400" dirty="0">
                <a:solidFill>
                  <a:prstClr val="black"/>
                </a:solidFill>
                <a:latin typeface="Montserrat Medium" pitchFamily="2" charset="77"/>
                <a:ea typeface="Helvetica Regular" charset="0"/>
                <a:cs typeface="Helvetica Regular" charset="0"/>
              </a:endParaRPr>
            </a:p>
          </p:txBody>
        </p:sp>
        <p:sp>
          <p:nvSpPr>
            <p:cNvPr id="92" name="Freeform 14">
              <a:extLst>
                <a:ext uri="{FF2B5EF4-FFF2-40B4-BE49-F238E27FC236}">
                  <a16:creationId xmlns:a16="http://schemas.microsoft.com/office/drawing/2014/main" id="{1F28431C-F586-4740-AD54-2882E5FD0BCD}"/>
                </a:ext>
              </a:extLst>
            </p:cNvPr>
            <p:cNvSpPr>
              <a:spLocks/>
            </p:cNvSpPr>
            <p:nvPr/>
          </p:nvSpPr>
          <p:spPr bwMode="auto">
            <a:xfrm>
              <a:off x="-286" y="391"/>
              <a:ext cx="171" cy="82"/>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defRPr/>
              </a:pPr>
              <a:endParaRPr lang="en-US" sz="1400" dirty="0">
                <a:solidFill>
                  <a:prstClr val="black"/>
                </a:solidFill>
                <a:latin typeface="Montserrat Medium" pitchFamily="2" charset="77"/>
                <a:ea typeface="Helvetica Regular" charset="0"/>
                <a:cs typeface="Helvetica Regular" charset="0"/>
              </a:endParaRPr>
            </a:p>
          </p:txBody>
        </p:sp>
        <p:sp>
          <p:nvSpPr>
            <p:cNvPr id="93" name="Freeform 15">
              <a:extLst>
                <a:ext uri="{FF2B5EF4-FFF2-40B4-BE49-F238E27FC236}">
                  <a16:creationId xmlns:a16="http://schemas.microsoft.com/office/drawing/2014/main" id="{AC15EB07-5BF2-954D-95B9-2FD8B4C2EC58}"/>
                </a:ext>
              </a:extLst>
            </p:cNvPr>
            <p:cNvSpPr>
              <a:spLocks/>
            </p:cNvSpPr>
            <p:nvPr/>
          </p:nvSpPr>
          <p:spPr bwMode="auto">
            <a:xfrm>
              <a:off x="-152" y="408"/>
              <a:ext cx="17" cy="35"/>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defRPr/>
              </a:pPr>
              <a:endParaRPr lang="en-US" sz="1400" dirty="0">
                <a:solidFill>
                  <a:prstClr val="black"/>
                </a:solidFill>
                <a:latin typeface="Montserrat Medium" pitchFamily="2" charset="77"/>
                <a:ea typeface="Helvetica Regular" charset="0"/>
                <a:cs typeface="Helvetica Regular" charset="0"/>
              </a:endParaRPr>
            </a:p>
          </p:txBody>
        </p:sp>
      </p:grpSp>
      <p:sp>
        <p:nvSpPr>
          <p:cNvPr id="95" name="Freeform 25">
            <a:extLst>
              <a:ext uri="{FF2B5EF4-FFF2-40B4-BE49-F238E27FC236}">
                <a16:creationId xmlns:a16="http://schemas.microsoft.com/office/drawing/2014/main" id="{DD2252B7-6D15-8A48-81E2-43F2AEF6FD74}"/>
              </a:ext>
            </a:extLst>
          </p:cNvPr>
          <p:cNvSpPr>
            <a:spLocks noEditPoints="1"/>
          </p:cNvSpPr>
          <p:nvPr/>
        </p:nvSpPr>
        <p:spPr bwMode="auto">
          <a:xfrm>
            <a:off x="1184648" y="4507222"/>
            <a:ext cx="392898" cy="386099"/>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chemeClr val="bg2">
              <a:lumMod val="5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defRPr/>
            </a:pPr>
            <a:endParaRPr lang="en-US" sz="1400" dirty="0">
              <a:solidFill>
                <a:prstClr val="black"/>
              </a:solidFill>
              <a:latin typeface="Montserrat Medium" pitchFamily="2" charset="77"/>
              <a:ea typeface="Helvetica Regular" charset="0"/>
              <a:cs typeface="Helvetica Regular" charset="0"/>
            </a:endParaRPr>
          </a:p>
        </p:txBody>
      </p:sp>
      <p:sp>
        <p:nvSpPr>
          <p:cNvPr id="96" name="Freeform 30">
            <a:extLst>
              <a:ext uri="{FF2B5EF4-FFF2-40B4-BE49-F238E27FC236}">
                <a16:creationId xmlns:a16="http://schemas.microsoft.com/office/drawing/2014/main" id="{BB53652C-9EA5-2A4D-8DC4-9A43F5FD26C1}"/>
              </a:ext>
            </a:extLst>
          </p:cNvPr>
          <p:cNvSpPr>
            <a:spLocks/>
          </p:cNvSpPr>
          <p:nvPr/>
        </p:nvSpPr>
        <p:spPr bwMode="auto">
          <a:xfrm>
            <a:off x="630662" y="2678392"/>
            <a:ext cx="312488" cy="290038"/>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chemeClr val="bg2">
              <a:lumMod val="5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defRPr/>
            </a:pPr>
            <a:endParaRPr lang="en-US" sz="1400" dirty="0">
              <a:solidFill>
                <a:prstClr val="black"/>
              </a:solidFill>
              <a:latin typeface="Montserrat Medium" pitchFamily="2" charset="77"/>
              <a:ea typeface="Helvetica Regular" charset="0"/>
              <a:cs typeface="Helvetica Regular" charset="0"/>
            </a:endParaRPr>
          </a:p>
        </p:txBody>
      </p:sp>
      <p:sp>
        <p:nvSpPr>
          <p:cNvPr id="97" name="Freeform 51">
            <a:extLst>
              <a:ext uri="{FF2B5EF4-FFF2-40B4-BE49-F238E27FC236}">
                <a16:creationId xmlns:a16="http://schemas.microsoft.com/office/drawing/2014/main" id="{1DD53031-A7AE-904A-9AC3-B37D92020D9B}"/>
              </a:ext>
            </a:extLst>
          </p:cNvPr>
          <p:cNvSpPr>
            <a:spLocks noEditPoints="1"/>
          </p:cNvSpPr>
          <p:nvPr/>
        </p:nvSpPr>
        <p:spPr bwMode="auto">
          <a:xfrm>
            <a:off x="5734682" y="194335"/>
            <a:ext cx="348660" cy="316412"/>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chemeClr val="bg2">
              <a:lumMod val="5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defRPr/>
            </a:pPr>
            <a:endParaRPr lang="en-US" sz="1400" dirty="0">
              <a:solidFill>
                <a:prstClr val="black"/>
              </a:solidFill>
              <a:latin typeface="Montserrat Medium" pitchFamily="2" charset="77"/>
              <a:ea typeface="Helvetica Regular" charset="0"/>
              <a:cs typeface="Helvetica Regular" charset="0"/>
            </a:endParaRPr>
          </a:p>
        </p:txBody>
      </p:sp>
      <p:grpSp>
        <p:nvGrpSpPr>
          <p:cNvPr id="118" name="Group 77">
            <a:extLst>
              <a:ext uri="{FF2B5EF4-FFF2-40B4-BE49-F238E27FC236}">
                <a16:creationId xmlns:a16="http://schemas.microsoft.com/office/drawing/2014/main" id="{1D39B5EC-8651-FA43-9CED-1EEC78EFD576}"/>
              </a:ext>
            </a:extLst>
          </p:cNvPr>
          <p:cNvGrpSpPr>
            <a:grpSpLocks noChangeAspect="1"/>
          </p:cNvGrpSpPr>
          <p:nvPr/>
        </p:nvGrpSpPr>
        <p:grpSpPr bwMode="auto">
          <a:xfrm>
            <a:off x="633343" y="2030729"/>
            <a:ext cx="314747" cy="387561"/>
            <a:chOff x="-84" y="495"/>
            <a:chExt cx="268" cy="330"/>
          </a:xfrm>
          <a:solidFill>
            <a:schemeClr val="bg2">
              <a:lumMod val="50000"/>
            </a:schemeClr>
          </a:solidFill>
        </p:grpSpPr>
        <p:sp>
          <p:nvSpPr>
            <p:cNvPr id="119" name="Freeform 79">
              <a:extLst>
                <a:ext uri="{FF2B5EF4-FFF2-40B4-BE49-F238E27FC236}">
                  <a16:creationId xmlns:a16="http://schemas.microsoft.com/office/drawing/2014/main" id="{30B98D65-B68F-DA47-9588-838F2BBD726F}"/>
                </a:ext>
              </a:extLst>
            </p:cNvPr>
            <p:cNvSpPr>
              <a:spLocks noEditPoints="1"/>
            </p:cNvSpPr>
            <p:nvPr/>
          </p:nvSpPr>
          <p:spPr bwMode="auto">
            <a:xfrm>
              <a:off x="-40" y="495"/>
              <a:ext cx="189" cy="114"/>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defRPr/>
              </a:pPr>
              <a:endParaRPr lang="en-US" sz="1400" dirty="0">
                <a:solidFill>
                  <a:prstClr val="black"/>
                </a:solidFill>
                <a:latin typeface="Montserrat Medium" pitchFamily="2" charset="77"/>
                <a:ea typeface="Helvetica Regular" charset="0"/>
                <a:cs typeface="Helvetica Regular" charset="0"/>
              </a:endParaRPr>
            </a:p>
          </p:txBody>
        </p:sp>
        <p:sp>
          <p:nvSpPr>
            <p:cNvPr id="120" name="Freeform 80">
              <a:extLst>
                <a:ext uri="{FF2B5EF4-FFF2-40B4-BE49-F238E27FC236}">
                  <a16:creationId xmlns:a16="http://schemas.microsoft.com/office/drawing/2014/main" id="{EF32A0B2-7BD9-704F-B905-7AA313BE485A}"/>
                </a:ext>
              </a:extLst>
            </p:cNvPr>
            <p:cNvSpPr>
              <a:spLocks noEditPoints="1"/>
            </p:cNvSpPr>
            <p:nvPr/>
          </p:nvSpPr>
          <p:spPr bwMode="auto">
            <a:xfrm>
              <a:off x="-84" y="607"/>
              <a:ext cx="268" cy="218"/>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defRPr/>
              </a:pPr>
              <a:endParaRPr lang="en-US" sz="1400" dirty="0">
                <a:solidFill>
                  <a:prstClr val="black"/>
                </a:solidFill>
                <a:latin typeface="Montserrat Medium" pitchFamily="2" charset="77"/>
                <a:ea typeface="Helvetica Regular" charset="0"/>
                <a:cs typeface="Helvetica Regular" charset="0"/>
              </a:endParaRPr>
            </a:p>
          </p:txBody>
        </p:sp>
      </p:grpSp>
      <p:grpSp>
        <p:nvGrpSpPr>
          <p:cNvPr id="121" name="Group 83">
            <a:extLst>
              <a:ext uri="{FF2B5EF4-FFF2-40B4-BE49-F238E27FC236}">
                <a16:creationId xmlns:a16="http://schemas.microsoft.com/office/drawing/2014/main" id="{57396C9C-322F-1D43-B003-9310FD3151F7}"/>
              </a:ext>
            </a:extLst>
          </p:cNvPr>
          <p:cNvGrpSpPr>
            <a:grpSpLocks noChangeAspect="1"/>
          </p:cNvGrpSpPr>
          <p:nvPr/>
        </p:nvGrpSpPr>
        <p:grpSpPr bwMode="auto">
          <a:xfrm>
            <a:off x="510063" y="3526162"/>
            <a:ext cx="344116" cy="366257"/>
            <a:chOff x="-271" y="303"/>
            <a:chExt cx="373" cy="397"/>
          </a:xfrm>
          <a:solidFill>
            <a:schemeClr val="bg2">
              <a:lumMod val="50000"/>
            </a:schemeClr>
          </a:solidFill>
        </p:grpSpPr>
        <p:sp>
          <p:nvSpPr>
            <p:cNvPr id="122" name="Freeform 85">
              <a:extLst>
                <a:ext uri="{FF2B5EF4-FFF2-40B4-BE49-F238E27FC236}">
                  <a16:creationId xmlns:a16="http://schemas.microsoft.com/office/drawing/2014/main" id="{9314F5CD-FE33-2F44-85DA-C61DC4CAC0E9}"/>
                </a:ext>
              </a:extLst>
            </p:cNvPr>
            <p:cNvSpPr>
              <a:spLocks noEditPoints="1"/>
            </p:cNvSpPr>
            <p:nvPr/>
          </p:nvSpPr>
          <p:spPr bwMode="auto">
            <a:xfrm>
              <a:off x="-271" y="361"/>
              <a:ext cx="373" cy="28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defRPr/>
              </a:pPr>
              <a:endParaRPr lang="en-US" sz="1400" dirty="0">
                <a:solidFill>
                  <a:prstClr val="black"/>
                </a:solidFill>
                <a:latin typeface="Montserrat Medium" pitchFamily="2" charset="77"/>
                <a:ea typeface="Helvetica Regular" charset="0"/>
                <a:cs typeface="Helvetica Regular" charset="0"/>
              </a:endParaRPr>
            </a:p>
          </p:txBody>
        </p:sp>
        <p:sp>
          <p:nvSpPr>
            <p:cNvPr id="123" name="Freeform 86">
              <a:extLst>
                <a:ext uri="{FF2B5EF4-FFF2-40B4-BE49-F238E27FC236}">
                  <a16:creationId xmlns:a16="http://schemas.microsoft.com/office/drawing/2014/main" id="{26DCD82F-6406-DF46-A556-71ECD8353A2A}"/>
                </a:ext>
              </a:extLst>
            </p:cNvPr>
            <p:cNvSpPr>
              <a:spLocks noEditPoints="1"/>
            </p:cNvSpPr>
            <p:nvPr/>
          </p:nvSpPr>
          <p:spPr bwMode="auto">
            <a:xfrm>
              <a:off x="-149" y="303"/>
              <a:ext cx="135" cy="51"/>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defRPr/>
              </a:pPr>
              <a:endParaRPr lang="en-US" sz="1400" dirty="0">
                <a:solidFill>
                  <a:prstClr val="black"/>
                </a:solidFill>
                <a:latin typeface="Montserrat Medium" pitchFamily="2" charset="77"/>
                <a:ea typeface="Helvetica Regular" charset="0"/>
                <a:cs typeface="Helvetica Regular" charset="0"/>
              </a:endParaRPr>
            </a:p>
          </p:txBody>
        </p:sp>
        <p:sp>
          <p:nvSpPr>
            <p:cNvPr id="124" name="Freeform 87">
              <a:extLst>
                <a:ext uri="{FF2B5EF4-FFF2-40B4-BE49-F238E27FC236}">
                  <a16:creationId xmlns:a16="http://schemas.microsoft.com/office/drawing/2014/main" id="{0B97E34F-F77D-A646-AF0B-0F07BC2E0ADD}"/>
                </a:ext>
              </a:extLst>
            </p:cNvPr>
            <p:cNvSpPr>
              <a:spLocks noEditPoints="1"/>
            </p:cNvSpPr>
            <p:nvPr/>
          </p:nvSpPr>
          <p:spPr bwMode="auto">
            <a:xfrm>
              <a:off x="-149" y="649"/>
              <a:ext cx="135" cy="51"/>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defRPr/>
              </a:pPr>
              <a:endParaRPr lang="en-US" sz="1400" dirty="0">
                <a:solidFill>
                  <a:prstClr val="black"/>
                </a:solidFill>
                <a:latin typeface="Montserrat Medium" pitchFamily="2" charset="77"/>
                <a:ea typeface="Helvetica Regular" charset="0"/>
                <a:cs typeface="Helvetica Regular" charset="0"/>
              </a:endParaRPr>
            </a:p>
          </p:txBody>
        </p:sp>
        <p:sp>
          <p:nvSpPr>
            <p:cNvPr id="125" name="Freeform 88">
              <a:extLst>
                <a:ext uri="{FF2B5EF4-FFF2-40B4-BE49-F238E27FC236}">
                  <a16:creationId xmlns:a16="http://schemas.microsoft.com/office/drawing/2014/main" id="{EC1FE3A7-ECEC-4049-9129-D3BD01C1EEE7}"/>
                </a:ext>
              </a:extLst>
            </p:cNvPr>
            <p:cNvSpPr>
              <a:spLocks/>
            </p:cNvSpPr>
            <p:nvPr/>
          </p:nvSpPr>
          <p:spPr bwMode="auto">
            <a:xfrm>
              <a:off x="-161" y="400"/>
              <a:ext cx="50" cy="51"/>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defRPr/>
              </a:pPr>
              <a:endParaRPr lang="en-US" sz="1400" dirty="0">
                <a:solidFill>
                  <a:prstClr val="black"/>
                </a:solidFill>
                <a:latin typeface="Montserrat Medium" pitchFamily="2" charset="77"/>
                <a:ea typeface="Helvetica Regular" charset="0"/>
                <a:cs typeface="Helvetica Regular" charset="0"/>
              </a:endParaRPr>
            </a:p>
          </p:txBody>
        </p:sp>
        <p:sp>
          <p:nvSpPr>
            <p:cNvPr id="126" name="Freeform 89">
              <a:extLst>
                <a:ext uri="{FF2B5EF4-FFF2-40B4-BE49-F238E27FC236}">
                  <a16:creationId xmlns:a16="http://schemas.microsoft.com/office/drawing/2014/main" id="{6998E54E-6909-914D-8805-BA92C8F63379}"/>
                </a:ext>
              </a:extLst>
            </p:cNvPr>
            <p:cNvSpPr>
              <a:spLocks/>
            </p:cNvSpPr>
            <p:nvPr/>
          </p:nvSpPr>
          <p:spPr bwMode="auto">
            <a:xfrm>
              <a:off x="-181" y="453"/>
              <a:ext cx="90" cy="157"/>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defRPr/>
              </a:pPr>
              <a:endParaRPr lang="en-US" sz="1400" dirty="0">
                <a:solidFill>
                  <a:prstClr val="black"/>
                </a:solidFill>
                <a:latin typeface="Montserrat Medium" pitchFamily="2" charset="77"/>
                <a:ea typeface="Helvetica Regular" charset="0"/>
                <a:cs typeface="Helvetica Regular" charset="0"/>
              </a:endParaRPr>
            </a:p>
          </p:txBody>
        </p:sp>
        <p:sp>
          <p:nvSpPr>
            <p:cNvPr id="127" name="Freeform 90">
              <a:extLst>
                <a:ext uri="{FF2B5EF4-FFF2-40B4-BE49-F238E27FC236}">
                  <a16:creationId xmlns:a16="http://schemas.microsoft.com/office/drawing/2014/main" id="{9CC8D7EB-8304-0A45-A508-D158C7683528}"/>
                </a:ext>
              </a:extLst>
            </p:cNvPr>
            <p:cNvSpPr>
              <a:spLocks/>
            </p:cNvSpPr>
            <p:nvPr/>
          </p:nvSpPr>
          <p:spPr bwMode="auto">
            <a:xfrm>
              <a:off x="-52" y="400"/>
              <a:ext cx="51" cy="51"/>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defRPr/>
              </a:pPr>
              <a:endParaRPr lang="en-US" sz="1400" dirty="0">
                <a:solidFill>
                  <a:prstClr val="black"/>
                </a:solidFill>
                <a:latin typeface="Montserrat Medium" pitchFamily="2" charset="77"/>
                <a:ea typeface="Helvetica Regular" charset="0"/>
                <a:cs typeface="Helvetica Regular" charset="0"/>
              </a:endParaRPr>
            </a:p>
          </p:txBody>
        </p:sp>
        <p:sp>
          <p:nvSpPr>
            <p:cNvPr id="128" name="Freeform 91">
              <a:extLst>
                <a:ext uri="{FF2B5EF4-FFF2-40B4-BE49-F238E27FC236}">
                  <a16:creationId xmlns:a16="http://schemas.microsoft.com/office/drawing/2014/main" id="{22AB4D36-A9AC-8D42-A479-F2A08FF07B9B}"/>
                </a:ext>
              </a:extLst>
            </p:cNvPr>
            <p:cNvSpPr>
              <a:spLocks/>
            </p:cNvSpPr>
            <p:nvPr/>
          </p:nvSpPr>
          <p:spPr bwMode="auto">
            <a:xfrm>
              <a:off x="-72" y="453"/>
              <a:ext cx="90" cy="157"/>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defRPr/>
              </a:pPr>
              <a:endParaRPr lang="en-US" sz="1400" dirty="0">
                <a:solidFill>
                  <a:prstClr val="black"/>
                </a:solidFill>
                <a:latin typeface="Montserrat Medium" pitchFamily="2" charset="77"/>
                <a:ea typeface="Helvetica Regular" charset="0"/>
                <a:cs typeface="Helvetica Regular" charset="0"/>
              </a:endParaRPr>
            </a:p>
          </p:txBody>
        </p:sp>
      </p:grpSp>
      <p:sp>
        <p:nvSpPr>
          <p:cNvPr id="129" name="Shape 1228">
            <a:extLst>
              <a:ext uri="{FF2B5EF4-FFF2-40B4-BE49-F238E27FC236}">
                <a16:creationId xmlns:a16="http://schemas.microsoft.com/office/drawing/2014/main" id="{B9624137-C7AE-B741-98AF-2FE25E3B54BE}"/>
              </a:ext>
            </a:extLst>
          </p:cNvPr>
          <p:cNvSpPr txBox="1">
            <a:spLocks/>
          </p:cNvSpPr>
          <p:nvPr/>
        </p:nvSpPr>
        <p:spPr>
          <a:xfrm>
            <a:off x="5445350" y="2393501"/>
            <a:ext cx="3516071" cy="1246110"/>
          </a:xfrm>
          <a:prstGeom prst="rect">
            <a:avLst/>
          </a:prstGeom>
          <a:noFill/>
          <a:ln w="12700">
            <a:noFill/>
            <a:miter lim="400000"/>
          </a:ln>
          <a:extLst>
            <a:ext uri="{C572A759-6A51-4108-AA02-DFA0A04FC94B}">
              <ma14:wrappingTextBoxFlag xmlns="" xmlns:ma14="http://schemas.microsoft.com/office/mac/drawingml/2011/main" val="1"/>
            </a:ext>
          </a:extLst>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685612">
              <a:spcBef>
                <a:spcPts val="750"/>
              </a:spcBef>
              <a:buNone/>
              <a:defRPr/>
            </a:pPr>
            <a:r>
              <a:rPr lang="en-US" sz="2999" dirty="0">
                <a:solidFill>
                  <a:srgbClr val="62C1B9"/>
                </a:solidFill>
                <a:latin typeface="Montserrat" pitchFamily="2" charset="77"/>
                <a:ea typeface="Helvetica Regular" charset="0"/>
                <a:cs typeface="Helvetica Regular" charset="0"/>
                <a:sym typeface="Century Gothic"/>
              </a:rPr>
              <a:t>WHERE </a:t>
            </a:r>
            <a:br>
              <a:rPr lang="en-US" sz="2999" dirty="0">
                <a:solidFill>
                  <a:srgbClr val="62C1B9"/>
                </a:solidFill>
                <a:latin typeface="Montserrat" pitchFamily="2" charset="77"/>
                <a:ea typeface="Helvetica Regular" charset="0"/>
                <a:cs typeface="Helvetica Regular" charset="0"/>
                <a:sym typeface="Century Gothic"/>
              </a:rPr>
            </a:br>
            <a:r>
              <a:rPr lang="en-US" sz="2999" dirty="0">
                <a:solidFill>
                  <a:srgbClr val="62C1B9"/>
                </a:solidFill>
                <a:latin typeface="Montserrat" pitchFamily="2" charset="77"/>
                <a:ea typeface="Helvetica Regular" charset="0"/>
                <a:cs typeface="Helvetica Regular" charset="0"/>
                <a:sym typeface="Century Gothic"/>
              </a:rPr>
              <a:t>DOES THE </a:t>
            </a:r>
            <a:br>
              <a:rPr lang="en-US" sz="2999" dirty="0">
                <a:solidFill>
                  <a:srgbClr val="62C1B9"/>
                </a:solidFill>
                <a:latin typeface="Montserrat" pitchFamily="2" charset="77"/>
                <a:ea typeface="Helvetica Regular" charset="0"/>
                <a:cs typeface="Helvetica Regular" charset="0"/>
                <a:sym typeface="Century Gothic"/>
              </a:rPr>
            </a:br>
            <a:r>
              <a:rPr lang="en-US" sz="2999" dirty="0">
                <a:solidFill>
                  <a:srgbClr val="62C1B9"/>
                </a:solidFill>
                <a:latin typeface="Montserrat" pitchFamily="2" charset="77"/>
                <a:ea typeface="Helvetica Regular" charset="0"/>
                <a:cs typeface="Helvetica Regular" charset="0"/>
                <a:sym typeface="Century Gothic"/>
              </a:rPr>
              <a:t>MONEY GO?</a:t>
            </a:r>
            <a:endParaRPr lang="en-US" sz="2999" dirty="0">
              <a:solidFill>
                <a:srgbClr val="62C1B9"/>
              </a:solidFill>
              <a:latin typeface="Montserrat" pitchFamily="2" charset="77"/>
              <a:ea typeface="Helvetica Regular" charset="0"/>
              <a:cs typeface="Helvetica Regular" charset="0"/>
            </a:endParaRPr>
          </a:p>
        </p:txBody>
      </p:sp>
      <p:cxnSp>
        <p:nvCxnSpPr>
          <p:cNvPr id="84" name="Straight Connector 83">
            <a:extLst>
              <a:ext uri="{FF2B5EF4-FFF2-40B4-BE49-F238E27FC236}">
                <a16:creationId xmlns:a16="http://schemas.microsoft.com/office/drawing/2014/main" id="{72880C7C-48B5-1344-A378-CEDAB2B44CCF}"/>
              </a:ext>
            </a:extLst>
          </p:cNvPr>
          <p:cNvCxnSpPr>
            <a:cxnSpLocks/>
          </p:cNvCxnSpPr>
          <p:nvPr/>
        </p:nvCxnSpPr>
        <p:spPr>
          <a:xfrm>
            <a:off x="9065739" y="2189920"/>
            <a:ext cx="0" cy="156025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93FE160-B266-47C2-9324-CB15387ADF7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411860" y="467529"/>
            <a:ext cx="407686" cy="376554"/>
          </a:xfrm>
          <a:prstGeom prst="rect">
            <a:avLst/>
          </a:prstGeom>
        </p:spPr>
      </p:pic>
      <p:pic>
        <p:nvPicPr>
          <p:cNvPr id="15" name="Picture 14">
            <a:extLst>
              <a:ext uri="{FF2B5EF4-FFF2-40B4-BE49-F238E27FC236}">
                <a16:creationId xmlns:a16="http://schemas.microsoft.com/office/drawing/2014/main" id="{A98F1270-6834-4E51-B25E-FC666127F6D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103910" y="115750"/>
            <a:ext cx="358262" cy="358262"/>
          </a:xfrm>
          <a:prstGeom prst="rect">
            <a:avLst/>
          </a:prstGeom>
        </p:spPr>
      </p:pic>
      <p:pic>
        <p:nvPicPr>
          <p:cNvPr id="59" name="Picture 58">
            <a:extLst>
              <a:ext uri="{FF2B5EF4-FFF2-40B4-BE49-F238E27FC236}">
                <a16:creationId xmlns:a16="http://schemas.microsoft.com/office/drawing/2014/main" id="{7AF8D119-0C9C-46A1-91A9-F5A8B9389AB4}"/>
              </a:ext>
            </a:extLst>
          </p:cNvPr>
          <p:cNvPicPr>
            <a:picLocks noChangeAspect="1"/>
          </p:cNvPicPr>
          <p:nvPr/>
        </p:nvPicPr>
        <p:blipFill>
          <a:blip r:embed="rId12"/>
          <a:stretch>
            <a:fillRect/>
          </a:stretch>
        </p:blipFill>
        <p:spPr>
          <a:xfrm>
            <a:off x="11904" y="93273"/>
            <a:ext cx="9132096" cy="5142161"/>
          </a:xfrm>
          <a:prstGeom prst="rect">
            <a:avLst/>
          </a:prstGeom>
        </p:spPr>
      </p:pic>
      <p:sp>
        <p:nvSpPr>
          <p:cNvPr id="57" name="Oval 56">
            <a:extLst>
              <a:ext uri="{FF2B5EF4-FFF2-40B4-BE49-F238E27FC236}">
                <a16:creationId xmlns:a16="http://schemas.microsoft.com/office/drawing/2014/main" id="{7933F7DA-03F2-4FA3-9EE5-0B23554FA795}"/>
              </a:ext>
            </a:extLst>
          </p:cNvPr>
          <p:cNvSpPr/>
          <p:nvPr/>
        </p:nvSpPr>
        <p:spPr>
          <a:xfrm>
            <a:off x="2951278" y="1034341"/>
            <a:ext cx="3370235" cy="3260027"/>
          </a:xfrm>
          <a:prstGeom prst="ellipse">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5"/>
            <a:r>
              <a:rPr lang="en-US" sz="2400" dirty="0">
                <a:solidFill>
                  <a:prstClr val="white"/>
                </a:solidFill>
                <a:latin typeface="Montserrat Light" pitchFamily="2" charset="77"/>
              </a:rPr>
              <a:t>S$59,256</a:t>
            </a:r>
          </a:p>
          <a:p>
            <a:pPr algn="ctr" defTabSz="685595"/>
            <a:r>
              <a:rPr lang="en-US" sz="2400" dirty="0">
                <a:solidFill>
                  <a:prstClr val="white"/>
                </a:solidFill>
                <a:latin typeface="Montserrat Light" pitchFamily="2" charset="77"/>
              </a:rPr>
              <a:t>could be redirected to SHOP</a:t>
            </a:r>
          </a:p>
        </p:txBody>
      </p:sp>
    </p:spTree>
    <p:extLst>
      <p:ext uri="{BB962C8B-B14F-4D97-AF65-F5344CB8AC3E}">
        <p14:creationId xmlns:p14="http://schemas.microsoft.com/office/powerpoint/2010/main" val="503438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90" y="128370"/>
            <a:ext cx="8847056" cy="689079"/>
          </a:xfrm>
          <a:prstGeom prst="rect">
            <a:avLst/>
          </a:prstGeom>
        </p:spPr>
        <p:txBody>
          <a:bodyPr wrap="square" lIns="68561" tIns="34280" rIns="68561" bIns="34280">
            <a:spAutoFit/>
          </a:bodyPr>
          <a:lstStyle/>
          <a:p>
            <a:pPr marL="344402" algn="ctr" defTabSz="685612">
              <a:lnSpc>
                <a:spcPts val="2399"/>
              </a:lnSpc>
            </a:pPr>
            <a:r>
              <a:rPr lang="en-US" sz="2399">
                <a:solidFill>
                  <a:srgbClr val="00B0F0"/>
                </a:solidFill>
                <a:latin typeface="Montserrat Light" pitchFamily="2" charset="77"/>
                <a:ea typeface="Helvetica Regular" charset="0"/>
                <a:cs typeface="Helvetica Regular" charset="0"/>
                <a:sym typeface="Century Gothic"/>
              </a:rPr>
              <a:t>HOW DOES YOUR MONTHLY SPENDING COMPARE TO THE AVERAGE MONTHLY SPENDING?</a:t>
            </a:r>
            <a:endParaRPr lang="en-US" sz="2399">
              <a:solidFill>
                <a:srgbClr val="00B0F0"/>
              </a:solidFill>
              <a:latin typeface="Montserrat Light" pitchFamily="2" charset="77"/>
              <a:ea typeface="Helvetica Regular" charset="0"/>
              <a:cs typeface="Helvetica Regular" charset="0"/>
            </a:endParaRPr>
          </a:p>
        </p:txBody>
      </p:sp>
      <p:sp>
        <p:nvSpPr>
          <p:cNvPr id="130" name="Rectangle 129"/>
          <p:cNvSpPr/>
          <p:nvPr/>
        </p:nvSpPr>
        <p:spPr>
          <a:xfrm>
            <a:off x="1590417" y="2609103"/>
            <a:ext cx="1603895" cy="232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9523" defTabSz="685612"/>
            <a:r>
              <a:rPr lang="en-US" sz="1600" dirty="0">
                <a:solidFill>
                  <a:srgbClr val="00B0F0"/>
                </a:solidFill>
                <a:latin typeface="Montserrat" pitchFamily="2" charset="77"/>
                <a:ea typeface="Helvetica Regular" charset="0"/>
                <a:cs typeface="Helvetica Regular" charset="0"/>
              </a:rPr>
              <a:t>Housing, Utilities, Furnishing, Maintenance &amp; Grocery</a:t>
            </a:r>
          </a:p>
        </p:txBody>
      </p:sp>
      <p:sp>
        <p:nvSpPr>
          <p:cNvPr id="145" name="Rectangle 144"/>
          <p:cNvSpPr/>
          <p:nvPr/>
        </p:nvSpPr>
        <p:spPr>
          <a:xfrm>
            <a:off x="7103795" y="1560933"/>
            <a:ext cx="1506177" cy="194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9523" indent="-9523" defTabSz="685612">
              <a:lnSpc>
                <a:spcPts val="1720"/>
              </a:lnSpc>
            </a:pPr>
            <a:r>
              <a:rPr lang="en-US" sz="1600" dirty="0">
                <a:solidFill>
                  <a:srgbClr val="00B0F0"/>
                </a:solidFill>
                <a:latin typeface="Montserrat" pitchFamily="2" charset="77"/>
                <a:ea typeface="Helvetica Regular" charset="0"/>
                <a:cs typeface="Helvetica Regular" charset="0"/>
              </a:rPr>
              <a:t>Communication</a:t>
            </a:r>
          </a:p>
        </p:txBody>
      </p:sp>
      <p:sp>
        <p:nvSpPr>
          <p:cNvPr id="148" name="Rectangle 147"/>
          <p:cNvSpPr/>
          <p:nvPr/>
        </p:nvSpPr>
        <p:spPr>
          <a:xfrm>
            <a:off x="3936739" y="2924222"/>
            <a:ext cx="1949123" cy="260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9523" defTabSz="685612"/>
            <a:r>
              <a:rPr lang="en-US" sz="1600" dirty="0">
                <a:solidFill>
                  <a:srgbClr val="00B0F0"/>
                </a:solidFill>
                <a:latin typeface="Montserrat" pitchFamily="2" charset="77"/>
                <a:ea typeface="Helvetica Regular" charset="0"/>
                <a:cs typeface="Helvetica Regular" charset="0"/>
              </a:rPr>
              <a:t>Transportation</a:t>
            </a:r>
          </a:p>
        </p:txBody>
      </p:sp>
      <p:sp>
        <p:nvSpPr>
          <p:cNvPr id="151" name="Rectangle 150"/>
          <p:cNvSpPr/>
          <p:nvPr/>
        </p:nvSpPr>
        <p:spPr>
          <a:xfrm>
            <a:off x="7084979" y="2116435"/>
            <a:ext cx="1302434" cy="225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9523" defTabSz="685612"/>
            <a:r>
              <a:rPr lang="en-US" sz="1600" dirty="0">
                <a:solidFill>
                  <a:srgbClr val="00B0F0"/>
                </a:solidFill>
                <a:latin typeface="Montserrat" pitchFamily="2" charset="77"/>
                <a:ea typeface="Helvetica Regular" charset="0"/>
                <a:cs typeface="Helvetica Regular" charset="0"/>
              </a:rPr>
              <a:t>Healthcare &amp; Insurance</a:t>
            </a:r>
          </a:p>
        </p:txBody>
      </p:sp>
      <p:sp>
        <p:nvSpPr>
          <p:cNvPr id="154" name="Rectangle 153"/>
          <p:cNvSpPr/>
          <p:nvPr/>
        </p:nvSpPr>
        <p:spPr>
          <a:xfrm>
            <a:off x="1585488" y="1970431"/>
            <a:ext cx="1320658" cy="1827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marL="9523" defTabSz="685612"/>
            <a:r>
              <a:rPr lang="en-US" sz="1600" dirty="0">
                <a:solidFill>
                  <a:srgbClr val="00B0F0"/>
                </a:solidFill>
                <a:latin typeface="Montserrat" pitchFamily="2" charset="77"/>
                <a:ea typeface="Helvetica Regular" charset="0"/>
                <a:cs typeface="Helvetica Regular" charset="0"/>
              </a:rPr>
              <a:t>Recreation &amp; </a:t>
            </a:r>
          </a:p>
          <a:p>
            <a:pPr marL="9523" defTabSz="685612"/>
            <a:r>
              <a:rPr lang="en-US" sz="1600" dirty="0">
                <a:solidFill>
                  <a:srgbClr val="00B0F0"/>
                </a:solidFill>
                <a:latin typeface="Montserrat" pitchFamily="2" charset="77"/>
                <a:ea typeface="Helvetica Regular" charset="0"/>
                <a:cs typeface="Helvetica Regular" charset="0"/>
              </a:rPr>
              <a:t>Holiday</a:t>
            </a:r>
          </a:p>
        </p:txBody>
      </p:sp>
      <p:sp>
        <p:nvSpPr>
          <p:cNvPr id="157" name="Rectangle 156"/>
          <p:cNvSpPr/>
          <p:nvPr/>
        </p:nvSpPr>
        <p:spPr>
          <a:xfrm>
            <a:off x="3936741" y="1440548"/>
            <a:ext cx="1618967" cy="376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marL="9523" defTabSz="685612">
              <a:lnSpc>
                <a:spcPts val="1720"/>
              </a:lnSpc>
            </a:pPr>
            <a:r>
              <a:rPr lang="en-US" sz="1600" dirty="0">
                <a:solidFill>
                  <a:srgbClr val="00B0F0"/>
                </a:solidFill>
                <a:latin typeface="Montserrat" pitchFamily="2" charset="77"/>
                <a:ea typeface="Helvetica Regular" charset="0"/>
                <a:cs typeface="Helvetica Regular" charset="0"/>
              </a:rPr>
              <a:t>Personal Care </a:t>
            </a:r>
          </a:p>
          <a:p>
            <a:pPr marL="9523" defTabSz="685612">
              <a:lnSpc>
                <a:spcPts val="1720"/>
              </a:lnSpc>
            </a:pPr>
            <a:r>
              <a:rPr lang="en-US" sz="1600" dirty="0">
                <a:solidFill>
                  <a:srgbClr val="00B0F0"/>
                </a:solidFill>
                <a:latin typeface="Montserrat" pitchFamily="2" charset="77"/>
                <a:ea typeface="Helvetica Regular" charset="0"/>
                <a:cs typeface="Helvetica Regular" charset="0"/>
              </a:rPr>
              <a:t>Product &amp; Service</a:t>
            </a:r>
          </a:p>
        </p:txBody>
      </p:sp>
      <p:sp>
        <p:nvSpPr>
          <p:cNvPr id="179" name="Rectangle 178"/>
          <p:cNvSpPr/>
          <p:nvPr/>
        </p:nvSpPr>
        <p:spPr>
          <a:xfrm>
            <a:off x="3936739" y="2157335"/>
            <a:ext cx="708008" cy="225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marL="9523" defTabSz="685612"/>
            <a:r>
              <a:rPr lang="en-US" sz="1600" dirty="0">
                <a:solidFill>
                  <a:srgbClr val="00B0F0"/>
                </a:solidFill>
                <a:latin typeface="Montserrat" pitchFamily="2" charset="77"/>
                <a:ea typeface="Helvetica Regular" charset="0"/>
                <a:cs typeface="Helvetica Regular" charset="0"/>
              </a:rPr>
              <a:t>Education</a:t>
            </a:r>
          </a:p>
        </p:txBody>
      </p:sp>
      <p:sp>
        <p:nvSpPr>
          <p:cNvPr id="185" name="Rectangle 184"/>
          <p:cNvSpPr/>
          <p:nvPr/>
        </p:nvSpPr>
        <p:spPr>
          <a:xfrm>
            <a:off x="7103795" y="2898822"/>
            <a:ext cx="1383392" cy="492443"/>
          </a:xfrm>
          <a:prstGeom prst="rect">
            <a:avLst/>
          </a:prstGeom>
          <a:noFill/>
          <a:ln>
            <a:noFill/>
          </a:ln>
        </p:spPr>
        <p:txBody>
          <a:bodyPr wrap="none" lIns="0" tIns="0" rIns="0" bIns="0" anchor="t">
            <a:spAutoFit/>
          </a:bodyPr>
          <a:lstStyle/>
          <a:p>
            <a:pPr marL="9523" defTabSz="685612"/>
            <a:r>
              <a:rPr lang="en-US" sz="1600" dirty="0">
                <a:solidFill>
                  <a:srgbClr val="00B0F0"/>
                </a:solidFill>
                <a:latin typeface="Montserrat" pitchFamily="2" charset="77"/>
                <a:ea typeface="Helvetica Regular" charset="0"/>
                <a:cs typeface="Helvetica Regular" charset="0"/>
              </a:rPr>
              <a:t>Miscellaneous &amp;</a:t>
            </a:r>
          </a:p>
          <a:p>
            <a:pPr marL="9523" defTabSz="685612"/>
            <a:r>
              <a:rPr lang="en-US" sz="1600" dirty="0">
                <a:solidFill>
                  <a:srgbClr val="00B0F0"/>
                </a:solidFill>
                <a:latin typeface="Montserrat" pitchFamily="2" charset="77"/>
                <a:ea typeface="Helvetica Regular" charset="0"/>
                <a:cs typeface="Helvetica Regular" charset="0"/>
              </a:rPr>
              <a:t>Personal Care</a:t>
            </a:r>
          </a:p>
        </p:txBody>
      </p:sp>
      <p:sp>
        <p:nvSpPr>
          <p:cNvPr id="206" name="Rectangle 205"/>
          <p:cNvSpPr/>
          <p:nvPr/>
        </p:nvSpPr>
        <p:spPr>
          <a:xfrm>
            <a:off x="1223704" y="4358259"/>
            <a:ext cx="2645577" cy="461537"/>
          </a:xfrm>
          <a:prstGeom prst="rect">
            <a:avLst/>
          </a:prstGeom>
        </p:spPr>
        <p:txBody>
          <a:bodyPr wrap="square">
            <a:spAutoFit/>
          </a:bodyPr>
          <a:lstStyle/>
          <a:p>
            <a:pPr algn="r" defTabSz="685612" fontAlgn="ctr"/>
            <a:r>
              <a:rPr lang="en-US" sz="2399">
                <a:solidFill>
                  <a:srgbClr val="00B0F0"/>
                </a:solidFill>
                <a:latin typeface="Montserrat SemiBold" pitchFamily="2" charset="77"/>
                <a:ea typeface="Helvetica Regular" charset="0"/>
                <a:cs typeface="Helvetica Regular" charset="0"/>
              </a:rPr>
              <a:t>ANNUAL TOTAL</a:t>
            </a:r>
          </a:p>
        </p:txBody>
      </p:sp>
      <p:sp>
        <p:nvSpPr>
          <p:cNvPr id="208" name="Rectangle 207"/>
          <p:cNvSpPr/>
          <p:nvPr/>
        </p:nvSpPr>
        <p:spPr>
          <a:xfrm>
            <a:off x="4614386" y="4358259"/>
            <a:ext cx="2950485" cy="461537"/>
          </a:xfrm>
          <a:prstGeom prst="rect">
            <a:avLst/>
          </a:prstGeom>
        </p:spPr>
        <p:txBody>
          <a:bodyPr wrap="square">
            <a:spAutoFit/>
          </a:bodyPr>
          <a:lstStyle/>
          <a:p>
            <a:pPr defTabSz="685612" fontAlgn="ctr"/>
            <a:r>
              <a:rPr lang="en-US" sz="2399">
                <a:solidFill>
                  <a:srgbClr val="00B0F0"/>
                </a:solidFill>
                <a:latin typeface="Montserrat SemiBold" pitchFamily="2" charset="77"/>
                <a:ea typeface="Helvetica Regular" charset="0"/>
                <a:cs typeface="Helvetica Regular" charset="0"/>
              </a:rPr>
              <a:t>MONTHLY TOTAL</a:t>
            </a:r>
          </a:p>
        </p:txBody>
      </p:sp>
      <p:grpSp>
        <p:nvGrpSpPr>
          <p:cNvPr id="131" name="Group 11"/>
          <p:cNvGrpSpPr>
            <a:grpSpLocks noChangeAspect="1"/>
          </p:cNvGrpSpPr>
          <p:nvPr/>
        </p:nvGrpSpPr>
        <p:grpSpPr bwMode="auto">
          <a:xfrm>
            <a:off x="1047691" y="2841961"/>
            <a:ext cx="367652" cy="328952"/>
            <a:chOff x="-286" y="391"/>
            <a:chExt cx="171" cy="153"/>
          </a:xfrm>
          <a:solidFill>
            <a:schemeClr val="bg2">
              <a:lumMod val="50000"/>
            </a:schemeClr>
          </a:solidFill>
        </p:grpSpPr>
        <p:sp>
          <p:nvSpPr>
            <p:cNvPr id="133" name="Freeform 13"/>
            <p:cNvSpPr>
              <a:spLocks/>
            </p:cNvSpPr>
            <p:nvPr/>
          </p:nvSpPr>
          <p:spPr bwMode="auto">
            <a:xfrm>
              <a:off x="-263" y="420"/>
              <a:ext cx="123" cy="124"/>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a:solidFill>
                  <a:prstClr val="black"/>
                </a:solidFill>
                <a:latin typeface="Montserrat Medium" pitchFamily="2" charset="77"/>
                <a:ea typeface="Helvetica Regular" charset="0"/>
                <a:cs typeface="Helvetica Regular" charset="0"/>
              </a:endParaRPr>
            </a:p>
          </p:txBody>
        </p:sp>
        <p:sp>
          <p:nvSpPr>
            <p:cNvPr id="134" name="Freeform 14"/>
            <p:cNvSpPr>
              <a:spLocks/>
            </p:cNvSpPr>
            <p:nvPr/>
          </p:nvSpPr>
          <p:spPr bwMode="auto">
            <a:xfrm>
              <a:off x="-286" y="391"/>
              <a:ext cx="171" cy="82"/>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a:solidFill>
                  <a:prstClr val="black"/>
                </a:solidFill>
                <a:latin typeface="Montserrat Medium" pitchFamily="2" charset="77"/>
                <a:ea typeface="Helvetica Regular" charset="0"/>
                <a:cs typeface="Helvetica Regular" charset="0"/>
              </a:endParaRPr>
            </a:p>
          </p:txBody>
        </p:sp>
        <p:sp>
          <p:nvSpPr>
            <p:cNvPr id="136" name="Freeform 15"/>
            <p:cNvSpPr>
              <a:spLocks/>
            </p:cNvSpPr>
            <p:nvPr/>
          </p:nvSpPr>
          <p:spPr bwMode="auto">
            <a:xfrm>
              <a:off x="-152" y="408"/>
              <a:ext cx="17" cy="35"/>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a:solidFill>
                  <a:prstClr val="black"/>
                </a:solidFill>
                <a:latin typeface="Montserrat Medium" pitchFamily="2" charset="77"/>
                <a:ea typeface="Helvetica Regular" charset="0"/>
                <a:cs typeface="Helvetica Regular" charset="0"/>
              </a:endParaRPr>
            </a:p>
          </p:txBody>
        </p:sp>
      </p:grpSp>
      <p:sp>
        <p:nvSpPr>
          <p:cNvPr id="149" name="Freeform 25"/>
          <p:cNvSpPr>
            <a:spLocks noEditPoints="1"/>
          </p:cNvSpPr>
          <p:nvPr/>
        </p:nvSpPr>
        <p:spPr bwMode="auto">
          <a:xfrm>
            <a:off x="3353034" y="2835759"/>
            <a:ext cx="461331" cy="453347"/>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chemeClr val="bg2">
              <a:lumMod val="5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a:solidFill>
                <a:prstClr val="black"/>
              </a:solidFill>
              <a:latin typeface="Montserrat Medium" pitchFamily="2" charset="77"/>
              <a:ea typeface="Helvetica Regular" charset="0"/>
              <a:cs typeface="Helvetica Regular" charset="0"/>
            </a:endParaRPr>
          </a:p>
        </p:txBody>
      </p:sp>
      <p:sp>
        <p:nvSpPr>
          <p:cNvPr id="152" name="Freeform 30"/>
          <p:cNvSpPr>
            <a:spLocks/>
          </p:cNvSpPr>
          <p:nvPr/>
        </p:nvSpPr>
        <p:spPr bwMode="auto">
          <a:xfrm>
            <a:off x="6554661" y="2190186"/>
            <a:ext cx="366916" cy="340556"/>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chemeClr val="bg2">
              <a:lumMod val="5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a:solidFill>
                <a:prstClr val="black"/>
              </a:solidFill>
              <a:latin typeface="Montserrat Medium" pitchFamily="2" charset="77"/>
              <a:ea typeface="Helvetica Regular" charset="0"/>
              <a:cs typeface="Helvetica Regular" charset="0"/>
            </a:endParaRPr>
          </a:p>
        </p:txBody>
      </p:sp>
      <p:sp>
        <p:nvSpPr>
          <p:cNvPr id="155" name="Freeform 51"/>
          <p:cNvSpPr>
            <a:spLocks noEditPoints="1"/>
          </p:cNvSpPr>
          <p:nvPr/>
        </p:nvSpPr>
        <p:spPr bwMode="auto">
          <a:xfrm>
            <a:off x="1026825" y="2103602"/>
            <a:ext cx="409388" cy="371522"/>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chemeClr val="bg2">
              <a:lumMod val="50000"/>
            </a:schemeClr>
          </a:solid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a:solidFill>
                <a:prstClr val="black"/>
              </a:solidFill>
              <a:latin typeface="Montserrat Medium" pitchFamily="2" charset="77"/>
              <a:ea typeface="Helvetica Regular" charset="0"/>
              <a:cs typeface="Helvetica Regular" charset="0"/>
            </a:endParaRPr>
          </a:p>
        </p:txBody>
      </p:sp>
      <p:grpSp>
        <p:nvGrpSpPr>
          <p:cNvPr id="180" name="Group 77"/>
          <p:cNvGrpSpPr>
            <a:grpSpLocks noChangeAspect="1"/>
          </p:cNvGrpSpPr>
          <p:nvPr/>
        </p:nvGrpSpPr>
        <p:grpSpPr bwMode="auto">
          <a:xfrm>
            <a:off x="3398915" y="2061831"/>
            <a:ext cx="369568" cy="455065"/>
            <a:chOff x="-84" y="495"/>
            <a:chExt cx="268" cy="330"/>
          </a:xfrm>
          <a:solidFill>
            <a:schemeClr val="bg2">
              <a:lumMod val="50000"/>
            </a:schemeClr>
          </a:solidFill>
        </p:grpSpPr>
        <p:sp>
          <p:nvSpPr>
            <p:cNvPr id="181" name="Freeform 79"/>
            <p:cNvSpPr>
              <a:spLocks noEditPoints="1"/>
            </p:cNvSpPr>
            <p:nvPr/>
          </p:nvSpPr>
          <p:spPr bwMode="auto">
            <a:xfrm>
              <a:off x="-40" y="495"/>
              <a:ext cx="189" cy="114"/>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a:solidFill>
                  <a:prstClr val="black"/>
                </a:solidFill>
                <a:latin typeface="Montserrat Medium" pitchFamily="2" charset="77"/>
                <a:ea typeface="Helvetica Regular" charset="0"/>
                <a:cs typeface="Helvetica Regular" charset="0"/>
              </a:endParaRPr>
            </a:p>
          </p:txBody>
        </p:sp>
        <p:sp>
          <p:nvSpPr>
            <p:cNvPr id="182" name="Freeform 80"/>
            <p:cNvSpPr>
              <a:spLocks noEditPoints="1"/>
            </p:cNvSpPr>
            <p:nvPr/>
          </p:nvSpPr>
          <p:spPr bwMode="auto">
            <a:xfrm>
              <a:off x="-84" y="607"/>
              <a:ext cx="268" cy="218"/>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a:solidFill>
                  <a:prstClr val="black"/>
                </a:solidFill>
                <a:latin typeface="Montserrat Medium" pitchFamily="2" charset="77"/>
                <a:ea typeface="Helvetica Regular" charset="0"/>
                <a:cs typeface="Helvetica Regular" charset="0"/>
              </a:endParaRPr>
            </a:p>
          </p:txBody>
        </p:sp>
      </p:grpSp>
      <p:grpSp>
        <p:nvGrpSpPr>
          <p:cNvPr id="186" name="Group 83"/>
          <p:cNvGrpSpPr>
            <a:grpSpLocks noChangeAspect="1"/>
          </p:cNvGrpSpPr>
          <p:nvPr/>
        </p:nvGrpSpPr>
        <p:grpSpPr bwMode="auto">
          <a:xfrm>
            <a:off x="6536093" y="2872792"/>
            <a:ext cx="404052" cy="430050"/>
            <a:chOff x="-271" y="303"/>
            <a:chExt cx="373" cy="397"/>
          </a:xfrm>
          <a:solidFill>
            <a:schemeClr val="bg2">
              <a:lumMod val="50000"/>
            </a:schemeClr>
          </a:solidFill>
        </p:grpSpPr>
        <p:sp>
          <p:nvSpPr>
            <p:cNvPr id="187" name="Freeform 85"/>
            <p:cNvSpPr>
              <a:spLocks noEditPoints="1"/>
            </p:cNvSpPr>
            <p:nvPr/>
          </p:nvSpPr>
          <p:spPr bwMode="auto">
            <a:xfrm>
              <a:off x="-271" y="361"/>
              <a:ext cx="373" cy="28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a:solidFill>
                  <a:prstClr val="black"/>
                </a:solidFill>
                <a:latin typeface="Montserrat Medium" pitchFamily="2" charset="77"/>
                <a:ea typeface="Helvetica Regular" charset="0"/>
                <a:cs typeface="Helvetica Regular" charset="0"/>
              </a:endParaRPr>
            </a:p>
          </p:txBody>
        </p:sp>
        <p:sp>
          <p:nvSpPr>
            <p:cNvPr id="188" name="Freeform 86"/>
            <p:cNvSpPr>
              <a:spLocks noEditPoints="1"/>
            </p:cNvSpPr>
            <p:nvPr/>
          </p:nvSpPr>
          <p:spPr bwMode="auto">
            <a:xfrm>
              <a:off x="-149" y="303"/>
              <a:ext cx="135" cy="51"/>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a:solidFill>
                  <a:prstClr val="black"/>
                </a:solidFill>
                <a:latin typeface="Montserrat Medium" pitchFamily="2" charset="77"/>
                <a:ea typeface="Helvetica Regular" charset="0"/>
                <a:cs typeface="Helvetica Regular" charset="0"/>
              </a:endParaRPr>
            </a:p>
          </p:txBody>
        </p:sp>
        <p:sp>
          <p:nvSpPr>
            <p:cNvPr id="189" name="Freeform 87"/>
            <p:cNvSpPr>
              <a:spLocks noEditPoints="1"/>
            </p:cNvSpPr>
            <p:nvPr/>
          </p:nvSpPr>
          <p:spPr bwMode="auto">
            <a:xfrm>
              <a:off x="-149" y="649"/>
              <a:ext cx="135" cy="51"/>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a:solidFill>
                  <a:prstClr val="black"/>
                </a:solidFill>
                <a:latin typeface="Montserrat Medium" pitchFamily="2" charset="77"/>
                <a:ea typeface="Helvetica Regular" charset="0"/>
                <a:cs typeface="Helvetica Regular" charset="0"/>
              </a:endParaRPr>
            </a:p>
          </p:txBody>
        </p:sp>
        <p:sp>
          <p:nvSpPr>
            <p:cNvPr id="190" name="Freeform 88"/>
            <p:cNvSpPr>
              <a:spLocks/>
            </p:cNvSpPr>
            <p:nvPr/>
          </p:nvSpPr>
          <p:spPr bwMode="auto">
            <a:xfrm>
              <a:off x="-161" y="400"/>
              <a:ext cx="50" cy="51"/>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a:solidFill>
                  <a:prstClr val="black"/>
                </a:solidFill>
                <a:latin typeface="Montserrat Medium" pitchFamily="2" charset="77"/>
                <a:ea typeface="Helvetica Regular" charset="0"/>
                <a:cs typeface="Helvetica Regular" charset="0"/>
              </a:endParaRPr>
            </a:p>
          </p:txBody>
        </p:sp>
        <p:sp>
          <p:nvSpPr>
            <p:cNvPr id="191" name="Freeform 89"/>
            <p:cNvSpPr>
              <a:spLocks/>
            </p:cNvSpPr>
            <p:nvPr/>
          </p:nvSpPr>
          <p:spPr bwMode="auto">
            <a:xfrm>
              <a:off x="-181" y="453"/>
              <a:ext cx="90" cy="157"/>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a:solidFill>
                  <a:prstClr val="black"/>
                </a:solidFill>
                <a:latin typeface="Montserrat Medium" pitchFamily="2" charset="77"/>
                <a:ea typeface="Helvetica Regular" charset="0"/>
                <a:cs typeface="Helvetica Regular" charset="0"/>
              </a:endParaRPr>
            </a:p>
          </p:txBody>
        </p:sp>
        <p:sp>
          <p:nvSpPr>
            <p:cNvPr id="192" name="Freeform 90"/>
            <p:cNvSpPr>
              <a:spLocks/>
            </p:cNvSpPr>
            <p:nvPr/>
          </p:nvSpPr>
          <p:spPr bwMode="auto">
            <a:xfrm>
              <a:off x="-52" y="400"/>
              <a:ext cx="51" cy="51"/>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a:solidFill>
                  <a:prstClr val="black"/>
                </a:solidFill>
                <a:latin typeface="Montserrat Medium" pitchFamily="2" charset="77"/>
                <a:ea typeface="Helvetica Regular" charset="0"/>
                <a:cs typeface="Helvetica Regular" charset="0"/>
              </a:endParaRPr>
            </a:p>
          </p:txBody>
        </p:sp>
        <p:sp>
          <p:nvSpPr>
            <p:cNvPr id="193" name="Freeform 91"/>
            <p:cNvSpPr>
              <a:spLocks/>
            </p:cNvSpPr>
            <p:nvPr/>
          </p:nvSpPr>
          <p:spPr bwMode="auto">
            <a:xfrm>
              <a:off x="-72" y="453"/>
              <a:ext cx="90" cy="157"/>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a:solidFill>
                  <a:prstClr val="black"/>
                </a:solidFill>
                <a:latin typeface="Montserrat Medium" pitchFamily="2" charset="77"/>
                <a:ea typeface="Helvetica Regular" charset="0"/>
                <a:cs typeface="Helvetica Regular" charset="0"/>
              </a:endParaRPr>
            </a:p>
          </p:txBody>
        </p:sp>
      </p:grpSp>
      <p:sp>
        <p:nvSpPr>
          <p:cNvPr id="94" name="Round Single Corner Rectangle 93"/>
          <p:cNvSpPr/>
          <p:nvPr/>
        </p:nvSpPr>
        <p:spPr>
          <a:xfrm flipH="1">
            <a:off x="1610172" y="1503503"/>
            <a:ext cx="722423" cy="232857"/>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9523" defTabSz="685612"/>
            <a:r>
              <a:rPr lang="en-US" sz="1600" dirty="0">
                <a:solidFill>
                  <a:srgbClr val="00B0F0"/>
                </a:solidFill>
                <a:latin typeface="Montserrat" pitchFamily="2" charset="77"/>
                <a:ea typeface="Helvetica Regular" charset="0"/>
                <a:cs typeface="Helvetica Regular" charset="0"/>
              </a:rPr>
              <a:t>Dining</a:t>
            </a:r>
          </a:p>
        </p:txBody>
      </p:sp>
      <p:grpSp>
        <p:nvGrpSpPr>
          <p:cNvPr id="105" name="Group 4"/>
          <p:cNvGrpSpPr>
            <a:grpSpLocks noChangeAspect="1"/>
          </p:cNvGrpSpPr>
          <p:nvPr/>
        </p:nvGrpSpPr>
        <p:grpSpPr bwMode="auto">
          <a:xfrm>
            <a:off x="991172" y="1479306"/>
            <a:ext cx="480694" cy="319389"/>
            <a:chOff x="-306" y="415"/>
            <a:chExt cx="298" cy="198"/>
          </a:xfrm>
          <a:solidFill>
            <a:schemeClr val="bg2">
              <a:lumMod val="50000"/>
            </a:schemeClr>
          </a:solidFill>
        </p:grpSpPr>
        <p:sp>
          <p:nvSpPr>
            <p:cNvPr id="116" name="Freeform 6"/>
            <p:cNvSpPr>
              <a:spLocks/>
            </p:cNvSpPr>
            <p:nvPr/>
          </p:nvSpPr>
          <p:spPr bwMode="auto">
            <a:xfrm>
              <a:off x="-306" y="553"/>
              <a:ext cx="298" cy="60"/>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a:solidFill>
                  <a:prstClr val="black"/>
                </a:solidFill>
                <a:latin typeface="Montserrat Medium" pitchFamily="2" charset="77"/>
                <a:ea typeface="Helvetica Regular" charset="0"/>
                <a:cs typeface="Helvetica Regular" charset="0"/>
              </a:endParaRPr>
            </a:p>
          </p:txBody>
        </p:sp>
        <p:sp>
          <p:nvSpPr>
            <p:cNvPr id="123" name="Freeform 7"/>
            <p:cNvSpPr>
              <a:spLocks/>
            </p:cNvSpPr>
            <p:nvPr/>
          </p:nvSpPr>
          <p:spPr bwMode="auto">
            <a:xfrm>
              <a:off x="-281" y="430"/>
              <a:ext cx="228" cy="135"/>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a:solidFill>
                  <a:prstClr val="black"/>
                </a:solidFill>
                <a:latin typeface="Montserrat Medium" pitchFamily="2" charset="77"/>
                <a:ea typeface="Helvetica Regular" charset="0"/>
                <a:cs typeface="Helvetica Regular" charset="0"/>
              </a:endParaRPr>
            </a:p>
          </p:txBody>
        </p:sp>
        <p:sp>
          <p:nvSpPr>
            <p:cNvPr id="125" name="Freeform 8"/>
            <p:cNvSpPr>
              <a:spLocks/>
            </p:cNvSpPr>
            <p:nvPr/>
          </p:nvSpPr>
          <p:spPr bwMode="auto">
            <a:xfrm>
              <a:off x="-142" y="415"/>
              <a:ext cx="125" cy="126"/>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685612"/>
              <a:endParaRPr lang="en-US" sz="1400">
                <a:solidFill>
                  <a:prstClr val="black"/>
                </a:solidFill>
                <a:latin typeface="Montserrat Medium" pitchFamily="2" charset="77"/>
                <a:ea typeface="Helvetica Regular" charset="0"/>
                <a:cs typeface="Helvetica Regular" charset="0"/>
              </a:endParaRPr>
            </a:p>
          </p:txBody>
        </p:sp>
      </p:grpSp>
      <p:sp>
        <p:nvSpPr>
          <p:cNvPr id="2" name="Rectangle 1">
            <a:extLst>
              <a:ext uri="{FF2B5EF4-FFF2-40B4-BE49-F238E27FC236}">
                <a16:creationId xmlns:a16="http://schemas.microsoft.com/office/drawing/2014/main" id="{0DE54527-9825-C14D-B174-59E7EF033BDF}"/>
              </a:ext>
            </a:extLst>
          </p:cNvPr>
          <p:cNvSpPr/>
          <p:nvPr/>
        </p:nvSpPr>
        <p:spPr>
          <a:xfrm>
            <a:off x="363141" y="1227069"/>
            <a:ext cx="8343900" cy="250507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endParaRPr lang="en-US">
              <a:solidFill>
                <a:prstClr val="white"/>
              </a:solidFill>
              <a:latin typeface="Calibri" panose="020F0502020204030204"/>
            </a:endParaRPr>
          </a:p>
        </p:txBody>
      </p:sp>
      <p:grpSp>
        <p:nvGrpSpPr>
          <p:cNvPr id="6" name="Group 5">
            <a:extLst>
              <a:ext uri="{FF2B5EF4-FFF2-40B4-BE49-F238E27FC236}">
                <a16:creationId xmlns:a16="http://schemas.microsoft.com/office/drawing/2014/main" id="{B6EB1504-2D23-A24A-88CB-1BBB79CBCF40}"/>
              </a:ext>
            </a:extLst>
          </p:cNvPr>
          <p:cNvGrpSpPr/>
          <p:nvPr/>
        </p:nvGrpSpPr>
        <p:grpSpPr>
          <a:xfrm>
            <a:off x="5138784" y="3411193"/>
            <a:ext cx="1350697" cy="1099883"/>
            <a:chOff x="6982644" y="4813300"/>
            <a:chExt cx="1343889" cy="1466511"/>
          </a:xfrm>
        </p:grpSpPr>
        <p:sp>
          <p:nvSpPr>
            <p:cNvPr id="63" name="Oval 62">
              <a:extLst>
                <a:ext uri="{FF2B5EF4-FFF2-40B4-BE49-F238E27FC236}">
                  <a16:creationId xmlns:a16="http://schemas.microsoft.com/office/drawing/2014/main" id="{2E6D6DF4-A817-8946-B11B-6B88672E4A7F}"/>
                </a:ext>
              </a:extLst>
            </p:cNvPr>
            <p:cNvSpPr/>
            <p:nvPr/>
          </p:nvSpPr>
          <p:spPr>
            <a:xfrm>
              <a:off x="6982644" y="4813300"/>
              <a:ext cx="1320800" cy="13208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endParaRPr lang="en-US">
                <a:solidFill>
                  <a:prstClr val="white"/>
                </a:solidFill>
                <a:latin typeface="Calibri" panose="020F0502020204030204"/>
              </a:endParaRPr>
            </a:p>
          </p:txBody>
        </p:sp>
        <p:sp>
          <p:nvSpPr>
            <p:cNvPr id="209" name="Rectangle 208"/>
            <p:cNvSpPr/>
            <p:nvPr/>
          </p:nvSpPr>
          <p:spPr>
            <a:xfrm>
              <a:off x="7066179" y="5233371"/>
              <a:ext cx="1260354" cy="1046440"/>
            </a:xfrm>
            <a:prstGeom prst="rect">
              <a:avLst/>
            </a:prstGeom>
          </p:spPr>
          <p:txBody>
            <a:bodyPr wrap="square">
              <a:spAutoFit/>
            </a:bodyPr>
            <a:lstStyle/>
            <a:p>
              <a:pPr marL="9523" defTabSz="685612" fontAlgn="ctr"/>
              <a:r>
                <a:rPr lang="en-US" sz="2250" dirty="0">
                  <a:solidFill>
                    <a:prstClr val="white"/>
                  </a:solidFill>
                  <a:latin typeface="Montserrat" pitchFamily="2" charset="77"/>
                  <a:ea typeface="Helvetica Regular" charset="0"/>
                  <a:cs typeface="Helvetica Regular" charset="0"/>
                </a:rPr>
                <a:t>S$4,938</a:t>
              </a:r>
            </a:p>
          </p:txBody>
        </p:sp>
      </p:grpSp>
      <p:grpSp>
        <p:nvGrpSpPr>
          <p:cNvPr id="4" name="Group 3">
            <a:extLst>
              <a:ext uri="{FF2B5EF4-FFF2-40B4-BE49-F238E27FC236}">
                <a16:creationId xmlns:a16="http://schemas.microsoft.com/office/drawing/2014/main" id="{79FB4536-8DF8-B146-90E8-85FA56D7DB02}"/>
              </a:ext>
            </a:extLst>
          </p:cNvPr>
          <p:cNvGrpSpPr/>
          <p:nvPr/>
        </p:nvGrpSpPr>
        <p:grpSpPr>
          <a:xfrm>
            <a:off x="2353397" y="3411193"/>
            <a:ext cx="1327491" cy="1083722"/>
            <a:chOff x="3931405" y="4838148"/>
            <a:chExt cx="1442239" cy="1444963"/>
          </a:xfrm>
        </p:grpSpPr>
        <p:sp>
          <p:nvSpPr>
            <p:cNvPr id="3" name="Oval 2">
              <a:extLst>
                <a:ext uri="{FF2B5EF4-FFF2-40B4-BE49-F238E27FC236}">
                  <a16:creationId xmlns:a16="http://schemas.microsoft.com/office/drawing/2014/main" id="{F58B3A6A-D3A8-AC46-8842-C3F3527751CD}"/>
                </a:ext>
              </a:extLst>
            </p:cNvPr>
            <p:cNvSpPr/>
            <p:nvPr/>
          </p:nvSpPr>
          <p:spPr>
            <a:xfrm>
              <a:off x="3983362" y="4838148"/>
              <a:ext cx="1320800" cy="13208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09"/>
              <a:endParaRPr lang="en-US">
                <a:solidFill>
                  <a:prstClr val="white"/>
                </a:solidFill>
                <a:latin typeface="Calibri" panose="020F0502020204030204"/>
              </a:endParaRPr>
            </a:p>
          </p:txBody>
        </p:sp>
        <p:sp>
          <p:nvSpPr>
            <p:cNvPr id="207" name="Rectangle 206"/>
            <p:cNvSpPr/>
            <p:nvPr/>
          </p:nvSpPr>
          <p:spPr>
            <a:xfrm>
              <a:off x="3931405" y="5236671"/>
              <a:ext cx="1442239" cy="1046440"/>
            </a:xfrm>
            <a:prstGeom prst="rect">
              <a:avLst/>
            </a:prstGeom>
          </p:spPr>
          <p:txBody>
            <a:bodyPr wrap="square">
              <a:spAutoFit/>
            </a:bodyPr>
            <a:lstStyle/>
            <a:p>
              <a:pPr algn="r" defTabSz="685612" fontAlgn="ctr"/>
              <a:r>
                <a:rPr lang="en-US" sz="2250" dirty="0">
                  <a:solidFill>
                    <a:prstClr val="white"/>
                  </a:solidFill>
                  <a:latin typeface="Montserrat" pitchFamily="2" charset="77"/>
                  <a:ea typeface="Helvetica Regular" charset="0"/>
                  <a:cs typeface="Helvetica Regular" charset="0"/>
                </a:rPr>
                <a:t>S$59,256</a:t>
              </a:r>
            </a:p>
          </p:txBody>
        </p:sp>
      </p:grpSp>
      <p:pic>
        <p:nvPicPr>
          <p:cNvPr id="65" name="Picture 64">
            <a:extLst>
              <a:ext uri="{FF2B5EF4-FFF2-40B4-BE49-F238E27FC236}">
                <a16:creationId xmlns:a16="http://schemas.microsoft.com/office/drawing/2014/main" id="{70997775-6EF1-4730-8A3B-1E56377E3B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2144" y="1436171"/>
            <a:ext cx="431401" cy="431401"/>
          </a:xfrm>
          <a:prstGeom prst="rect">
            <a:avLst/>
          </a:prstGeom>
        </p:spPr>
      </p:pic>
      <p:pic>
        <p:nvPicPr>
          <p:cNvPr id="66" name="Picture 65">
            <a:extLst>
              <a:ext uri="{FF2B5EF4-FFF2-40B4-BE49-F238E27FC236}">
                <a16:creationId xmlns:a16="http://schemas.microsoft.com/office/drawing/2014/main" id="{0D6570B2-41C6-4FBF-92B0-63E5A68F91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9481" y="1440548"/>
            <a:ext cx="467066" cy="431400"/>
          </a:xfrm>
          <a:prstGeom prst="rect">
            <a:avLst/>
          </a:prstGeom>
        </p:spPr>
      </p:pic>
    </p:spTree>
    <p:extLst>
      <p:ext uri="{BB962C8B-B14F-4D97-AF65-F5344CB8AC3E}">
        <p14:creationId xmlns:p14="http://schemas.microsoft.com/office/powerpoint/2010/main" val="2605147475"/>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451231" y="0"/>
            <a:ext cx="2971800" cy="5143500"/>
          </a:xfrm>
          <a:prstGeom prst="rect">
            <a:avLst/>
          </a:prstGeom>
          <a:solidFill>
            <a:schemeClr val="tx2">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dirty="0">
              <a:solidFill>
                <a:srgbClr val="92D050"/>
              </a:solidFill>
              <a:latin typeface="Calibri"/>
            </a:endParaRPr>
          </a:p>
        </p:txBody>
      </p:sp>
      <p:sp>
        <p:nvSpPr>
          <p:cNvPr id="5" name="Rectangle 4"/>
          <p:cNvSpPr/>
          <p:nvPr/>
        </p:nvSpPr>
        <p:spPr>
          <a:xfrm>
            <a:off x="5650696" y="882637"/>
            <a:ext cx="2640452" cy="761747"/>
          </a:xfrm>
          <a:prstGeom prst="rect">
            <a:avLst/>
          </a:prstGeom>
        </p:spPr>
        <p:txBody>
          <a:bodyPr wrap="square" lIns="68579" tIns="34289" rIns="68579" bIns="34289">
            <a:spAutoFit/>
          </a:bodyPr>
          <a:lstStyle/>
          <a:p>
            <a:pPr defTabSz="685783"/>
            <a:r>
              <a:rPr lang="en-US" sz="1500" dirty="0">
                <a:solidFill>
                  <a:schemeClr val="bg1"/>
                </a:solidFill>
                <a:latin typeface="Calibri"/>
              </a:rPr>
              <a:t>Market Singapore’s </a:t>
            </a:r>
            <a:r>
              <a:rPr lang="en-US" sz="1500" dirty="0">
                <a:solidFill>
                  <a:prstClr val="white"/>
                </a:solidFill>
                <a:latin typeface="Calibri"/>
              </a:rPr>
              <a:t>number one selling product is its </a:t>
            </a:r>
            <a:r>
              <a:rPr lang="en-US" sz="1500" dirty="0" err="1">
                <a:solidFill>
                  <a:prstClr val="white"/>
                </a:solidFill>
                <a:latin typeface="Calibri"/>
              </a:rPr>
              <a:t>UnFranchise</a:t>
            </a:r>
            <a:r>
              <a:rPr lang="en-US" sz="1500" dirty="0">
                <a:solidFill>
                  <a:prstClr val="white"/>
                </a:solidFill>
                <a:latin typeface="Corbel" panose="020B0503020204020204" pitchFamily="34" charset="0"/>
              </a:rPr>
              <a:t>®</a:t>
            </a:r>
            <a:r>
              <a:rPr lang="en-US" sz="1500" dirty="0">
                <a:solidFill>
                  <a:prstClr val="white"/>
                </a:solidFill>
                <a:latin typeface="Calibri"/>
              </a:rPr>
              <a:t> Business System</a:t>
            </a:r>
          </a:p>
        </p:txBody>
      </p:sp>
      <p:sp>
        <p:nvSpPr>
          <p:cNvPr id="6" name="Rectangle 5"/>
          <p:cNvSpPr/>
          <p:nvPr/>
        </p:nvSpPr>
        <p:spPr>
          <a:xfrm>
            <a:off x="5685863" y="1797280"/>
            <a:ext cx="2640453" cy="1223412"/>
          </a:xfrm>
          <a:prstGeom prst="rect">
            <a:avLst/>
          </a:prstGeom>
        </p:spPr>
        <p:txBody>
          <a:bodyPr wrap="square" lIns="68579" tIns="34289" rIns="68579" bIns="34289">
            <a:spAutoFit/>
          </a:bodyPr>
          <a:lstStyle/>
          <a:p>
            <a:pPr marL="0" lvl="1" defTabSz="685783"/>
            <a:r>
              <a:rPr lang="en-US" sz="1500" dirty="0">
                <a:ln w="3175">
                  <a:solidFill>
                    <a:srgbClr val="92D050"/>
                  </a:solidFill>
                </a:ln>
                <a:solidFill>
                  <a:srgbClr val="92D050"/>
                </a:solidFill>
                <a:latin typeface="Arial" panose="020B0604020202020204" pitchFamily="34" charset="0"/>
                <a:cs typeface="Arial" panose="020B0604020202020204" pitchFamily="34" charset="0"/>
              </a:rPr>
              <a:t>“System for entrepreneurs to create a significant ongoing income, while providing consumers with a better way to shop. ”</a:t>
            </a:r>
          </a:p>
        </p:txBody>
      </p:sp>
      <p:sp>
        <p:nvSpPr>
          <p:cNvPr id="7" name="Rectangle 6"/>
          <p:cNvSpPr/>
          <p:nvPr/>
        </p:nvSpPr>
        <p:spPr>
          <a:xfrm>
            <a:off x="5650695" y="3317601"/>
            <a:ext cx="2737168" cy="1685077"/>
          </a:xfrm>
          <a:prstGeom prst="rect">
            <a:avLst/>
          </a:prstGeom>
        </p:spPr>
        <p:txBody>
          <a:bodyPr wrap="square" lIns="68579" tIns="34289" rIns="68579" bIns="34289">
            <a:spAutoFit/>
          </a:bodyPr>
          <a:lstStyle/>
          <a:p>
            <a:pPr defTabSz="685783"/>
            <a:r>
              <a:rPr lang="en-US" sz="1500" dirty="0">
                <a:solidFill>
                  <a:prstClr val="white"/>
                </a:solidFill>
                <a:latin typeface="Calibri"/>
              </a:rPr>
              <a:t>At the heart of this system is </a:t>
            </a:r>
            <a:r>
              <a:rPr lang="en-US" sz="1500" dirty="0">
                <a:solidFill>
                  <a:schemeClr val="bg1"/>
                </a:solidFill>
                <a:latin typeface="Calibri"/>
              </a:rPr>
              <a:t>Market Singapore’s Management </a:t>
            </a:r>
            <a:r>
              <a:rPr lang="en-US" sz="1500" dirty="0">
                <a:solidFill>
                  <a:prstClr val="white"/>
                </a:solidFill>
                <a:latin typeface="Calibri"/>
              </a:rPr>
              <a:t>Performance Compensation Plan (MPCP) that </a:t>
            </a:r>
            <a:r>
              <a:rPr lang="en-US" sz="1500" u="sng" dirty="0">
                <a:solidFill>
                  <a:prstClr val="white"/>
                </a:solidFill>
                <a:latin typeface="Calibri"/>
              </a:rPr>
              <a:t>rewards</a:t>
            </a:r>
            <a:r>
              <a:rPr lang="en-US" sz="1500" dirty="0">
                <a:solidFill>
                  <a:prstClr val="white"/>
                </a:solidFill>
                <a:latin typeface="Calibri"/>
              </a:rPr>
              <a:t> each </a:t>
            </a:r>
            <a:r>
              <a:rPr lang="en-US" sz="1500" dirty="0" err="1">
                <a:solidFill>
                  <a:prstClr val="white"/>
                </a:solidFill>
                <a:latin typeface="Calibri"/>
              </a:rPr>
              <a:t>UnFranchise</a:t>
            </a:r>
            <a:r>
              <a:rPr lang="en-US" sz="1500" dirty="0">
                <a:solidFill>
                  <a:prstClr val="white"/>
                </a:solidFill>
                <a:latin typeface="Corbel" panose="020B0503020204020204" pitchFamily="34" charset="0"/>
              </a:rPr>
              <a:t>®</a:t>
            </a:r>
            <a:r>
              <a:rPr lang="en-US" sz="1500" dirty="0">
                <a:solidFill>
                  <a:prstClr val="white"/>
                </a:solidFill>
                <a:latin typeface="Calibri"/>
              </a:rPr>
              <a:t> Owner (UFO) for changing what they shop for and how they shop for it.</a:t>
            </a:r>
          </a:p>
        </p:txBody>
      </p:sp>
    </p:spTree>
    <p:extLst>
      <p:ext uri="{BB962C8B-B14F-4D97-AF65-F5344CB8AC3E}">
        <p14:creationId xmlns:p14="http://schemas.microsoft.com/office/powerpoint/2010/main" val="2956535203"/>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65314" y="-97972"/>
            <a:ext cx="1545772" cy="159335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16" name="Rectangle 15"/>
          <p:cNvSpPr/>
          <p:nvPr/>
        </p:nvSpPr>
        <p:spPr>
          <a:xfrm>
            <a:off x="7663545" y="-97972"/>
            <a:ext cx="1545772" cy="159335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pic>
        <p:nvPicPr>
          <p:cNvPr id="4" name="Picture 3" descr="ESP_MotivesImage_NewLogo_1014.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80459" y="-56541"/>
            <a:ext cx="6183086" cy="1545546"/>
          </a:xfrm>
          <a:prstGeom prst="rect">
            <a:avLst/>
          </a:prstGeom>
        </p:spPr>
      </p:pic>
      <p:sp>
        <p:nvSpPr>
          <p:cNvPr id="17" name="Rectangle 16"/>
          <p:cNvSpPr/>
          <p:nvPr/>
        </p:nvSpPr>
        <p:spPr>
          <a:xfrm>
            <a:off x="-65314" y="1495389"/>
            <a:ext cx="1545772" cy="1593358"/>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18" name="Rectangle 17"/>
          <p:cNvSpPr/>
          <p:nvPr/>
        </p:nvSpPr>
        <p:spPr>
          <a:xfrm>
            <a:off x="1480458" y="1495389"/>
            <a:ext cx="1545772" cy="1593358"/>
          </a:xfrm>
          <a:prstGeom prst="rect">
            <a:avLst/>
          </a:prstGeom>
          <a:blipFill dpi="0" rotWithShape="1">
            <a:blip r:embed="rId7"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19" name="Rectangle 18"/>
          <p:cNvSpPr/>
          <p:nvPr/>
        </p:nvSpPr>
        <p:spPr>
          <a:xfrm>
            <a:off x="6117774" y="1495389"/>
            <a:ext cx="1545772" cy="1593358"/>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pic>
        <p:nvPicPr>
          <p:cNvPr id="2" name="Picture 1" descr="Untitled-1.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2730" y="3091361"/>
            <a:ext cx="3108960" cy="2169622"/>
          </a:xfrm>
          <a:prstGeom prst="rect">
            <a:avLst/>
          </a:prstGeom>
        </p:spPr>
      </p:pic>
      <p:sp>
        <p:nvSpPr>
          <p:cNvPr id="20" name="Rectangle 19"/>
          <p:cNvSpPr/>
          <p:nvPr/>
        </p:nvSpPr>
        <p:spPr>
          <a:xfrm>
            <a:off x="7663545" y="1495389"/>
            <a:ext cx="1545772" cy="1593358"/>
          </a:xfrm>
          <a:prstGeom prst="rect">
            <a:avLst/>
          </a:prstGeom>
          <a:blipFill dpi="0" rotWithShape="1">
            <a:blip r:embed="rId10"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23" name="Rectangle 22"/>
          <p:cNvSpPr/>
          <p:nvPr/>
        </p:nvSpPr>
        <p:spPr>
          <a:xfrm>
            <a:off x="6117775" y="3088746"/>
            <a:ext cx="3091543" cy="1593358"/>
          </a:xfrm>
          <a:prstGeom prst="rect">
            <a:avLst/>
          </a:prstGeom>
          <a:blipFill dpi="0" rotWithShape="1">
            <a:blip r:embed="rId11"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27" name="Rectangle 26"/>
          <p:cNvSpPr/>
          <p:nvPr/>
        </p:nvSpPr>
        <p:spPr>
          <a:xfrm>
            <a:off x="6117774" y="4682102"/>
            <a:ext cx="1545772" cy="559371"/>
          </a:xfrm>
          <a:prstGeom prst="rect">
            <a:avLst/>
          </a:prstGeom>
          <a:blipFill dpi="0" rotWithShape="1">
            <a:blip r:embed="rId12"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28" name="Rectangle 27"/>
          <p:cNvSpPr/>
          <p:nvPr/>
        </p:nvSpPr>
        <p:spPr>
          <a:xfrm>
            <a:off x="7663545" y="4682102"/>
            <a:ext cx="1545772" cy="559371"/>
          </a:xfrm>
          <a:prstGeom prst="rect">
            <a:avLst/>
          </a:prstGeom>
          <a:blipFill>
            <a:blip r:embed="rId13" cstate="screen">
              <a:extLst>
                <a:ext uri="{28A0092B-C50C-407E-A947-70E740481C1C}">
                  <a14:useLocalDpi xmlns:a14="http://schemas.microsoft.com/office/drawing/2010/main"/>
                </a:ext>
              </a:extLst>
            </a:blip>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31" name="Rectangle 30"/>
          <p:cNvSpPr/>
          <p:nvPr/>
        </p:nvSpPr>
        <p:spPr>
          <a:xfrm>
            <a:off x="-65315" y="-87840"/>
            <a:ext cx="9274629" cy="532931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latin typeface="Century Gothic" panose="020B0502020202020204" pitchFamily="34" charset="0"/>
            </a:endParaRPr>
          </a:p>
        </p:txBody>
      </p:sp>
      <p:sp>
        <p:nvSpPr>
          <p:cNvPr id="3" name="Rectangle 2"/>
          <p:cNvSpPr/>
          <p:nvPr/>
        </p:nvSpPr>
        <p:spPr>
          <a:xfrm>
            <a:off x="3026232" y="1495386"/>
            <a:ext cx="3091543" cy="3648114"/>
          </a:xfrm>
          <a:prstGeom prst="rect">
            <a:avLst/>
          </a:prstGeom>
          <a:gradFill flip="none" rotWithShape="1">
            <a:gsLst>
              <a:gs pos="0">
                <a:srgbClr val="0070C0"/>
              </a:gs>
              <a:gs pos="100000">
                <a:srgbClr val="00B0F0"/>
              </a:gs>
            </a:gsLst>
            <a:lin ang="5400000" scaled="1"/>
            <a:tileRect/>
          </a:gradFill>
          <a:ln>
            <a:noFill/>
          </a:ln>
          <a:effectLst>
            <a:outerShdw blurRad="1270000" dist="38100" dir="16200000" sx="127000" sy="127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32" name="Rectangle 31"/>
          <p:cNvSpPr/>
          <p:nvPr/>
        </p:nvSpPr>
        <p:spPr>
          <a:xfrm>
            <a:off x="3054807" y="1665812"/>
            <a:ext cx="3099707" cy="6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dirty="0">
                <a:solidFill>
                  <a:prstClr val="white"/>
                </a:solidFill>
                <a:latin typeface="Century Gothic" panose="020B0502020202020204" pitchFamily="34" charset="0"/>
              </a:rPr>
              <a:t>Exclusive</a:t>
            </a:r>
          </a:p>
        </p:txBody>
      </p:sp>
      <mc:AlternateContent xmlns:mc="http://schemas.openxmlformats.org/markup-compatibility/2006" xmlns:a14="http://schemas.microsoft.com/office/drawing/2010/main">
        <mc:Choice Requires="a14">
          <p:sp>
            <p:nvSpPr>
              <p:cNvPr id="61" name="Rectangle 60"/>
              <p:cNvSpPr/>
              <p:nvPr/>
            </p:nvSpPr>
            <p:spPr>
              <a:xfrm>
                <a:off x="3347358" y="4310287"/>
                <a:ext cx="2449284" cy="828430"/>
              </a:xfrm>
              <a:prstGeom prst="rect">
                <a:avLst/>
              </a:prstGeom>
            </p:spPr>
            <p:txBody>
              <a:bodyPr wrap="square" lIns="68579" tIns="34289" rIns="68579" bIns="34289">
                <a:spAutoFit/>
              </a:bodyPr>
              <a:lstStyle/>
              <a:p>
                <a:pPr algn="ctr" defTabSz="685783">
                  <a:buClr>
                    <a:srgbClr val="404040"/>
                  </a:buClr>
                  <a:buSzPct val="100000"/>
                </a:pPr>
                <a:r>
                  <a:rPr lang="en-US" sz="1200" b="1" dirty="0">
                    <a:solidFill>
                      <a:srgbClr val="44546A">
                        <a:lumMod val="75000"/>
                      </a:srgbClr>
                    </a:solidFill>
                    <a:latin typeface="Calibri"/>
                    <a:ea typeface="Century Gothic"/>
                    <a:cs typeface="Calibri"/>
                    <a:sym typeface="Century Gothic"/>
                  </a:rPr>
                  <a:t>Start identifying which of the company’s exclusive brands you could use instead of other brands to fund your Shopping Annuity</a:t>
                </a:r>
                <a14:m>
                  <m:oMath xmlns:m="http://schemas.openxmlformats.org/officeDocument/2006/math">
                    <m:r>
                      <a:rPr lang="en-US" sz="1200" b="1" i="1" baseline="30000" dirty="0" smtClean="0">
                        <a:solidFill>
                          <a:srgbClr val="44546A">
                            <a:lumMod val="75000"/>
                          </a:srgbClr>
                        </a:solidFill>
                        <a:latin typeface="Cambria Math" panose="02040503050406030204" pitchFamily="18" charset="0"/>
                        <a:ea typeface="Century Gothic"/>
                        <a:cs typeface="Calibri"/>
                        <a:sym typeface="Century Gothic"/>
                      </a:rPr>
                      <m:t>®</m:t>
                    </m:r>
                  </m:oMath>
                </a14:m>
                <a:r>
                  <a:rPr lang="en-US" sz="1200" b="1" dirty="0">
                    <a:solidFill>
                      <a:srgbClr val="44546A">
                        <a:lumMod val="75000"/>
                      </a:srgbClr>
                    </a:solidFill>
                    <a:latin typeface="Calibri"/>
                    <a:ea typeface="Century Gothic"/>
                    <a:cs typeface="Calibri"/>
                    <a:sym typeface="Century Gothic"/>
                  </a:rPr>
                  <a:t>.</a:t>
                </a:r>
              </a:p>
            </p:txBody>
          </p:sp>
        </mc:Choice>
        <mc:Fallback xmlns="">
          <p:sp>
            <p:nvSpPr>
              <p:cNvPr id="61" name="Rectangle 60"/>
              <p:cNvSpPr>
                <a:spLocks noRot="1" noChangeAspect="1" noMove="1" noResize="1" noEditPoints="1" noAdjustHandles="1" noChangeArrowheads="1" noChangeShapeType="1" noTextEdit="1"/>
              </p:cNvSpPr>
              <p:nvPr/>
            </p:nvSpPr>
            <p:spPr>
              <a:xfrm>
                <a:off x="3347358" y="4310287"/>
                <a:ext cx="2449284" cy="828430"/>
              </a:xfrm>
              <a:prstGeom prst="rect">
                <a:avLst/>
              </a:prstGeom>
              <a:blipFill>
                <a:blip r:embed="rId14"/>
                <a:stretch>
                  <a:fillRect l="-498" t="-1471" r="-1990" b="-3676"/>
                </a:stretch>
              </a:blipFill>
            </p:spPr>
            <p:txBody>
              <a:bodyPr/>
              <a:lstStyle/>
              <a:p>
                <a:r>
                  <a:rPr lang="en-SG">
                    <a:noFill/>
                  </a:rPr>
                  <a:t> </a:t>
                </a:r>
              </a:p>
            </p:txBody>
          </p:sp>
        </mc:Fallback>
      </mc:AlternateContent>
      <p:sp>
        <p:nvSpPr>
          <p:cNvPr id="62" name="Rectangle 61"/>
          <p:cNvSpPr/>
          <p:nvPr/>
        </p:nvSpPr>
        <p:spPr>
          <a:xfrm>
            <a:off x="4128667" y="2310790"/>
            <a:ext cx="886676" cy="346249"/>
          </a:xfrm>
          <a:prstGeom prst="rect">
            <a:avLst/>
          </a:prstGeom>
        </p:spPr>
        <p:txBody>
          <a:bodyPr wrap="none" lIns="68579" tIns="34289" rIns="68579" bIns="34289">
            <a:spAutoFit/>
          </a:bodyPr>
          <a:lstStyle/>
          <a:p>
            <a:pPr algn="ctr" defTabSz="685783"/>
            <a:r>
              <a:rPr lang="en-US" dirty="0">
                <a:solidFill>
                  <a:prstClr val="white"/>
                </a:solidFill>
                <a:latin typeface="Century Gothic" panose="020B0502020202020204" pitchFamily="34" charset="0"/>
              </a:rPr>
              <a:t>Brands</a:t>
            </a:r>
          </a:p>
        </p:txBody>
      </p:sp>
      <p:cxnSp>
        <p:nvCxnSpPr>
          <p:cNvPr id="63" name="Straight Connector 62"/>
          <p:cNvCxnSpPr/>
          <p:nvPr/>
        </p:nvCxnSpPr>
        <p:spPr>
          <a:xfrm rot="5400000">
            <a:off x="4582885" y="1388168"/>
            <a:ext cx="0" cy="171450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3207364" y="2945988"/>
            <a:ext cx="1000667" cy="1215609"/>
            <a:chOff x="4396454" y="3927980"/>
            <a:chExt cx="1334223" cy="1620811"/>
          </a:xfrm>
        </p:grpSpPr>
        <p:grpSp>
          <p:nvGrpSpPr>
            <p:cNvPr id="37" name="Group 36"/>
            <p:cNvGrpSpPr/>
            <p:nvPr/>
          </p:nvGrpSpPr>
          <p:grpSpPr>
            <a:xfrm>
              <a:off x="4532332" y="3927980"/>
              <a:ext cx="914400" cy="914400"/>
              <a:chOff x="4439998" y="3852460"/>
              <a:chExt cx="703386" cy="711298"/>
            </a:xfrm>
          </p:grpSpPr>
          <p:sp>
            <p:nvSpPr>
              <p:cNvPr id="33" name="Oval 32"/>
              <p:cNvSpPr/>
              <p:nvPr/>
            </p:nvSpPr>
            <p:spPr>
              <a:xfrm>
                <a:off x="4439998" y="3852460"/>
                <a:ext cx="703386" cy="71129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b="1" cap="all">
                  <a:solidFill>
                    <a:prstClr val="white"/>
                  </a:solidFill>
                  <a:latin typeface="Calibri"/>
                </a:endParaRPr>
              </a:p>
            </p:txBody>
          </p:sp>
          <p:pic>
            <p:nvPicPr>
              <p:cNvPr id="34" name="Picture 33"/>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555829" y="4104693"/>
                <a:ext cx="471725" cy="206833"/>
              </a:xfrm>
              <a:prstGeom prst="rect">
                <a:avLst/>
              </a:prstGeom>
            </p:spPr>
          </p:pic>
        </p:grpSp>
        <p:sp>
          <p:nvSpPr>
            <p:cNvPr id="64" name="Rectangle 63"/>
            <p:cNvSpPr/>
            <p:nvPr/>
          </p:nvSpPr>
          <p:spPr>
            <a:xfrm>
              <a:off x="4396454" y="4912719"/>
              <a:ext cx="1334223" cy="636072"/>
            </a:xfrm>
            <a:prstGeom prst="rect">
              <a:avLst/>
            </a:prstGeom>
          </p:spPr>
          <p:txBody>
            <a:bodyPr wrap="square">
              <a:spAutoFit/>
            </a:bodyPr>
            <a:lstStyle/>
            <a:p>
              <a:pPr algn="ctr" defTabSz="685783">
                <a:buClr>
                  <a:srgbClr val="404040"/>
                </a:buClr>
                <a:buSzPct val="100000"/>
              </a:pPr>
              <a:r>
                <a:rPr lang="en-US" sz="1100" b="1" cap="all" dirty="0">
                  <a:solidFill>
                    <a:prstClr val="white"/>
                  </a:solidFill>
                  <a:latin typeface="Calibri"/>
                  <a:ea typeface="Century Gothic"/>
                  <a:cs typeface="Calibri"/>
                  <a:sym typeface="Century Gothic"/>
                </a:rPr>
                <a:t>Better </a:t>
              </a:r>
              <a:r>
                <a:rPr lang="en-US" sz="1400" b="1" cap="all" dirty="0">
                  <a:solidFill>
                    <a:prstClr val="white"/>
                  </a:solidFill>
                  <a:latin typeface="Calibri"/>
                  <a:ea typeface="Century Gothic"/>
                  <a:cs typeface="Calibri"/>
                  <a:sym typeface="Century Gothic"/>
                </a:rPr>
                <a:t>PRODUCTS</a:t>
              </a:r>
            </a:p>
          </p:txBody>
        </p:sp>
      </p:grpSp>
      <p:grpSp>
        <p:nvGrpSpPr>
          <p:cNvPr id="66" name="Group 65"/>
          <p:cNvGrpSpPr/>
          <p:nvPr/>
        </p:nvGrpSpPr>
        <p:grpSpPr>
          <a:xfrm>
            <a:off x="4086110" y="2945986"/>
            <a:ext cx="929645" cy="1242222"/>
            <a:chOff x="5448143" y="3927980"/>
            <a:chExt cx="1239526" cy="1656295"/>
          </a:xfrm>
        </p:grpSpPr>
        <p:grpSp>
          <p:nvGrpSpPr>
            <p:cNvPr id="59" name="Group 58"/>
            <p:cNvGrpSpPr/>
            <p:nvPr/>
          </p:nvGrpSpPr>
          <p:grpSpPr>
            <a:xfrm>
              <a:off x="5610705" y="3927980"/>
              <a:ext cx="914400" cy="914400"/>
              <a:chOff x="5776981" y="3852460"/>
              <a:chExt cx="703386" cy="711298"/>
            </a:xfrm>
          </p:grpSpPr>
          <p:sp>
            <p:nvSpPr>
              <p:cNvPr id="35" name="Oval 34"/>
              <p:cNvSpPr/>
              <p:nvPr/>
            </p:nvSpPr>
            <p:spPr>
              <a:xfrm>
                <a:off x="5776981" y="3852460"/>
                <a:ext cx="703386" cy="71129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b="1">
                  <a:solidFill>
                    <a:prstClr val="white"/>
                  </a:solidFill>
                  <a:latin typeface="Calibri"/>
                </a:endParaRPr>
              </a:p>
            </p:txBody>
          </p:sp>
          <p:sp>
            <p:nvSpPr>
              <p:cNvPr id="58" name="Freeform 20"/>
              <p:cNvSpPr>
                <a:spLocks noEditPoints="1"/>
              </p:cNvSpPr>
              <p:nvPr/>
            </p:nvSpPr>
            <p:spPr bwMode="auto">
              <a:xfrm>
                <a:off x="5912774" y="3994590"/>
                <a:ext cx="431800" cy="427038"/>
              </a:xfrm>
              <a:custGeom>
                <a:avLst/>
                <a:gdLst>
                  <a:gd name="T0" fmla="*/ 1473 w 3259"/>
                  <a:gd name="T1" fmla="*/ 1413 h 3226"/>
                  <a:gd name="T2" fmla="*/ 1233 w 3259"/>
                  <a:gd name="T3" fmla="*/ 1527 h 3226"/>
                  <a:gd name="T4" fmla="*/ 1192 w 3259"/>
                  <a:gd name="T5" fmla="*/ 1770 h 3226"/>
                  <a:gd name="T6" fmla="*/ 1300 w 3259"/>
                  <a:gd name="T7" fmla="*/ 2036 h 3226"/>
                  <a:gd name="T8" fmla="*/ 1264 w 3259"/>
                  <a:gd name="T9" fmla="*/ 2179 h 3226"/>
                  <a:gd name="T10" fmla="*/ 1110 w 3259"/>
                  <a:gd name="T11" fmla="*/ 2144 h 3226"/>
                  <a:gd name="T12" fmla="*/ 950 w 3259"/>
                  <a:gd name="T13" fmla="*/ 1906 h 3226"/>
                  <a:gd name="T14" fmla="*/ 855 w 3259"/>
                  <a:gd name="T15" fmla="*/ 2156 h 3226"/>
                  <a:gd name="T16" fmla="*/ 1133 w 3259"/>
                  <a:gd name="T17" fmla="*/ 2390 h 3226"/>
                  <a:gd name="T18" fmla="*/ 1418 w 3259"/>
                  <a:gd name="T19" fmla="*/ 2382 h 3226"/>
                  <a:gd name="T20" fmla="*/ 1568 w 3259"/>
                  <a:gd name="T21" fmla="*/ 2185 h 3226"/>
                  <a:gd name="T22" fmla="*/ 1508 w 3259"/>
                  <a:gd name="T23" fmla="*/ 1906 h 3226"/>
                  <a:gd name="T24" fmla="*/ 1446 w 3259"/>
                  <a:gd name="T25" fmla="*/ 1704 h 3226"/>
                  <a:gd name="T26" fmla="*/ 1527 w 3259"/>
                  <a:gd name="T27" fmla="*/ 1636 h 3226"/>
                  <a:gd name="T28" fmla="*/ 1701 w 3259"/>
                  <a:gd name="T29" fmla="*/ 1768 h 3226"/>
                  <a:gd name="T30" fmla="*/ 1935 w 3259"/>
                  <a:gd name="T31" fmla="*/ 1785 h 3226"/>
                  <a:gd name="T32" fmla="*/ 1915 w 3259"/>
                  <a:gd name="T33" fmla="*/ 1490 h 3226"/>
                  <a:gd name="T34" fmla="*/ 1953 w 3259"/>
                  <a:gd name="T35" fmla="*/ 519 h 3226"/>
                  <a:gd name="T36" fmla="*/ 2018 w 3259"/>
                  <a:gd name="T37" fmla="*/ 722 h 3226"/>
                  <a:gd name="T38" fmla="*/ 1991 w 3259"/>
                  <a:gd name="T39" fmla="*/ 993 h 3226"/>
                  <a:gd name="T40" fmla="*/ 2112 w 3259"/>
                  <a:gd name="T41" fmla="*/ 1215 h 3226"/>
                  <a:gd name="T42" fmla="*/ 2370 w 3259"/>
                  <a:gd name="T43" fmla="*/ 1232 h 3226"/>
                  <a:gd name="T44" fmla="*/ 2520 w 3259"/>
                  <a:gd name="T45" fmla="*/ 1033 h 3226"/>
                  <a:gd name="T46" fmla="*/ 2437 w 3259"/>
                  <a:gd name="T47" fmla="*/ 800 h 3226"/>
                  <a:gd name="T48" fmla="*/ 2385 w 3259"/>
                  <a:gd name="T49" fmla="*/ 594 h 3226"/>
                  <a:gd name="T50" fmla="*/ 2558 w 3259"/>
                  <a:gd name="T51" fmla="*/ 570 h 3226"/>
                  <a:gd name="T52" fmla="*/ 2674 w 3259"/>
                  <a:gd name="T53" fmla="*/ 645 h 3226"/>
                  <a:gd name="T54" fmla="*/ 2711 w 3259"/>
                  <a:gd name="T55" fmla="*/ 908 h 3226"/>
                  <a:gd name="T56" fmla="*/ 2743 w 3259"/>
                  <a:gd name="T57" fmla="*/ 1285 h 3226"/>
                  <a:gd name="T58" fmla="*/ 2753 w 3259"/>
                  <a:gd name="T59" fmla="*/ 1622 h 3226"/>
                  <a:gd name="T60" fmla="*/ 1318 w 3259"/>
                  <a:gd name="T61" fmla="*/ 3162 h 3226"/>
                  <a:gd name="T62" fmla="*/ 1116 w 3259"/>
                  <a:gd name="T63" fmla="*/ 3221 h 3226"/>
                  <a:gd name="T64" fmla="*/ 26 w 3259"/>
                  <a:gd name="T65" fmla="*/ 2181 h 3226"/>
                  <a:gd name="T66" fmla="*/ 26 w 3259"/>
                  <a:gd name="T67" fmla="*/ 1973 h 3226"/>
                  <a:gd name="T68" fmla="*/ 1540 w 3259"/>
                  <a:gd name="T69" fmla="*/ 517 h 3226"/>
                  <a:gd name="T70" fmla="*/ 2799 w 3259"/>
                  <a:gd name="T71" fmla="*/ 12 h 3226"/>
                  <a:gd name="T72" fmla="*/ 3130 w 3259"/>
                  <a:gd name="T73" fmla="*/ 220 h 3226"/>
                  <a:gd name="T74" fmla="*/ 3259 w 3259"/>
                  <a:gd name="T75" fmla="*/ 619 h 3226"/>
                  <a:gd name="T76" fmla="*/ 3197 w 3259"/>
                  <a:gd name="T77" fmla="*/ 1075 h 3226"/>
                  <a:gd name="T78" fmla="*/ 3087 w 3259"/>
                  <a:gd name="T79" fmla="*/ 1380 h 3226"/>
                  <a:gd name="T80" fmla="*/ 3022 w 3259"/>
                  <a:gd name="T81" fmla="*/ 1495 h 3226"/>
                  <a:gd name="T82" fmla="*/ 2901 w 3259"/>
                  <a:gd name="T83" fmla="*/ 1512 h 3226"/>
                  <a:gd name="T84" fmla="*/ 2868 w 3259"/>
                  <a:gd name="T85" fmla="*/ 1380 h 3226"/>
                  <a:gd name="T86" fmla="*/ 2925 w 3259"/>
                  <a:gd name="T87" fmla="*/ 1268 h 3226"/>
                  <a:gd name="T88" fmla="*/ 3024 w 3259"/>
                  <a:gd name="T89" fmla="*/ 974 h 3226"/>
                  <a:gd name="T90" fmla="*/ 3063 w 3259"/>
                  <a:gd name="T91" fmla="*/ 567 h 3226"/>
                  <a:gd name="T92" fmla="*/ 2925 w 3259"/>
                  <a:gd name="T93" fmla="*/ 282 h 3226"/>
                  <a:gd name="T94" fmla="*/ 2630 w 3259"/>
                  <a:gd name="T95" fmla="*/ 194 h 3226"/>
                  <a:gd name="T96" fmla="*/ 2360 w 3259"/>
                  <a:gd name="T97" fmla="*/ 356 h 3226"/>
                  <a:gd name="T98" fmla="*/ 2294 w 3259"/>
                  <a:gd name="T99" fmla="*/ 630 h 3226"/>
                  <a:gd name="T100" fmla="*/ 2335 w 3259"/>
                  <a:gd name="T101" fmla="*/ 890 h 3226"/>
                  <a:gd name="T102" fmla="*/ 2332 w 3259"/>
                  <a:gd name="T103" fmla="*/ 1054 h 3226"/>
                  <a:gd name="T104" fmla="*/ 2195 w 3259"/>
                  <a:gd name="T105" fmla="*/ 1067 h 3226"/>
                  <a:gd name="T106" fmla="*/ 2149 w 3259"/>
                  <a:gd name="T107" fmla="*/ 942 h 3226"/>
                  <a:gd name="T108" fmla="*/ 2108 w 3259"/>
                  <a:gd name="T109" fmla="*/ 701 h 3226"/>
                  <a:gd name="T110" fmla="*/ 2124 w 3259"/>
                  <a:gd name="T111" fmla="*/ 404 h 3226"/>
                  <a:gd name="T112" fmla="*/ 2354 w 3259"/>
                  <a:gd name="T113" fmla="*/ 99 h 3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9" h="3226">
                    <a:moveTo>
                      <a:pt x="1796" y="1373"/>
                    </a:moveTo>
                    <a:lnTo>
                      <a:pt x="1680" y="1486"/>
                    </a:lnTo>
                    <a:lnTo>
                      <a:pt x="1638" y="1461"/>
                    </a:lnTo>
                    <a:lnTo>
                      <a:pt x="1596" y="1440"/>
                    </a:lnTo>
                    <a:lnTo>
                      <a:pt x="1555" y="1426"/>
                    </a:lnTo>
                    <a:lnTo>
                      <a:pt x="1513" y="1416"/>
                    </a:lnTo>
                    <a:lnTo>
                      <a:pt x="1473" y="1413"/>
                    </a:lnTo>
                    <a:lnTo>
                      <a:pt x="1433" y="1414"/>
                    </a:lnTo>
                    <a:lnTo>
                      <a:pt x="1395" y="1421"/>
                    </a:lnTo>
                    <a:lnTo>
                      <a:pt x="1358" y="1432"/>
                    </a:lnTo>
                    <a:lnTo>
                      <a:pt x="1324" y="1449"/>
                    </a:lnTo>
                    <a:lnTo>
                      <a:pt x="1290" y="1470"/>
                    </a:lnTo>
                    <a:lnTo>
                      <a:pt x="1260" y="1498"/>
                    </a:lnTo>
                    <a:lnTo>
                      <a:pt x="1233" y="1527"/>
                    </a:lnTo>
                    <a:lnTo>
                      <a:pt x="1212" y="1558"/>
                    </a:lnTo>
                    <a:lnTo>
                      <a:pt x="1198" y="1590"/>
                    </a:lnTo>
                    <a:lnTo>
                      <a:pt x="1187" y="1623"/>
                    </a:lnTo>
                    <a:lnTo>
                      <a:pt x="1182" y="1659"/>
                    </a:lnTo>
                    <a:lnTo>
                      <a:pt x="1182" y="1694"/>
                    </a:lnTo>
                    <a:lnTo>
                      <a:pt x="1185" y="1732"/>
                    </a:lnTo>
                    <a:lnTo>
                      <a:pt x="1192" y="1770"/>
                    </a:lnTo>
                    <a:lnTo>
                      <a:pt x="1204" y="1808"/>
                    </a:lnTo>
                    <a:lnTo>
                      <a:pt x="1219" y="1849"/>
                    </a:lnTo>
                    <a:lnTo>
                      <a:pt x="1235" y="1891"/>
                    </a:lnTo>
                    <a:lnTo>
                      <a:pt x="1256" y="1933"/>
                    </a:lnTo>
                    <a:lnTo>
                      <a:pt x="1274" y="1971"/>
                    </a:lnTo>
                    <a:lnTo>
                      <a:pt x="1289" y="2005"/>
                    </a:lnTo>
                    <a:lnTo>
                      <a:pt x="1300" y="2036"/>
                    </a:lnTo>
                    <a:lnTo>
                      <a:pt x="1306" y="2064"/>
                    </a:lnTo>
                    <a:lnTo>
                      <a:pt x="1309" y="2089"/>
                    </a:lnTo>
                    <a:lnTo>
                      <a:pt x="1308" y="2111"/>
                    </a:lnTo>
                    <a:lnTo>
                      <a:pt x="1303" y="2132"/>
                    </a:lnTo>
                    <a:lnTo>
                      <a:pt x="1293" y="2150"/>
                    </a:lnTo>
                    <a:lnTo>
                      <a:pt x="1281" y="2166"/>
                    </a:lnTo>
                    <a:lnTo>
                      <a:pt x="1264" y="2179"/>
                    </a:lnTo>
                    <a:lnTo>
                      <a:pt x="1245" y="2187"/>
                    </a:lnTo>
                    <a:lnTo>
                      <a:pt x="1225" y="2191"/>
                    </a:lnTo>
                    <a:lnTo>
                      <a:pt x="1204" y="2190"/>
                    </a:lnTo>
                    <a:lnTo>
                      <a:pt x="1181" y="2185"/>
                    </a:lnTo>
                    <a:lnTo>
                      <a:pt x="1158" y="2176"/>
                    </a:lnTo>
                    <a:lnTo>
                      <a:pt x="1134" y="2162"/>
                    </a:lnTo>
                    <a:lnTo>
                      <a:pt x="1110" y="2144"/>
                    </a:lnTo>
                    <a:lnTo>
                      <a:pt x="1087" y="2124"/>
                    </a:lnTo>
                    <a:lnTo>
                      <a:pt x="1056" y="2089"/>
                    </a:lnTo>
                    <a:lnTo>
                      <a:pt x="1027" y="2053"/>
                    </a:lnTo>
                    <a:lnTo>
                      <a:pt x="1003" y="2016"/>
                    </a:lnTo>
                    <a:lnTo>
                      <a:pt x="983" y="1979"/>
                    </a:lnTo>
                    <a:lnTo>
                      <a:pt x="965" y="1942"/>
                    </a:lnTo>
                    <a:lnTo>
                      <a:pt x="950" y="1906"/>
                    </a:lnTo>
                    <a:lnTo>
                      <a:pt x="940" y="1872"/>
                    </a:lnTo>
                    <a:lnTo>
                      <a:pt x="761" y="1976"/>
                    </a:lnTo>
                    <a:lnTo>
                      <a:pt x="773" y="2008"/>
                    </a:lnTo>
                    <a:lnTo>
                      <a:pt x="788" y="2044"/>
                    </a:lnTo>
                    <a:lnTo>
                      <a:pt x="806" y="2080"/>
                    </a:lnTo>
                    <a:lnTo>
                      <a:pt x="829" y="2117"/>
                    </a:lnTo>
                    <a:lnTo>
                      <a:pt x="855" y="2156"/>
                    </a:lnTo>
                    <a:lnTo>
                      <a:pt x="884" y="2194"/>
                    </a:lnTo>
                    <a:lnTo>
                      <a:pt x="917" y="2231"/>
                    </a:lnTo>
                    <a:lnTo>
                      <a:pt x="800" y="2345"/>
                    </a:lnTo>
                    <a:lnTo>
                      <a:pt x="919" y="2464"/>
                    </a:lnTo>
                    <a:lnTo>
                      <a:pt x="1044" y="2340"/>
                    </a:lnTo>
                    <a:lnTo>
                      <a:pt x="1088" y="2368"/>
                    </a:lnTo>
                    <a:lnTo>
                      <a:pt x="1133" y="2390"/>
                    </a:lnTo>
                    <a:lnTo>
                      <a:pt x="1178" y="2405"/>
                    </a:lnTo>
                    <a:lnTo>
                      <a:pt x="1222" y="2415"/>
                    </a:lnTo>
                    <a:lnTo>
                      <a:pt x="1264" y="2419"/>
                    </a:lnTo>
                    <a:lnTo>
                      <a:pt x="1305" y="2418"/>
                    </a:lnTo>
                    <a:lnTo>
                      <a:pt x="1345" y="2411"/>
                    </a:lnTo>
                    <a:lnTo>
                      <a:pt x="1383" y="2399"/>
                    </a:lnTo>
                    <a:lnTo>
                      <a:pt x="1418" y="2382"/>
                    </a:lnTo>
                    <a:lnTo>
                      <a:pt x="1452" y="2360"/>
                    </a:lnTo>
                    <a:lnTo>
                      <a:pt x="1483" y="2333"/>
                    </a:lnTo>
                    <a:lnTo>
                      <a:pt x="1509" y="2305"/>
                    </a:lnTo>
                    <a:lnTo>
                      <a:pt x="1530" y="2276"/>
                    </a:lnTo>
                    <a:lnTo>
                      <a:pt x="1547" y="2247"/>
                    </a:lnTo>
                    <a:lnTo>
                      <a:pt x="1559" y="2216"/>
                    </a:lnTo>
                    <a:lnTo>
                      <a:pt x="1568" y="2185"/>
                    </a:lnTo>
                    <a:lnTo>
                      <a:pt x="1573" y="2152"/>
                    </a:lnTo>
                    <a:lnTo>
                      <a:pt x="1573" y="2116"/>
                    </a:lnTo>
                    <a:lnTo>
                      <a:pt x="1569" y="2079"/>
                    </a:lnTo>
                    <a:lnTo>
                      <a:pt x="1559" y="2039"/>
                    </a:lnTo>
                    <a:lnTo>
                      <a:pt x="1547" y="1998"/>
                    </a:lnTo>
                    <a:lnTo>
                      <a:pt x="1530" y="1953"/>
                    </a:lnTo>
                    <a:lnTo>
                      <a:pt x="1508" y="1906"/>
                    </a:lnTo>
                    <a:lnTo>
                      <a:pt x="1490" y="1867"/>
                    </a:lnTo>
                    <a:lnTo>
                      <a:pt x="1475" y="1831"/>
                    </a:lnTo>
                    <a:lnTo>
                      <a:pt x="1463" y="1799"/>
                    </a:lnTo>
                    <a:lnTo>
                      <a:pt x="1454" y="1771"/>
                    </a:lnTo>
                    <a:lnTo>
                      <a:pt x="1448" y="1746"/>
                    </a:lnTo>
                    <a:lnTo>
                      <a:pt x="1445" y="1723"/>
                    </a:lnTo>
                    <a:lnTo>
                      <a:pt x="1446" y="1704"/>
                    </a:lnTo>
                    <a:lnTo>
                      <a:pt x="1449" y="1688"/>
                    </a:lnTo>
                    <a:lnTo>
                      <a:pt x="1455" y="1673"/>
                    </a:lnTo>
                    <a:lnTo>
                      <a:pt x="1466" y="1661"/>
                    </a:lnTo>
                    <a:lnTo>
                      <a:pt x="1478" y="1650"/>
                    </a:lnTo>
                    <a:lnTo>
                      <a:pt x="1492" y="1642"/>
                    </a:lnTo>
                    <a:lnTo>
                      <a:pt x="1509" y="1637"/>
                    </a:lnTo>
                    <a:lnTo>
                      <a:pt x="1527" y="1636"/>
                    </a:lnTo>
                    <a:lnTo>
                      <a:pt x="1546" y="1638"/>
                    </a:lnTo>
                    <a:lnTo>
                      <a:pt x="1567" y="1644"/>
                    </a:lnTo>
                    <a:lnTo>
                      <a:pt x="1590" y="1656"/>
                    </a:lnTo>
                    <a:lnTo>
                      <a:pt x="1614" y="1672"/>
                    </a:lnTo>
                    <a:lnTo>
                      <a:pt x="1639" y="1695"/>
                    </a:lnTo>
                    <a:lnTo>
                      <a:pt x="1674" y="1733"/>
                    </a:lnTo>
                    <a:lnTo>
                      <a:pt x="1701" y="1768"/>
                    </a:lnTo>
                    <a:lnTo>
                      <a:pt x="1723" y="1802"/>
                    </a:lnTo>
                    <a:lnTo>
                      <a:pt x="1740" y="1834"/>
                    </a:lnTo>
                    <a:lnTo>
                      <a:pt x="1754" y="1863"/>
                    </a:lnTo>
                    <a:lnTo>
                      <a:pt x="1764" y="1889"/>
                    </a:lnTo>
                    <a:lnTo>
                      <a:pt x="1772" y="1909"/>
                    </a:lnTo>
                    <a:lnTo>
                      <a:pt x="1945" y="1811"/>
                    </a:lnTo>
                    <a:lnTo>
                      <a:pt x="1935" y="1785"/>
                    </a:lnTo>
                    <a:lnTo>
                      <a:pt x="1922" y="1756"/>
                    </a:lnTo>
                    <a:lnTo>
                      <a:pt x="1907" y="1727"/>
                    </a:lnTo>
                    <a:lnTo>
                      <a:pt x="1888" y="1696"/>
                    </a:lnTo>
                    <a:lnTo>
                      <a:pt x="1866" y="1664"/>
                    </a:lnTo>
                    <a:lnTo>
                      <a:pt x="1839" y="1631"/>
                    </a:lnTo>
                    <a:lnTo>
                      <a:pt x="1808" y="1595"/>
                    </a:lnTo>
                    <a:lnTo>
                      <a:pt x="1915" y="1490"/>
                    </a:lnTo>
                    <a:lnTo>
                      <a:pt x="1796" y="1373"/>
                    </a:lnTo>
                    <a:close/>
                    <a:moveTo>
                      <a:pt x="1691" y="513"/>
                    </a:moveTo>
                    <a:lnTo>
                      <a:pt x="1738" y="513"/>
                    </a:lnTo>
                    <a:lnTo>
                      <a:pt x="1787" y="514"/>
                    </a:lnTo>
                    <a:lnTo>
                      <a:pt x="1840" y="515"/>
                    </a:lnTo>
                    <a:lnTo>
                      <a:pt x="1896" y="517"/>
                    </a:lnTo>
                    <a:lnTo>
                      <a:pt x="1953" y="519"/>
                    </a:lnTo>
                    <a:lnTo>
                      <a:pt x="2010" y="522"/>
                    </a:lnTo>
                    <a:lnTo>
                      <a:pt x="2007" y="548"/>
                    </a:lnTo>
                    <a:lnTo>
                      <a:pt x="2005" y="575"/>
                    </a:lnTo>
                    <a:lnTo>
                      <a:pt x="2006" y="606"/>
                    </a:lnTo>
                    <a:lnTo>
                      <a:pt x="2008" y="643"/>
                    </a:lnTo>
                    <a:lnTo>
                      <a:pt x="2012" y="681"/>
                    </a:lnTo>
                    <a:lnTo>
                      <a:pt x="2018" y="722"/>
                    </a:lnTo>
                    <a:lnTo>
                      <a:pt x="2023" y="763"/>
                    </a:lnTo>
                    <a:lnTo>
                      <a:pt x="2030" y="805"/>
                    </a:lnTo>
                    <a:lnTo>
                      <a:pt x="2037" y="845"/>
                    </a:lnTo>
                    <a:lnTo>
                      <a:pt x="2018" y="879"/>
                    </a:lnTo>
                    <a:lnTo>
                      <a:pt x="2003" y="915"/>
                    </a:lnTo>
                    <a:lnTo>
                      <a:pt x="1995" y="954"/>
                    </a:lnTo>
                    <a:lnTo>
                      <a:pt x="1991" y="993"/>
                    </a:lnTo>
                    <a:lnTo>
                      <a:pt x="1995" y="1033"/>
                    </a:lnTo>
                    <a:lnTo>
                      <a:pt x="2002" y="1069"/>
                    </a:lnTo>
                    <a:lnTo>
                      <a:pt x="2016" y="1104"/>
                    </a:lnTo>
                    <a:lnTo>
                      <a:pt x="2035" y="1137"/>
                    </a:lnTo>
                    <a:lnTo>
                      <a:pt x="2057" y="1166"/>
                    </a:lnTo>
                    <a:lnTo>
                      <a:pt x="2083" y="1192"/>
                    </a:lnTo>
                    <a:lnTo>
                      <a:pt x="2112" y="1215"/>
                    </a:lnTo>
                    <a:lnTo>
                      <a:pt x="2145" y="1232"/>
                    </a:lnTo>
                    <a:lnTo>
                      <a:pt x="2181" y="1246"/>
                    </a:lnTo>
                    <a:lnTo>
                      <a:pt x="2217" y="1254"/>
                    </a:lnTo>
                    <a:lnTo>
                      <a:pt x="2257" y="1256"/>
                    </a:lnTo>
                    <a:lnTo>
                      <a:pt x="2296" y="1254"/>
                    </a:lnTo>
                    <a:lnTo>
                      <a:pt x="2334" y="1246"/>
                    </a:lnTo>
                    <a:lnTo>
                      <a:pt x="2370" y="1232"/>
                    </a:lnTo>
                    <a:lnTo>
                      <a:pt x="2403" y="1215"/>
                    </a:lnTo>
                    <a:lnTo>
                      <a:pt x="2432" y="1192"/>
                    </a:lnTo>
                    <a:lnTo>
                      <a:pt x="2458" y="1166"/>
                    </a:lnTo>
                    <a:lnTo>
                      <a:pt x="2480" y="1137"/>
                    </a:lnTo>
                    <a:lnTo>
                      <a:pt x="2499" y="1104"/>
                    </a:lnTo>
                    <a:lnTo>
                      <a:pt x="2512" y="1069"/>
                    </a:lnTo>
                    <a:lnTo>
                      <a:pt x="2520" y="1033"/>
                    </a:lnTo>
                    <a:lnTo>
                      <a:pt x="2523" y="993"/>
                    </a:lnTo>
                    <a:lnTo>
                      <a:pt x="2520" y="956"/>
                    </a:lnTo>
                    <a:lnTo>
                      <a:pt x="2513" y="919"/>
                    </a:lnTo>
                    <a:lnTo>
                      <a:pt x="2500" y="886"/>
                    </a:lnTo>
                    <a:lnTo>
                      <a:pt x="2482" y="855"/>
                    </a:lnTo>
                    <a:lnTo>
                      <a:pt x="2461" y="826"/>
                    </a:lnTo>
                    <a:lnTo>
                      <a:pt x="2437" y="800"/>
                    </a:lnTo>
                    <a:lnTo>
                      <a:pt x="2409" y="778"/>
                    </a:lnTo>
                    <a:lnTo>
                      <a:pt x="2403" y="742"/>
                    </a:lnTo>
                    <a:lnTo>
                      <a:pt x="2397" y="708"/>
                    </a:lnTo>
                    <a:lnTo>
                      <a:pt x="2393" y="675"/>
                    </a:lnTo>
                    <a:lnTo>
                      <a:pt x="2389" y="645"/>
                    </a:lnTo>
                    <a:lnTo>
                      <a:pt x="2386" y="618"/>
                    </a:lnTo>
                    <a:lnTo>
                      <a:pt x="2385" y="594"/>
                    </a:lnTo>
                    <a:lnTo>
                      <a:pt x="2384" y="575"/>
                    </a:lnTo>
                    <a:lnTo>
                      <a:pt x="2385" y="563"/>
                    </a:lnTo>
                    <a:lnTo>
                      <a:pt x="2386" y="550"/>
                    </a:lnTo>
                    <a:lnTo>
                      <a:pt x="2436" y="555"/>
                    </a:lnTo>
                    <a:lnTo>
                      <a:pt x="2485" y="560"/>
                    </a:lnTo>
                    <a:lnTo>
                      <a:pt x="2524" y="566"/>
                    </a:lnTo>
                    <a:lnTo>
                      <a:pt x="2558" y="570"/>
                    </a:lnTo>
                    <a:lnTo>
                      <a:pt x="2587" y="575"/>
                    </a:lnTo>
                    <a:lnTo>
                      <a:pt x="2610" y="581"/>
                    </a:lnTo>
                    <a:lnTo>
                      <a:pt x="2629" y="589"/>
                    </a:lnTo>
                    <a:lnTo>
                      <a:pt x="2644" y="598"/>
                    </a:lnTo>
                    <a:lnTo>
                      <a:pt x="2656" y="610"/>
                    </a:lnTo>
                    <a:lnTo>
                      <a:pt x="2666" y="626"/>
                    </a:lnTo>
                    <a:lnTo>
                      <a:pt x="2674" y="645"/>
                    </a:lnTo>
                    <a:lnTo>
                      <a:pt x="2680" y="668"/>
                    </a:lnTo>
                    <a:lnTo>
                      <a:pt x="2685" y="697"/>
                    </a:lnTo>
                    <a:lnTo>
                      <a:pt x="2690" y="730"/>
                    </a:lnTo>
                    <a:lnTo>
                      <a:pt x="2695" y="770"/>
                    </a:lnTo>
                    <a:lnTo>
                      <a:pt x="2700" y="813"/>
                    </a:lnTo>
                    <a:lnTo>
                      <a:pt x="2705" y="859"/>
                    </a:lnTo>
                    <a:lnTo>
                      <a:pt x="2711" y="908"/>
                    </a:lnTo>
                    <a:lnTo>
                      <a:pt x="2716" y="959"/>
                    </a:lnTo>
                    <a:lnTo>
                      <a:pt x="2721" y="1011"/>
                    </a:lnTo>
                    <a:lnTo>
                      <a:pt x="2726" y="1065"/>
                    </a:lnTo>
                    <a:lnTo>
                      <a:pt x="2731" y="1120"/>
                    </a:lnTo>
                    <a:lnTo>
                      <a:pt x="2736" y="1175"/>
                    </a:lnTo>
                    <a:lnTo>
                      <a:pt x="2740" y="1230"/>
                    </a:lnTo>
                    <a:lnTo>
                      <a:pt x="2743" y="1285"/>
                    </a:lnTo>
                    <a:lnTo>
                      <a:pt x="2747" y="1339"/>
                    </a:lnTo>
                    <a:lnTo>
                      <a:pt x="2749" y="1392"/>
                    </a:lnTo>
                    <a:lnTo>
                      <a:pt x="2752" y="1443"/>
                    </a:lnTo>
                    <a:lnTo>
                      <a:pt x="2754" y="1492"/>
                    </a:lnTo>
                    <a:lnTo>
                      <a:pt x="2754" y="1539"/>
                    </a:lnTo>
                    <a:lnTo>
                      <a:pt x="2754" y="1583"/>
                    </a:lnTo>
                    <a:lnTo>
                      <a:pt x="2753" y="1622"/>
                    </a:lnTo>
                    <a:lnTo>
                      <a:pt x="2752" y="1660"/>
                    </a:lnTo>
                    <a:lnTo>
                      <a:pt x="2748" y="1692"/>
                    </a:lnTo>
                    <a:lnTo>
                      <a:pt x="2744" y="1719"/>
                    </a:lnTo>
                    <a:lnTo>
                      <a:pt x="2739" y="1742"/>
                    </a:lnTo>
                    <a:lnTo>
                      <a:pt x="2733" y="1760"/>
                    </a:lnTo>
                    <a:lnTo>
                      <a:pt x="2725" y="1770"/>
                    </a:lnTo>
                    <a:lnTo>
                      <a:pt x="1318" y="3162"/>
                    </a:lnTo>
                    <a:lnTo>
                      <a:pt x="1293" y="3183"/>
                    </a:lnTo>
                    <a:lnTo>
                      <a:pt x="1267" y="3200"/>
                    </a:lnTo>
                    <a:lnTo>
                      <a:pt x="1238" y="3212"/>
                    </a:lnTo>
                    <a:lnTo>
                      <a:pt x="1208" y="3221"/>
                    </a:lnTo>
                    <a:lnTo>
                      <a:pt x="1178" y="3226"/>
                    </a:lnTo>
                    <a:lnTo>
                      <a:pt x="1146" y="3226"/>
                    </a:lnTo>
                    <a:lnTo>
                      <a:pt x="1116" y="3221"/>
                    </a:lnTo>
                    <a:lnTo>
                      <a:pt x="1086" y="3212"/>
                    </a:lnTo>
                    <a:lnTo>
                      <a:pt x="1057" y="3200"/>
                    </a:lnTo>
                    <a:lnTo>
                      <a:pt x="1030" y="3183"/>
                    </a:lnTo>
                    <a:lnTo>
                      <a:pt x="1005" y="3162"/>
                    </a:lnTo>
                    <a:lnTo>
                      <a:pt x="65" y="2232"/>
                    </a:lnTo>
                    <a:lnTo>
                      <a:pt x="43" y="2207"/>
                    </a:lnTo>
                    <a:lnTo>
                      <a:pt x="26" y="2181"/>
                    </a:lnTo>
                    <a:lnTo>
                      <a:pt x="14" y="2152"/>
                    </a:lnTo>
                    <a:lnTo>
                      <a:pt x="5" y="2123"/>
                    </a:lnTo>
                    <a:lnTo>
                      <a:pt x="0" y="2092"/>
                    </a:lnTo>
                    <a:lnTo>
                      <a:pt x="0" y="2061"/>
                    </a:lnTo>
                    <a:lnTo>
                      <a:pt x="5" y="2031"/>
                    </a:lnTo>
                    <a:lnTo>
                      <a:pt x="14" y="2002"/>
                    </a:lnTo>
                    <a:lnTo>
                      <a:pt x="26" y="1973"/>
                    </a:lnTo>
                    <a:lnTo>
                      <a:pt x="43" y="1946"/>
                    </a:lnTo>
                    <a:lnTo>
                      <a:pt x="65" y="1922"/>
                    </a:lnTo>
                    <a:lnTo>
                      <a:pt x="1471" y="531"/>
                    </a:lnTo>
                    <a:lnTo>
                      <a:pt x="1479" y="526"/>
                    </a:lnTo>
                    <a:lnTo>
                      <a:pt x="1494" y="523"/>
                    </a:lnTo>
                    <a:lnTo>
                      <a:pt x="1514" y="519"/>
                    </a:lnTo>
                    <a:lnTo>
                      <a:pt x="1540" y="517"/>
                    </a:lnTo>
                    <a:lnTo>
                      <a:pt x="1571" y="515"/>
                    </a:lnTo>
                    <a:lnTo>
                      <a:pt x="1607" y="514"/>
                    </a:lnTo>
                    <a:lnTo>
                      <a:pt x="1647" y="513"/>
                    </a:lnTo>
                    <a:lnTo>
                      <a:pt x="1691" y="513"/>
                    </a:lnTo>
                    <a:close/>
                    <a:moveTo>
                      <a:pt x="2679" y="0"/>
                    </a:moveTo>
                    <a:lnTo>
                      <a:pt x="2740" y="3"/>
                    </a:lnTo>
                    <a:lnTo>
                      <a:pt x="2799" y="12"/>
                    </a:lnTo>
                    <a:lnTo>
                      <a:pt x="2855" y="27"/>
                    </a:lnTo>
                    <a:lnTo>
                      <a:pt x="2909" y="47"/>
                    </a:lnTo>
                    <a:lnTo>
                      <a:pt x="2960" y="73"/>
                    </a:lnTo>
                    <a:lnTo>
                      <a:pt x="3008" y="103"/>
                    </a:lnTo>
                    <a:lnTo>
                      <a:pt x="3052" y="137"/>
                    </a:lnTo>
                    <a:lnTo>
                      <a:pt x="3093" y="177"/>
                    </a:lnTo>
                    <a:lnTo>
                      <a:pt x="3130" y="220"/>
                    </a:lnTo>
                    <a:lnTo>
                      <a:pt x="3163" y="268"/>
                    </a:lnTo>
                    <a:lnTo>
                      <a:pt x="3191" y="319"/>
                    </a:lnTo>
                    <a:lnTo>
                      <a:pt x="3215" y="373"/>
                    </a:lnTo>
                    <a:lnTo>
                      <a:pt x="3234" y="430"/>
                    </a:lnTo>
                    <a:lnTo>
                      <a:pt x="3248" y="491"/>
                    </a:lnTo>
                    <a:lnTo>
                      <a:pt x="3256" y="553"/>
                    </a:lnTo>
                    <a:lnTo>
                      <a:pt x="3259" y="619"/>
                    </a:lnTo>
                    <a:lnTo>
                      <a:pt x="3257" y="692"/>
                    </a:lnTo>
                    <a:lnTo>
                      <a:pt x="3253" y="761"/>
                    </a:lnTo>
                    <a:lnTo>
                      <a:pt x="3246" y="830"/>
                    </a:lnTo>
                    <a:lnTo>
                      <a:pt x="3236" y="895"/>
                    </a:lnTo>
                    <a:lnTo>
                      <a:pt x="3225" y="958"/>
                    </a:lnTo>
                    <a:lnTo>
                      <a:pt x="3212" y="1018"/>
                    </a:lnTo>
                    <a:lnTo>
                      <a:pt x="3197" y="1075"/>
                    </a:lnTo>
                    <a:lnTo>
                      <a:pt x="3183" y="1129"/>
                    </a:lnTo>
                    <a:lnTo>
                      <a:pt x="3166" y="1180"/>
                    </a:lnTo>
                    <a:lnTo>
                      <a:pt x="3150" y="1228"/>
                    </a:lnTo>
                    <a:lnTo>
                      <a:pt x="3133" y="1272"/>
                    </a:lnTo>
                    <a:lnTo>
                      <a:pt x="3117" y="1311"/>
                    </a:lnTo>
                    <a:lnTo>
                      <a:pt x="3102" y="1348"/>
                    </a:lnTo>
                    <a:lnTo>
                      <a:pt x="3087" y="1380"/>
                    </a:lnTo>
                    <a:lnTo>
                      <a:pt x="3073" y="1408"/>
                    </a:lnTo>
                    <a:lnTo>
                      <a:pt x="3061" y="1432"/>
                    </a:lnTo>
                    <a:lnTo>
                      <a:pt x="3050" y="1451"/>
                    </a:lnTo>
                    <a:lnTo>
                      <a:pt x="3043" y="1465"/>
                    </a:lnTo>
                    <a:lnTo>
                      <a:pt x="3037" y="1475"/>
                    </a:lnTo>
                    <a:lnTo>
                      <a:pt x="3034" y="1480"/>
                    </a:lnTo>
                    <a:lnTo>
                      <a:pt x="3022" y="1495"/>
                    </a:lnTo>
                    <a:lnTo>
                      <a:pt x="3006" y="1509"/>
                    </a:lnTo>
                    <a:lnTo>
                      <a:pt x="2989" y="1518"/>
                    </a:lnTo>
                    <a:lnTo>
                      <a:pt x="2971" y="1524"/>
                    </a:lnTo>
                    <a:lnTo>
                      <a:pt x="2951" y="1526"/>
                    </a:lnTo>
                    <a:lnTo>
                      <a:pt x="2935" y="1524"/>
                    </a:lnTo>
                    <a:lnTo>
                      <a:pt x="2918" y="1519"/>
                    </a:lnTo>
                    <a:lnTo>
                      <a:pt x="2901" y="1512"/>
                    </a:lnTo>
                    <a:lnTo>
                      <a:pt x="2883" y="1499"/>
                    </a:lnTo>
                    <a:lnTo>
                      <a:pt x="2869" y="1482"/>
                    </a:lnTo>
                    <a:lnTo>
                      <a:pt x="2860" y="1463"/>
                    </a:lnTo>
                    <a:lnTo>
                      <a:pt x="2856" y="1442"/>
                    </a:lnTo>
                    <a:lnTo>
                      <a:pt x="2855" y="1422"/>
                    </a:lnTo>
                    <a:lnTo>
                      <a:pt x="2859" y="1401"/>
                    </a:lnTo>
                    <a:lnTo>
                      <a:pt x="2868" y="1380"/>
                    </a:lnTo>
                    <a:lnTo>
                      <a:pt x="2870" y="1378"/>
                    </a:lnTo>
                    <a:lnTo>
                      <a:pt x="2875" y="1370"/>
                    </a:lnTo>
                    <a:lnTo>
                      <a:pt x="2881" y="1358"/>
                    </a:lnTo>
                    <a:lnTo>
                      <a:pt x="2890" y="1342"/>
                    </a:lnTo>
                    <a:lnTo>
                      <a:pt x="2900" y="1321"/>
                    </a:lnTo>
                    <a:lnTo>
                      <a:pt x="2912" y="1297"/>
                    </a:lnTo>
                    <a:lnTo>
                      <a:pt x="2925" y="1268"/>
                    </a:lnTo>
                    <a:lnTo>
                      <a:pt x="2939" y="1236"/>
                    </a:lnTo>
                    <a:lnTo>
                      <a:pt x="2953" y="1200"/>
                    </a:lnTo>
                    <a:lnTo>
                      <a:pt x="2968" y="1162"/>
                    </a:lnTo>
                    <a:lnTo>
                      <a:pt x="2983" y="1119"/>
                    </a:lnTo>
                    <a:lnTo>
                      <a:pt x="2997" y="1073"/>
                    </a:lnTo>
                    <a:lnTo>
                      <a:pt x="3010" y="1025"/>
                    </a:lnTo>
                    <a:lnTo>
                      <a:pt x="3024" y="974"/>
                    </a:lnTo>
                    <a:lnTo>
                      <a:pt x="3035" y="920"/>
                    </a:lnTo>
                    <a:lnTo>
                      <a:pt x="3045" y="864"/>
                    </a:lnTo>
                    <a:lnTo>
                      <a:pt x="3053" y="806"/>
                    </a:lnTo>
                    <a:lnTo>
                      <a:pt x="3061" y="746"/>
                    </a:lnTo>
                    <a:lnTo>
                      <a:pt x="3064" y="683"/>
                    </a:lnTo>
                    <a:lnTo>
                      <a:pt x="3066" y="619"/>
                    </a:lnTo>
                    <a:lnTo>
                      <a:pt x="3063" y="567"/>
                    </a:lnTo>
                    <a:lnTo>
                      <a:pt x="3057" y="517"/>
                    </a:lnTo>
                    <a:lnTo>
                      <a:pt x="3044" y="470"/>
                    </a:lnTo>
                    <a:lnTo>
                      <a:pt x="3028" y="425"/>
                    </a:lnTo>
                    <a:lnTo>
                      <a:pt x="3008" y="385"/>
                    </a:lnTo>
                    <a:lnTo>
                      <a:pt x="2984" y="346"/>
                    </a:lnTo>
                    <a:lnTo>
                      <a:pt x="2957" y="312"/>
                    </a:lnTo>
                    <a:lnTo>
                      <a:pt x="2925" y="282"/>
                    </a:lnTo>
                    <a:lnTo>
                      <a:pt x="2890" y="255"/>
                    </a:lnTo>
                    <a:lnTo>
                      <a:pt x="2854" y="233"/>
                    </a:lnTo>
                    <a:lnTo>
                      <a:pt x="2814" y="215"/>
                    </a:lnTo>
                    <a:lnTo>
                      <a:pt x="2771" y="202"/>
                    </a:lnTo>
                    <a:lnTo>
                      <a:pt x="2725" y="194"/>
                    </a:lnTo>
                    <a:lnTo>
                      <a:pt x="2679" y="191"/>
                    </a:lnTo>
                    <a:lnTo>
                      <a:pt x="2630" y="194"/>
                    </a:lnTo>
                    <a:lnTo>
                      <a:pt x="2583" y="203"/>
                    </a:lnTo>
                    <a:lnTo>
                      <a:pt x="2539" y="217"/>
                    </a:lnTo>
                    <a:lnTo>
                      <a:pt x="2496" y="236"/>
                    </a:lnTo>
                    <a:lnTo>
                      <a:pt x="2457" y="260"/>
                    </a:lnTo>
                    <a:lnTo>
                      <a:pt x="2421" y="288"/>
                    </a:lnTo>
                    <a:lnTo>
                      <a:pt x="2389" y="320"/>
                    </a:lnTo>
                    <a:lnTo>
                      <a:pt x="2360" y="356"/>
                    </a:lnTo>
                    <a:lnTo>
                      <a:pt x="2336" y="395"/>
                    </a:lnTo>
                    <a:lnTo>
                      <a:pt x="2317" y="437"/>
                    </a:lnTo>
                    <a:lnTo>
                      <a:pt x="2303" y="480"/>
                    </a:lnTo>
                    <a:lnTo>
                      <a:pt x="2294" y="527"/>
                    </a:lnTo>
                    <a:lnTo>
                      <a:pt x="2291" y="575"/>
                    </a:lnTo>
                    <a:lnTo>
                      <a:pt x="2292" y="600"/>
                    </a:lnTo>
                    <a:lnTo>
                      <a:pt x="2294" y="630"/>
                    </a:lnTo>
                    <a:lnTo>
                      <a:pt x="2298" y="663"/>
                    </a:lnTo>
                    <a:lnTo>
                      <a:pt x="2304" y="700"/>
                    </a:lnTo>
                    <a:lnTo>
                      <a:pt x="2309" y="738"/>
                    </a:lnTo>
                    <a:lnTo>
                      <a:pt x="2315" y="778"/>
                    </a:lnTo>
                    <a:lnTo>
                      <a:pt x="2323" y="816"/>
                    </a:lnTo>
                    <a:lnTo>
                      <a:pt x="2329" y="855"/>
                    </a:lnTo>
                    <a:lnTo>
                      <a:pt x="2335" y="890"/>
                    </a:lnTo>
                    <a:lnTo>
                      <a:pt x="2342" y="922"/>
                    </a:lnTo>
                    <a:lnTo>
                      <a:pt x="2348" y="950"/>
                    </a:lnTo>
                    <a:lnTo>
                      <a:pt x="2352" y="973"/>
                    </a:lnTo>
                    <a:lnTo>
                      <a:pt x="2354" y="996"/>
                    </a:lnTo>
                    <a:lnTo>
                      <a:pt x="2351" y="1017"/>
                    </a:lnTo>
                    <a:lnTo>
                      <a:pt x="2344" y="1037"/>
                    </a:lnTo>
                    <a:lnTo>
                      <a:pt x="2332" y="1054"/>
                    </a:lnTo>
                    <a:lnTo>
                      <a:pt x="2316" y="1069"/>
                    </a:lnTo>
                    <a:lnTo>
                      <a:pt x="2298" y="1080"/>
                    </a:lnTo>
                    <a:lnTo>
                      <a:pt x="2277" y="1088"/>
                    </a:lnTo>
                    <a:lnTo>
                      <a:pt x="2254" y="1089"/>
                    </a:lnTo>
                    <a:lnTo>
                      <a:pt x="2233" y="1086"/>
                    </a:lnTo>
                    <a:lnTo>
                      <a:pt x="2213" y="1078"/>
                    </a:lnTo>
                    <a:lnTo>
                      <a:pt x="2195" y="1067"/>
                    </a:lnTo>
                    <a:lnTo>
                      <a:pt x="2181" y="1052"/>
                    </a:lnTo>
                    <a:lnTo>
                      <a:pt x="2170" y="1034"/>
                    </a:lnTo>
                    <a:lnTo>
                      <a:pt x="2163" y="1013"/>
                    </a:lnTo>
                    <a:lnTo>
                      <a:pt x="2161" y="1004"/>
                    </a:lnTo>
                    <a:lnTo>
                      <a:pt x="2158" y="988"/>
                    </a:lnTo>
                    <a:lnTo>
                      <a:pt x="2153" y="967"/>
                    </a:lnTo>
                    <a:lnTo>
                      <a:pt x="2149" y="942"/>
                    </a:lnTo>
                    <a:lnTo>
                      <a:pt x="2143" y="913"/>
                    </a:lnTo>
                    <a:lnTo>
                      <a:pt x="2138" y="881"/>
                    </a:lnTo>
                    <a:lnTo>
                      <a:pt x="2131" y="846"/>
                    </a:lnTo>
                    <a:lnTo>
                      <a:pt x="2125" y="811"/>
                    </a:lnTo>
                    <a:lnTo>
                      <a:pt x="2119" y="775"/>
                    </a:lnTo>
                    <a:lnTo>
                      <a:pt x="2113" y="737"/>
                    </a:lnTo>
                    <a:lnTo>
                      <a:pt x="2108" y="701"/>
                    </a:lnTo>
                    <a:lnTo>
                      <a:pt x="2104" y="666"/>
                    </a:lnTo>
                    <a:lnTo>
                      <a:pt x="2101" y="632"/>
                    </a:lnTo>
                    <a:lnTo>
                      <a:pt x="2099" y="602"/>
                    </a:lnTo>
                    <a:lnTo>
                      <a:pt x="2098" y="575"/>
                    </a:lnTo>
                    <a:lnTo>
                      <a:pt x="2101" y="516"/>
                    </a:lnTo>
                    <a:lnTo>
                      <a:pt x="2109" y="460"/>
                    </a:lnTo>
                    <a:lnTo>
                      <a:pt x="2124" y="404"/>
                    </a:lnTo>
                    <a:lnTo>
                      <a:pt x="2144" y="351"/>
                    </a:lnTo>
                    <a:lnTo>
                      <a:pt x="2168" y="302"/>
                    </a:lnTo>
                    <a:lnTo>
                      <a:pt x="2197" y="254"/>
                    </a:lnTo>
                    <a:lnTo>
                      <a:pt x="2230" y="209"/>
                    </a:lnTo>
                    <a:lnTo>
                      <a:pt x="2268" y="168"/>
                    </a:lnTo>
                    <a:lnTo>
                      <a:pt x="2309" y="132"/>
                    </a:lnTo>
                    <a:lnTo>
                      <a:pt x="2354" y="99"/>
                    </a:lnTo>
                    <a:lnTo>
                      <a:pt x="2401" y="70"/>
                    </a:lnTo>
                    <a:lnTo>
                      <a:pt x="2453" y="46"/>
                    </a:lnTo>
                    <a:lnTo>
                      <a:pt x="2506" y="26"/>
                    </a:lnTo>
                    <a:lnTo>
                      <a:pt x="2561" y="11"/>
                    </a:lnTo>
                    <a:lnTo>
                      <a:pt x="2619" y="3"/>
                    </a:lnTo>
                    <a:lnTo>
                      <a:pt x="26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latin typeface="Calibri"/>
                </a:endParaRPr>
              </a:p>
            </p:txBody>
          </p:sp>
        </p:grpSp>
        <p:sp>
          <p:nvSpPr>
            <p:cNvPr id="65" name="Rectangle 64"/>
            <p:cNvSpPr/>
            <p:nvPr/>
          </p:nvSpPr>
          <p:spPr>
            <a:xfrm>
              <a:off x="5448143" y="4927685"/>
              <a:ext cx="1239526" cy="656590"/>
            </a:xfrm>
            <a:prstGeom prst="rect">
              <a:avLst/>
            </a:prstGeom>
          </p:spPr>
          <p:txBody>
            <a:bodyPr wrap="square">
              <a:spAutoFit/>
            </a:bodyPr>
            <a:lstStyle/>
            <a:p>
              <a:pPr algn="ctr" defTabSz="685783">
                <a:buClr>
                  <a:srgbClr val="404040"/>
                </a:buClr>
                <a:buSzPct val="100000"/>
              </a:pPr>
              <a:r>
                <a:rPr lang="en-US" sz="1100" b="1" cap="all" dirty="0">
                  <a:solidFill>
                    <a:prstClr val="white"/>
                  </a:solidFill>
                  <a:latin typeface="Calibri"/>
                  <a:ea typeface="Century Gothic"/>
                  <a:cs typeface="Calibri"/>
                  <a:sym typeface="Century Gothic"/>
                </a:rPr>
                <a:t>Better </a:t>
              </a:r>
              <a:r>
                <a:rPr lang="en-US" sz="1400" b="1" cap="all" dirty="0">
                  <a:solidFill>
                    <a:prstClr val="white"/>
                  </a:solidFill>
                  <a:latin typeface="Calibri"/>
                  <a:ea typeface="Century Gothic"/>
                  <a:cs typeface="Calibri"/>
                  <a:sym typeface="Century Gothic"/>
                </a:rPr>
                <a:t>Prices</a:t>
              </a:r>
            </a:p>
          </p:txBody>
        </p:sp>
      </p:grpSp>
      <p:grpSp>
        <p:nvGrpSpPr>
          <p:cNvPr id="70" name="Group 69"/>
          <p:cNvGrpSpPr/>
          <p:nvPr/>
        </p:nvGrpSpPr>
        <p:grpSpPr>
          <a:xfrm>
            <a:off x="4975729" y="2952249"/>
            <a:ext cx="1047720" cy="1122305"/>
            <a:chOff x="6687668" y="3927980"/>
            <a:chExt cx="1396959" cy="1496407"/>
          </a:xfrm>
        </p:grpSpPr>
        <p:grpSp>
          <p:nvGrpSpPr>
            <p:cNvPr id="53" name="Group 52"/>
            <p:cNvGrpSpPr/>
            <p:nvPr/>
          </p:nvGrpSpPr>
          <p:grpSpPr>
            <a:xfrm>
              <a:off x="6874971" y="3927980"/>
              <a:ext cx="914400" cy="914400"/>
              <a:chOff x="6794547" y="3869569"/>
              <a:chExt cx="703386" cy="711298"/>
            </a:xfrm>
          </p:grpSpPr>
          <p:sp>
            <p:nvSpPr>
              <p:cNvPr id="52" name="Oval 51"/>
              <p:cNvSpPr/>
              <p:nvPr/>
            </p:nvSpPr>
            <p:spPr>
              <a:xfrm>
                <a:off x="6794547" y="3869569"/>
                <a:ext cx="703386" cy="71129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b="1">
                  <a:solidFill>
                    <a:prstClr val="white"/>
                  </a:solidFill>
                  <a:latin typeface="Calibri"/>
                </a:endParaRPr>
              </a:p>
            </p:txBody>
          </p:sp>
          <p:grpSp>
            <p:nvGrpSpPr>
              <p:cNvPr id="39" name="Group 4"/>
              <p:cNvGrpSpPr>
                <a:grpSpLocks noChangeAspect="1"/>
              </p:cNvGrpSpPr>
              <p:nvPr/>
            </p:nvGrpSpPr>
            <p:grpSpPr bwMode="auto">
              <a:xfrm>
                <a:off x="6924998" y="4013853"/>
                <a:ext cx="442484" cy="422730"/>
                <a:chOff x="-633" y="1403"/>
                <a:chExt cx="784" cy="749"/>
              </a:xfrm>
              <a:solidFill>
                <a:schemeClr val="bg1"/>
              </a:solidFill>
            </p:grpSpPr>
            <p:sp>
              <p:nvSpPr>
                <p:cNvPr id="42" name="Freeform 6"/>
                <p:cNvSpPr>
                  <a:spLocks/>
                </p:cNvSpPr>
                <p:nvPr/>
              </p:nvSpPr>
              <p:spPr bwMode="auto">
                <a:xfrm>
                  <a:off x="-534" y="1403"/>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latin typeface="Calibri"/>
                  </a:endParaRPr>
                </a:p>
              </p:txBody>
            </p:sp>
            <p:sp>
              <p:nvSpPr>
                <p:cNvPr id="43" name="Freeform 7"/>
                <p:cNvSpPr>
                  <a:spLocks/>
                </p:cNvSpPr>
                <p:nvPr/>
              </p:nvSpPr>
              <p:spPr bwMode="auto">
                <a:xfrm>
                  <a:off x="-547" y="1581"/>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latin typeface="Calibri"/>
                  </a:endParaRPr>
                </a:p>
              </p:txBody>
            </p:sp>
            <p:sp>
              <p:nvSpPr>
                <p:cNvPr id="44" name="Freeform 8"/>
                <p:cNvSpPr>
                  <a:spLocks/>
                </p:cNvSpPr>
                <p:nvPr/>
              </p:nvSpPr>
              <p:spPr bwMode="auto">
                <a:xfrm>
                  <a:off x="-633" y="1620"/>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latin typeface="Calibri"/>
                  </a:endParaRPr>
                </a:p>
              </p:txBody>
            </p:sp>
            <p:sp>
              <p:nvSpPr>
                <p:cNvPr id="45" name="Freeform 9"/>
                <p:cNvSpPr>
                  <a:spLocks/>
                </p:cNvSpPr>
                <p:nvPr/>
              </p:nvSpPr>
              <p:spPr bwMode="auto">
                <a:xfrm>
                  <a:off x="-294" y="1777"/>
                  <a:ext cx="445" cy="357"/>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latin typeface="Calibri"/>
                  </a:endParaRPr>
                </a:p>
              </p:txBody>
            </p:sp>
            <p:sp>
              <p:nvSpPr>
                <p:cNvPr id="46" name="Freeform 10"/>
                <p:cNvSpPr>
                  <a:spLocks noEditPoints="1"/>
                </p:cNvSpPr>
                <p:nvPr/>
              </p:nvSpPr>
              <p:spPr bwMode="auto">
                <a:xfrm>
                  <a:off x="-179" y="1525"/>
                  <a:ext cx="306" cy="242"/>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latin typeface="Calibri"/>
                  </a:endParaRPr>
                </a:p>
              </p:txBody>
            </p:sp>
            <p:sp>
              <p:nvSpPr>
                <p:cNvPr id="47" name="Freeform 11"/>
                <p:cNvSpPr>
                  <a:spLocks noEditPoints="1"/>
                </p:cNvSpPr>
                <p:nvPr/>
              </p:nvSpPr>
              <p:spPr bwMode="auto">
                <a:xfrm>
                  <a:off x="35" y="1591"/>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latin typeface="Calibri"/>
                  </a:endParaRPr>
                </a:p>
              </p:txBody>
            </p:sp>
            <p:sp>
              <p:nvSpPr>
                <p:cNvPr id="48" name="Freeform 12"/>
                <p:cNvSpPr>
                  <a:spLocks noEditPoints="1"/>
                </p:cNvSpPr>
                <p:nvPr/>
              </p:nvSpPr>
              <p:spPr bwMode="auto">
                <a:xfrm>
                  <a:off x="-75" y="1466"/>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latin typeface="Calibri"/>
                  </a:endParaRPr>
                </a:p>
              </p:txBody>
            </p:sp>
            <p:sp>
              <p:nvSpPr>
                <p:cNvPr id="49" name="Freeform 13"/>
                <p:cNvSpPr>
                  <a:spLocks noEditPoints="1"/>
                </p:cNvSpPr>
                <p:nvPr/>
              </p:nvSpPr>
              <p:spPr bwMode="auto">
                <a:xfrm>
                  <a:off x="-11" y="1492"/>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latin typeface="Calibri"/>
                  </a:endParaRPr>
                </a:p>
              </p:txBody>
            </p:sp>
            <p:sp>
              <p:nvSpPr>
                <p:cNvPr id="50" name="Freeform 14"/>
                <p:cNvSpPr>
                  <a:spLocks noEditPoints="1"/>
                </p:cNvSpPr>
                <p:nvPr/>
              </p:nvSpPr>
              <p:spPr bwMode="auto">
                <a:xfrm>
                  <a:off x="-186" y="1502"/>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latin typeface="Calibri"/>
                  </a:endParaRPr>
                </a:p>
              </p:txBody>
            </p:sp>
            <p:sp>
              <p:nvSpPr>
                <p:cNvPr id="51" name="Freeform 15"/>
                <p:cNvSpPr>
                  <a:spLocks noEditPoints="1"/>
                </p:cNvSpPr>
                <p:nvPr/>
              </p:nvSpPr>
              <p:spPr bwMode="auto">
                <a:xfrm>
                  <a:off x="-129" y="1565"/>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sz="1400">
                    <a:solidFill>
                      <a:prstClr val="white"/>
                    </a:solidFill>
                    <a:latin typeface="Calibri"/>
                  </a:endParaRPr>
                </a:p>
              </p:txBody>
            </p:sp>
          </p:grpSp>
        </p:grpSp>
        <p:sp>
          <p:nvSpPr>
            <p:cNvPr id="69" name="Rectangle 68"/>
            <p:cNvSpPr/>
            <p:nvPr/>
          </p:nvSpPr>
          <p:spPr>
            <a:xfrm>
              <a:off x="6687668" y="4894327"/>
              <a:ext cx="1396959" cy="530060"/>
            </a:xfrm>
            <a:prstGeom prst="rect">
              <a:avLst/>
            </a:prstGeom>
          </p:spPr>
          <p:txBody>
            <a:bodyPr wrap="none">
              <a:spAutoFit/>
            </a:bodyPr>
            <a:lstStyle/>
            <a:p>
              <a:pPr defTabSz="685783">
                <a:lnSpc>
                  <a:spcPct val="150000"/>
                </a:lnSpc>
                <a:buClr>
                  <a:srgbClr val="404040"/>
                </a:buClr>
                <a:buSzPct val="100000"/>
              </a:pPr>
              <a:r>
                <a:rPr lang="en-US" sz="1400" b="1" cap="all" dirty="0">
                  <a:solidFill>
                    <a:prstClr val="white"/>
                  </a:solidFill>
                  <a:latin typeface="Calibri"/>
                  <a:ea typeface="Century Gothic"/>
                  <a:cs typeface="Calibri"/>
                  <a:sym typeface="Century Gothic"/>
                </a:rPr>
                <a:t>Cashback!</a:t>
              </a:r>
            </a:p>
          </p:txBody>
        </p:sp>
      </p:grpSp>
      <p:pic>
        <p:nvPicPr>
          <p:cNvPr id="54" name="Picture 53"/>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flipH="1">
            <a:off x="3026230" y="1495389"/>
            <a:ext cx="3069772" cy="897611"/>
          </a:xfrm>
          <a:prstGeom prst="rect">
            <a:avLst/>
          </a:prstGeom>
        </p:spPr>
      </p:pic>
    </p:spTree>
    <p:extLst>
      <p:ext uri="{BB962C8B-B14F-4D97-AF65-F5344CB8AC3E}">
        <p14:creationId xmlns:p14="http://schemas.microsoft.com/office/powerpoint/2010/main" val="1739283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anim calcmode="lin" valueType="num">
                                      <p:cBhvr>
                                        <p:cTn id="10" dur="1500" fill="hold"/>
                                        <p:tgtEl>
                                          <p:spTgt spid="9"/>
                                        </p:tgtEl>
                                        <p:attrNameLst>
                                          <p:attrName>ppt_x</p:attrName>
                                        </p:attrNameLst>
                                      </p:cBhvr>
                                      <p:tavLst>
                                        <p:tav tm="0">
                                          <p:val>
                                            <p:fltVal val="0.5"/>
                                          </p:val>
                                        </p:tav>
                                        <p:tav tm="100000">
                                          <p:val>
                                            <p:strVal val="#ppt_x"/>
                                          </p:val>
                                        </p:tav>
                                      </p:tavLst>
                                    </p:anim>
                                    <p:anim calcmode="lin" valueType="num">
                                      <p:cBhvr>
                                        <p:cTn id="11" dur="1500" fill="hold"/>
                                        <p:tgtEl>
                                          <p:spTgt spid="9"/>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fltVal val="0"/>
                                          </p:val>
                                        </p:tav>
                                        <p:tav tm="100000">
                                          <p:val>
                                            <p:strVal val="#ppt_w"/>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Effect transition="in" filter="fade">
                                      <p:cBhvr>
                                        <p:cTn id="16" dur="2000"/>
                                        <p:tgtEl>
                                          <p:spTgt spid="4"/>
                                        </p:tgtEl>
                                      </p:cBhvr>
                                    </p:animEffect>
                                    <p:anim calcmode="lin" valueType="num">
                                      <p:cBhvr>
                                        <p:cTn id="17" dur="2000" fill="hold"/>
                                        <p:tgtEl>
                                          <p:spTgt spid="4"/>
                                        </p:tgtEl>
                                        <p:attrNameLst>
                                          <p:attrName>ppt_x</p:attrName>
                                        </p:attrNameLst>
                                      </p:cBhvr>
                                      <p:tavLst>
                                        <p:tav tm="0">
                                          <p:val>
                                            <p:fltVal val="0.5"/>
                                          </p:val>
                                        </p:tav>
                                        <p:tav tm="100000">
                                          <p:val>
                                            <p:strVal val="#ppt_x"/>
                                          </p:val>
                                        </p:tav>
                                      </p:tavLst>
                                    </p:anim>
                                    <p:anim calcmode="lin" valueType="num">
                                      <p:cBhvr>
                                        <p:cTn id="18" dur="2000" fill="hold"/>
                                        <p:tgtEl>
                                          <p:spTgt spid="4"/>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500" fill="hold"/>
                                        <p:tgtEl>
                                          <p:spTgt spid="16"/>
                                        </p:tgtEl>
                                        <p:attrNameLst>
                                          <p:attrName>ppt_w</p:attrName>
                                        </p:attrNameLst>
                                      </p:cBhvr>
                                      <p:tavLst>
                                        <p:tav tm="0">
                                          <p:val>
                                            <p:fltVal val="0"/>
                                          </p:val>
                                        </p:tav>
                                        <p:tav tm="100000">
                                          <p:val>
                                            <p:strVal val="#ppt_w"/>
                                          </p:val>
                                        </p:tav>
                                      </p:tavLst>
                                    </p:anim>
                                    <p:anim calcmode="lin" valueType="num">
                                      <p:cBhvr>
                                        <p:cTn id="22" dur="1500" fill="hold"/>
                                        <p:tgtEl>
                                          <p:spTgt spid="16"/>
                                        </p:tgtEl>
                                        <p:attrNameLst>
                                          <p:attrName>ppt_h</p:attrName>
                                        </p:attrNameLst>
                                      </p:cBhvr>
                                      <p:tavLst>
                                        <p:tav tm="0">
                                          <p:val>
                                            <p:fltVal val="0"/>
                                          </p:val>
                                        </p:tav>
                                        <p:tav tm="100000">
                                          <p:val>
                                            <p:strVal val="#ppt_h"/>
                                          </p:val>
                                        </p:tav>
                                      </p:tavLst>
                                    </p:anim>
                                    <p:animEffect transition="in" filter="fade">
                                      <p:cBhvr>
                                        <p:cTn id="23" dur="1500"/>
                                        <p:tgtEl>
                                          <p:spTgt spid="16"/>
                                        </p:tgtEl>
                                      </p:cBhvr>
                                    </p:animEffect>
                                    <p:anim calcmode="lin" valueType="num">
                                      <p:cBhvr>
                                        <p:cTn id="24" dur="1500" fill="hold"/>
                                        <p:tgtEl>
                                          <p:spTgt spid="16"/>
                                        </p:tgtEl>
                                        <p:attrNameLst>
                                          <p:attrName>ppt_x</p:attrName>
                                        </p:attrNameLst>
                                      </p:cBhvr>
                                      <p:tavLst>
                                        <p:tav tm="0">
                                          <p:val>
                                            <p:fltVal val="0.5"/>
                                          </p:val>
                                        </p:tav>
                                        <p:tav tm="100000">
                                          <p:val>
                                            <p:strVal val="#ppt_x"/>
                                          </p:val>
                                        </p:tav>
                                      </p:tavLst>
                                    </p:anim>
                                    <p:anim calcmode="lin" valueType="num">
                                      <p:cBhvr>
                                        <p:cTn id="25" dur="1500" fill="hold"/>
                                        <p:tgtEl>
                                          <p:spTgt spid="16"/>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fltVal val="0"/>
                                          </p:val>
                                        </p:tav>
                                        <p:tav tm="100000">
                                          <p:val>
                                            <p:strVal val="#ppt_w"/>
                                          </p:val>
                                        </p:tav>
                                      </p:tavLst>
                                    </p:anim>
                                    <p:anim calcmode="lin" valueType="num">
                                      <p:cBhvr>
                                        <p:cTn id="29" dur="1000" fill="hold"/>
                                        <p:tgtEl>
                                          <p:spTgt spid="17"/>
                                        </p:tgtEl>
                                        <p:attrNameLst>
                                          <p:attrName>ppt_h</p:attrName>
                                        </p:attrNameLst>
                                      </p:cBhvr>
                                      <p:tavLst>
                                        <p:tav tm="0">
                                          <p:val>
                                            <p:fltVal val="0"/>
                                          </p:val>
                                        </p:tav>
                                        <p:tav tm="100000">
                                          <p:val>
                                            <p:strVal val="#ppt_h"/>
                                          </p:val>
                                        </p:tav>
                                      </p:tavLst>
                                    </p:anim>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fltVal val="0.5"/>
                                          </p:val>
                                        </p:tav>
                                        <p:tav tm="100000">
                                          <p:val>
                                            <p:strVal val="#ppt_x"/>
                                          </p:val>
                                        </p:tav>
                                      </p:tavLst>
                                    </p:anim>
                                    <p:anim calcmode="lin" valueType="num">
                                      <p:cBhvr>
                                        <p:cTn id="32" dur="1000" fill="hold"/>
                                        <p:tgtEl>
                                          <p:spTgt spid="17"/>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500" fill="hold"/>
                                        <p:tgtEl>
                                          <p:spTgt spid="18"/>
                                        </p:tgtEl>
                                        <p:attrNameLst>
                                          <p:attrName>ppt_w</p:attrName>
                                        </p:attrNameLst>
                                      </p:cBhvr>
                                      <p:tavLst>
                                        <p:tav tm="0">
                                          <p:val>
                                            <p:fltVal val="0"/>
                                          </p:val>
                                        </p:tav>
                                        <p:tav tm="100000">
                                          <p:val>
                                            <p:strVal val="#ppt_w"/>
                                          </p:val>
                                        </p:tav>
                                      </p:tavLst>
                                    </p:anim>
                                    <p:anim calcmode="lin" valueType="num">
                                      <p:cBhvr>
                                        <p:cTn id="36" dur="1500" fill="hold"/>
                                        <p:tgtEl>
                                          <p:spTgt spid="18"/>
                                        </p:tgtEl>
                                        <p:attrNameLst>
                                          <p:attrName>ppt_h</p:attrName>
                                        </p:attrNameLst>
                                      </p:cBhvr>
                                      <p:tavLst>
                                        <p:tav tm="0">
                                          <p:val>
                                            <p:fltVal val="0"/>
                                          </p:val>
                                        </p:tav>
                                        <p:tav tm="100000">
                                          <p:val>
                                            <p:strVal val="#ppt_h"/>
                                          </p:val>
                                        </p:tav>
                                      </p:tavLst>
                                    </p:anim>
                                    <p:animEffect transition="in" filter="fade">
                                      <p:cBhvr>
                                        <p:cTn id="37" dur="1500"/>
                                        <p:tgtEl>
                                          <p:spTgt spid="18"/>
                                        </p:tgtEl>
                                      </p:cBhvr>
                                    </p:animEffect>
                                    <p:anim calcmode="lin" valueType="num">
                                      <p:cBhvr>
                                        <p:cTn id="38" dur="1500" fill="hold"/>
                                        <p:tgtEl>
                                          <p:spTgt spid="18"/>
                                        </p:tgtEl>
                                        <p:attrNameLst>
                                          <p:attrName>ppt_x</p:attrName>
                                        </p:attrNameLst>
                                      </p:cBhvr>
                                      <p:tavLst>
                                        <p:tav tm="0">
                                          <p:val>
                                            <p:fltVal val="0.5"/>
                                          </p:val>
                                        </p:tav>
                                        <p:tav tm="100000">
                                          <p:val>
                                            <p:strVal val="#ppt_x"/>
                                          </p:val>
                                        </p:tav>
                                      </p:tavLst>
                                    </p:anim>
                                    <p:anim calcmode="lin" valueType="num">
                                      <p:cBhvr>
                                        <p:cTn id="39" dur="1500" fill="hold"/>
                                        <p:tgtEl>
                                          <p:spTgt spid="18"/>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fltVal val="0"/>
                                          </p:val>
                                        </p:tav>
                                        <p:tav tm="100000">
                                          <p:val>
                                            <p:strVal val="#ppt_w"/>
                                          </p:val>
                                        </p:tav>
                                      </p:tavLst>
                                    </p:anim>
                                    <p:anim calcmode="lin" valueType="num">
                                      <p:cBhvr>
                                        <p:cTn id="43" dur="2000" fill="hold"/>
                                        <p:tgtEl>
                                          <p:spTgt spid="19"/>
                                        </p:tgtEl>
                                        <p:attrNameLst>
                                          <p:attrName>ppt_h</p:attrName>
                                        </p:attrNameLst>
                                      </p:cBhvr>
                                      <p:tavLst>
                                        <p:tav tm="0">
                                          <p:val>
                                            <p:fltVal val="0"/>
                                          </p:val>
                                        </p:tav>
                                        <p:tav tm="100000">
                                          <p:val>
                                            <p:strVal val="#ppt_h"/>
                                          </p:val>
                                        </p:tav>
                                      </p:tavLst>
                                    </p:anim>
                                    <p:animEffect transition="in" filter="fade">
                                      <p:cBhvr>
                                        <p:cTn id="44" dur="2000"/>
                                        <p:tgtEl>
                                          <p:spTgt spid="19"/>
                                        </p:tgtEl>
                                      </p:cBhvr>
                                    </p:animEffect>
                                    <p:anim calcmode="lin" valueType="num">
                                      <p:cBhvr>
                                        <p:cTn id="45" dur="2000" fill="hold"/>
                                        <p:tgtEl>
                                          <p:spTgt spid="19"/>
                                        </p:tgtEl>
                                        <p:attrNameLst>
                                          <p:attrName>ppt_x</p:attrName>
                                        </p:attrNameLst>
                                      </p:cBhvr>
                                      <p:tavLst>
                                        <p:tav tm="0">
                                          <p:val>
                                            <p:fltVal val="0.5"/>
                                          </p:val>
                                        </p:tav>
                                        <p:tav tm="100000">
                                          <p:val>
                                            <p:strVal val="#ppt_x"/>
                                          </p:val>
                                        </p:tav>
                                      </p:tavLst>
                                    </p:anim>
                                    <p:anim calcmode="lin" valueType="num">
                                      <p:cBhvr>
                                        <p:cTn id="46" dur="2000" fill="hold"/>
                                        <p:tgtEl>
                                          <p:spTgt spid="19"/>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500" fill="hold"/>
                                        <p:tgtEl>
                                          <p:spTgt spid="20"/>
                                        </p:tgtEl>
                                        <p:attrNameLst>
                                          <p:attrName>ppt_w</p:attrName>
                                        </p:attrNameLst>
                                      </p:cBhvr>
                                      <p:tavLst>
                                        <p:tav tm="0">
                                          <p:val>
                                            <p:fltVal val="0"/>
                                          </p:val>
                                        </p:tav>
                                        <p:tav tm="100000">
                                          <p:val>
                                            <p:strVal val="#ppt_w"/>
                                          </p:val>
                                        </p:tav>
                                      </p:tavLst>
                                    </p:anim>
                                    <p:anim calcmode="lin" valueType="num">
                                      <p:cBhvr>
                                        <p:cTn id="50" dur="1500" fill="hold"/>
                                        <p:tgtEl>
                                          <p:spTgt spid="20"/>
                                        </p:tgtEl>
                                        <p:attrNameLst>
                                          <p:attrName>ppt_h</p:attrName>
                                        </p:attrNameLst>
                                      </p:cBhvr>
                                      <p:tavLst>
                                        <p:tav tm="0">
                                          <p:val>
                                            <p:fltVal val="0"/>
                                          </p:val>
                                        </p:tav>
                                        <p:tav tm="100000">
                                          <p:val>
                                            <p:strVal val="#ppt_h"/>
                                          </p:val>
                                        </p:tav>
                                      </p:tavLst>
                                    </p:anim>
                                    <p:animEffect transition="in" filter="fade">
                                      <p:cBhvr>
                                        <p:cTn id="51" dur="1500"/>
                                        <p:tgtEl>
                                          <p:spTgt spid="20"/>
                                        </p:tgtEl>
                                      </p:cBhvr>
                                    </p:animEffect>
                                    <p:anim calcmode="lin" valueType="num">
                                      <p:cBhvr>
                                        <p:cTn id="52" dur="1500" fill="hold"/>
                                        <p:tgtEl>
                                          <p:spTgt spid="20"/>
                                        </p:tgtEl>
                                        <p:attrNameLst>
                                          <p:attrName>ppt_x</p:attrName>
                                        </p:attrNameLst>
                                      </p:cBhvr>
                                      <p:tavLst>
                                        <p:tav tm="0">
                                          <p:val>
                                            <p:fltVal val="0.5"/>
                                          </p:val>
                                        </p:tav>
                                        <p:tav tm="100000">
                                          <p:val>
                                            <p:strVal val="#ppt_x"/>
                                          </p:val>
                                        </p:tav>
                                      </p:tavLst>
                                    </p:anim>
                                    <p:anim calcmode="lin" valueType="num">
                                      <p:cBhvr>
                                        <p:cTn id="53" dur="1500" fill="hold"/>
                                        <p:tgtEl>
                                          <p:spTgt spid="20"/>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500" fill="hold"/>
                                        <p:tgtEl>
                                          <p:spTgt spid="23"/>
                                        </p:tgtEl>
                                        <p:attrNameLst>
                                          <p:attrName>ppt_w</p:attrName>
                                        </p:attrNameLst>
                                      </p:cBhvr>
                                      <p:tavLst>
                                        <p:tav tm="0">
                                          <p:val>
                                            <p:fltVal val="0"/>
                                          </p:val>
                                        </p:tav>
                                        <p:tav tm="100000">
                                          <p:val>
                                            <p:strVal val="#ppt_w"/>
                                          </p:val>
                                        </p:tav>
                                      </p:tavLst>
                                    </p:anim>
                                    <p:anim calcmode="lin" valueType="num">
                                      <p:cBhvr>
                                        <p:cTn id="57" dur="1500" fill="hold"/>
                                        <p:tgtEl>
                                          <p:spTgt spid="23"/>
                                        </p:tgtEl>
                                        <p:attrNameLst>
                                          <p:attrName>ppt_h</p:attrName>
                                        </p:attrNameLst>
                                      </p:cBhvr>
                                      <p:tavLst>
                                        <p:tav tm="0">
                                          <p:val>
                                            <p:fltVal val="0"/>
                                          </p:val>
                                        </p:tav>
                                        <p:tav tm="100000">
                                          <p:val>
                                            <p:strVal val="#ppt_h"/>
                                          </p:val>
                                        </p:tav>
                                      </p:tavLst>
                                    </p:anim>
                                    <p:animEffect transition="in" filter="fade">
                                      <p:cBhvr>
                                        <p:cTn id="58" dur="1500"/>
                                        <p:tgtEl>
                                          <p:spTgt spid="23"/>
                                        </p:tgtEl>
                                      </p:cBhvr>
                                    </p:animEffect>
                                    <p:anim calcmode="lin" valueType="num">
                                      <p:cBhvr>
                                        <p:cTn id="59" dur="1500" fill="hold"/>
                                        <p:tgtEl>
                                          <p:spTgt spid="23"/>
                                        </p:tgtEl>
                                        <p:attrNameLst>
                                          <p:attrName>ppt_x</p:attrName>
                                        </p:attrNameLst>
                                      </p:cBhvr>
                                      <p:tavLst>
                                        <p:tav tm="0">
                                          <p:val>
                                            <p:fltVal val="0.5"/>
                                          </p:val>
                                        </p:tav>
                                        <p:tav tm="100000">
                                          <p:val>
                                            <p:strVal val="#ppt_x"/>
                                          </p:val>
                                        </p:tav>
                                      </p:tavLst>
                                    </p:anim>
                                    <p:anim calcmode="lin" valueType="num">
                                      <p:cBhvr>
                                        <p:cTn id="60" dur="1500" fill="hold"/>
                                        <p:tgtEl>
                                          <p:spTgt spid="23"/>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2000" fill="hold"/>
                                        <p:tgtEl>
                                          <p:spTgt spid="27"/>
                                        </p:tgtEl>
                                        <p:attrNameLst>
                                          <p:attrName>ppt_w</p:attrName>
                                        </p:attrNameLst>
                                      </p:cBhvr>
                                      <p:tavLst>
                                        <p:tav tm="0">
                                          <p:val>
                                            <p:fltVal val="0"/>
                                          </p:val>
                                        </p:tav>
                                        <p:tav tm="100000">
                                          <p:val>
                                            <p:strVal val="#ppt_w"/>
                                          </p:val>
                                        </p:tav>
                                      </p:tavLst>
                                    </p:anim>
                                    <p:anim calcmode="lin" valueType="num">
                                      <p:cBhvr>
                                        <p:cTn id="64" dur="2000" fill="hold"/>
                                        <p:tgtEl>
                                          <p:spTgt spid="27"/>
                                        </p:tgtEl>
                                        <p:attrNameLst>
                                          <p:attrName>ppt_h</p:attrName>
                                        </p:attrNameLst>
                                      </p:cBhvr>
                                      <p:tavLst>
                                        <p:tav tm="0">
                                          <p:val>
                                            <p:fltVal val="0"/>
                                          </p:val>
                                        </p:tav>
                                        <p:tav tm="100000">
                                          <p:val>
                                            <p:strVal val="#ppt_h"/>
                                          </p:val>
                                        </p:tav>
                                      </p:tavLst>
                                    </p:anim>
                                    <p:animEffect transition="in" filter="fade">
                                      <p:cBhvr>
                                        <p:cTn id="65" dur="2000"/>
                                        <p:tgtEl>
                                          <p:spTgt spid="27"/>
                                        </p:tgtEl>
                                      </p:cBhvr>
                                    </p:animEffect>
                                    <p:anim calcmode="lin" valueType="num">
                                      <p:cBhvr>
                                        <p:cTn id="66" dur="2000" fill="hold"/>
                                        <p:tgtEl>
                                          <p:spTgt spid="27"/>
                                        </p:tgtEl>
                                        <p:attrNameLst>
                                          <p:attrName>ppt_x</p:attrName>
                                        </p:attrNameLst>
                                      </p:cBhvr>
                                      <p:tavLst>
                                        <p:tav tm="0">
                                          <p:val>
                                            <p:fltVal val="0.5"/>
                                          </p:val>
                                        </p:tav>
                                        <p:tav tm="100000">
                                          <p:val>
                                            <p:strVal val="#ppt_x"/>
                                          </p:val>
                                        </p:tav>
                                      </p:tavLst>
                                    </p:anim>
                                    <p:anim calcmode="lin" valueType="num">
                                      <p:cBhvr>
                                        <p:cTn id="67" dur="2000" fill="hold"/>
                                        <p:tgtEl>
                                          <p:spTgt spid="27"/>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p:cTn id="70" dur="1500" fill="hold"/>
                                        <p:tgtEl>
                                          <p:spTgt spid="28"/>
                                        </p:tgtEl>
                                        <p:attrNameLst>
                                          <p:attrName>ppt_w</p:attrName>
                                        </p:attrNameLst>
                                      </p:cBhvr>
                                      <p:tavLst>
                                        <p:tav tm="0">
                                          <p:val>
                                            <p:fltVal val="0"/>
                                          </p:val>
                                        </p:tav>
                                        <p:tav tm="100000">
                                          <p:val>
                                            <p:strVal val="#ppt_w"/>
                                          </p:val>
                                        </p:tav>
                                      </p:tavLst>
                                    </p:anim>
                                    <p:anim calcmode="lin" valueType="num">
                                      <p:cBhvr>
                                        <p:cTn id="71" dur="1500" fill="hold"/>
                                        <p:tgtEl>
                                          <p:spTgt spid="28"/>
                                        </p:tgtEl>
                                        <p:attrNameLst>
                                          <p:attrName>ppt_h</p:attrName>
                                        </p:attrNameLst>
                                      </p:cBhvr>
                                      <p:tavLst>
                                        <p:tav tm="0">
                                          <p:val>
                                            <p:fltVal val="0"/>
                                          </p:val>
                                        </p:tav>
                                        <p:tav tm="100000">
                                          <p:val>
                                            <p:strVal val="#ppt_h"/>
                                          </p:val>
                                        </p:tav>
                                      </p:tavLst>
                                    </p:anim>
                                    <p:animEffect transition="in" filter="fade">
                                      <p:cBhvr>
                                        <p:cTn id="72" dur="1500"/>
                                        <p:tgtEl>
                                          <p:spTgt spid="28"/>
                                        </p:tgtEl>
                                      </p:cBhvr>
                                    </p:animEffect>
                                    <p:anim calcmode="lin" valueType="num">
                                      <p:cBhvr>
                                        <p:cTn id="73" dur="1500" fill="hold"/>
                                        <p:tgtEl>
                                          <p:spTgt spid="28"/>
                                        </p:tgtEl>
                                        <p:attrNameLst>
                                          <p:attrName>ppt_x</p:attrName>
                                        </p:attrNameLst>
                                      </p:cBhvr>
                                      <p:tavLst>
                                        <p:tav tm="0">
                                          <p:val>
                                            <p:fltVal val="0.5"/>
                                          </p:val>
                                        </p:tav>
                                        <p:tav tm="100000">
                                          <p:val>
                                            <p:strVal val="#ppt_x"/>
                                          </p:val>
                                        </p:tav>
                                      </p:tavLst>
                                    </p:anim>
                                    <p:anim calcmode="lin" valueType="num">
                                      <p:cBhvr>
                                        <p:cTn id="74" dur="1500" fill="hold"/>
                                        <p:tgtEl>
                                          <p:spTgt spid="28"/>
                                        </p:tgtEl>
                                        <p:attrNameLst>
                                          <p:attrName>ppt_y</p:attrName>
                                        </p:attrNameLst>
                                      </p:cBhvr>
                                      <p:tavLst>
                                        <p:tav tm="0">
                                          <p:val>
                                            <p:fltVal val="0.5"/>
                                          </p:val>
                                        </p:tav>
                                        <p:tav tm="100000">
                                          <p:val>
                                            <p:strVal val="#ppt_y"/>
                                          </p:val>
                                        </p:tav>
                                      </p:tavLst>
                                    </p:anim>
                                  </p:childTnLst>
                                </p:cTn>
                              </p:par>
                              <p:par>
                                <p:cTn id="75" presetID="53" presetClass="entr" presetSubtype="528" fill="hold" nodeType="with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Effect transition="in" filter="fade">
                                      <p:cBhvr>
                                        <p:cTn id="79" dur="1000"/>
                                        <p:tgtEl>
                                          <p:spTgt spid="2"/>
                                        </p:tgtEl>
                                      </p:cBhvr>
                                    </p:animEffect>
                                    <p:anim calcmode="lin" valueType="num">
                                      <p:cBhvr>
                                        <p:cTn id="80" dur="1000" fill="hold"/>
                                        <p:tgtEl>
                                          <p:spTgt spid="2"/>
                                        </p:tgtEl>
                                        <p:attrNameLst>
                                          <p:attrName>ppt_x</p:attrName>
                                        </p:attrNameLst>
                                      </p:cBhvr>
                                      <p:tavLst>
                                        <p:tav tm="0">
                                          <p:val>
                                            <p:fltVal val="0.5"/>
                                          </p:val>
                                        </p:tav>
                                        <p:tav tm="100000">
                                          <p:val>
                                            <p:strVal val="#ppt_x"/>
                                          </p:val>
                                        </p:tav>
                                      </p:tavLst>
                                    </p:anim>
                                    <p:anim calcmode="lin" valueType="num">
                                      <p:cBhvr>
                                        <p:cTn id="81" dur="10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18" grpId="0" animBg="1"/>
      <p:bldP spid="19" grpId="0" animBg="1"/>
      <p:bldP spid="20" grpId="0" animBg="1"/>
      <p:bldP spid="23" grpId="0"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4350225" y="2784143"/>
            <a:ext cx="4793776" cy="1430442"/>
            <a:chOff x="5800298" y="3712191"/>
            <a:chExt cx="6391701" cy="1907256"/>
          </a:xfrm>
        </p:grpSpPr>
        <p:grpSp>
          <p:nvGrpSpPr>
            <p:cNvPr id="3" name="Group 2"/>
            <p:cNvGrpSpPr/>
            <p:nvPr/>
          </p:nvGrpSpPr>
          <p:grpSpPr>
            <a:xfrm flipH="1">
              <a:off x="5800298" y="3712191"/>
              <a:ext cx="6391701" cy="1907256"/>
              <a:chOff x="-450378" y="3016155"/>
              <a:chExt cx="6632816" cy="1815152"/>
            </a:xfrm>
            <a:solidFill>
              <a:schemeClr val="tx2">
                <a:lumMod val="75000"/>
              </a:schemeClr>
            </a:solidFill>
          </p:grpSpPr>
          <p:sp>
            <p:nvSpPr>
              <p:cNvPr id="6" name="Rectangle 5"/>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entury Gothic" panose="020B0502020202020204" pitchFamily="34" charset="0"/>
                </a:endParaRPr>
              </a:p>
            </p:txBody>
          </p:sp>
          <p:sp>
            <p:nvSpPr>
              <p:cNvPr id="7" name="Right Triangle 6"/>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entury Gothic" panose="020B0502020202020204" pitchFamily="34" charset="0"/>
                </a:endParaRPr>
              </a:p>
            </p:txBody>
          </p:sp>
        </p:grpSp>
        <p:pic>
          <p:nvPicPr>
            <p:cNvPr id="8" name="Picture 7"/>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r="4462"/>
            <a:stretch/>
          </p:blipFill>
          <p:spPr>
            <a:xfrm>
              <a:off x="7274257" y="4245404"/>
              <a:ext cx="4395226" cy="872507"/>
            </a:xfrm>
            <a:prstGeom prst="rect">
              <a:avLst/>
            </a:prstGeom>
          </p:spPr>
        </p:pic>
      </p:grpSp>
      <p:sp>
        <p:nvSpPr>
          <p:cNvPr id="2" name="TextBox 1">
            <a:extLst>
              <a:ext uri="{FF2B5EF4-FFF2-40B4-BE49-F238E27FC236}">
                <a16:creationId xmlns:a16="http://schemas.microsoft.com/office/drawing/2014/main" id="{9035CC5B-1609-4B2A-86DF-3DC9054486DE}"/>
              </a:ext>
            </a:extLst>
          </p:cNvPr>
          <p:cNvSpPr txBox="1"/>
          <p:nvPr/>
        </p:nvSpPr>
        <p:spPr>
          <a:xfrm>
            <a:off x="8666389" y="3172171"/>
            <a:ext cx="387804" cy="461665"/>
          </a:xfrm>
          <a:prstGeom prst="rect">
            <a:avLst/>
          </a:prstGeom>
          <a:noFill/>
        </p:spPr>
        <p:txBody>
          <a:bodyPr wrap="square" rtlCol="0">
            <a:spAutoFit/>
          </a:bodyPr>
          <a:lstStyle/>
          <a:p>
            <a:r>
              <a:rPr lang="en-SG" sz="2400" dirty="0">
                <a:solidFill>
                  <a:schemeClr val="bg1"/>
                </a:solidFill>
                <a:latin typeface="Calibri" panose="020F0502020204030204" pitchFamily="34" charset="0"/>
              </a:rPr>
              <a:t>™</a:t>
            </a:r>
            <a:endParaRPr lang="en-SG" sz="2400" dirty="0">
              <a:solidFill>
                <a:schemeClr val="bg1"/>
              </a:solidFill>
            </a:endParaRPr>
          </a:p>
        </p:txBody>
      </p:sp>
    </p:spTree>
    <p:extLst>
      <p:ext uri="{BB962C8B-B14F-4D97-AF65-F5344CB8AC3E}">
        <p14:creationId xmlns:p14="http://schemas.microsoft.com/office/powerpoint/2010/main" val="4209161497"/>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yoursingapore.com/content/traveller/en/browse/shopping/shopping-malls/shoppes-at-mbs/_jcr_content/html/image_0.im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64"/>
            <a:ext cx="4810125" cy="51466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40470" y="2"/>
            <a:ext cx="4694183" cy="5143499"/>
          </a:xfrm>
          <a:prstGeom prst="rect">
            <a:avLst/>
          </a:prstGeom>
        </p:spPr>
      </p:pic>
      <p:grpSp>
        <p:nvGrpSpPr>
          <p:cNvPr id="4" name="Group 3"/>
          <p:cNvGrpSpPr/>
          <p:nvPr/>
        </p:nvGrpSpPr>
        <p:grpSpPr>
          <a:xfrm>
            <a:off x="-8164" y="3665483"/>
            <a:ext cx="4584106" cy="1019297"/>
            <a:chOff x="-10886" y="4894342"/>
            <a:chExt cx="12202886" cy="1644554"/>
          </a:xfrm>
        </p:grpSpPr>
        <p:sp>
          <p:nvSpPr>
            <p:cNvPr id="5" name="Rectangle 4"/>
            <p:cNvSpPr/>
            <p:nvPr/>
          </p:nvSpPr>
          <p:spPr>
            <a:xfrm>
              <a:off x="-10886" y="4894342"/>
              <a:ext cx="12202886" cy="1644554"/>
            </a:xfrm>
            <a:prstGeom prst="rect">
              <a:avLst/>
            </a:prstGeom>
            <a:solidFill>
              <a:srgbClr val="07595A">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prstClr val="white"/>
                </a:solidFill>
                <a:latin typeface="Century Gothic" panose="020B0502020202020204" pitchFamily="34" charset="0"/>
              </a:endParaRPr>
            </a:p>
          </p:txBody>
        </p:sp>
        <p:sp>
          <p:nvSpPr>
            <p:cNvPr id="6" name="Rectangle 5"/>
            <p:cNvSpPr/>
            <p:nvPr/>
          </p:nvSpPr>
          <p:spPr>
            <a:xfrm>
              <a:off x="-10886" y="4962752"/>
              <a:ext cx="12202886" cy="1507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2400" dirty="0">
                  <a:solidFill>
                    <a:prstClr val="white"/>
                  </a:solidFill>
                  <a:latin typeface="Century Gothic" panose="020B0502020202020204" pitchFamily="34" charset="0"/>
                </a:rPr>
                <a:t>Brick and Mortar</a:t>
              </a:r>
            </a:p>
          </p:txBody>
        </p:sp>
      </p:grpSp>
      <p:grpSp>
        <p:nvGrpSpPr>
          <p:cNvPr id="7" name="Group 6"/>
          <p:cNvGrpSpPr/>
          <p:nvPr/>
        </p:nvGrpSpPr>
        <p:grpSpPr>
          <a:xfrm>
            <a:off x="4575942" y="3665483"/>
            <a:ext cx="4584106" cy="1019297"/>
            <a:chOff x="-10886" y="4894342"/>
            <a:chExt cx="12202886" cy="1644554"/>
          </a:xfrm>
        </p:grpSpPr>
        <p:sp>
          <p:nvSpPr>
            <p:cNvPr id="8" name="Rectangle 7"/>
            <p:cNvSpPr/>
            <p:nvPr/>
          </p:nvSpPr>
          <p:spPr>
            <a:xfrm>
              <a:off x="-10886" y="4894342"/>
              <a:ext cx="12202886" cy="1644554"/>
            </a:xfrm>
            <a:prstGeom prst="rect">
              <a:avLst/>
            </a:prstGeom>
            <a:solidFill>
              <a:srgbClr val="00A8CA">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500" dirty="0">
                <a:solidFill>
                  <a:prstClr val="white"/>
                </a:solidFill>
                <a:latin typeface="Century Gothic" panose="020B0502020202020204" pitchFamily="34" charset="0"/>
              </a:endParaRPr>
            </a:p>
          </p:txBody>
        </p:sp>
        <p:sp>
          <p:nvSpPr>
            <p:cNvPr id="9" name="Rectangle 8"/>
            <p:cNvSpPr/>
            <p:nvPr/>
          </p:nvSpPr>
          <p:spPr>
            <a:xfrm>
              <a:off x="-10886" y="4962752"/>
              <a:ext cx="12202886" cy="1507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2400" dirty="0">
                  <a:solidFill>
                    <a:prstClr val="white"/>
                  </a:solidFill>
                  <a:latin typeface="Century Gothic" panose="020B0502020202020204" pitchFamily="34" charset="0"/>
                </a:rPr>
                <a:t>Click and Order</a:t>
              </a:r>
            </a:p>
          </p:txBody>
        </p:sp>
      </p:grpSp>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flipH="1">
            <a:off x="2115950" y="2459992"/>
            <a:ext cx="5145027" cy="225045"/>
          </a:xfrm>
          <a:prstGeom prst="rect">
            <a:avLst/>
          </a:prstGeom>
        </p:spPr>
      </p:pic>
      <p:grpSp>
        <p:nvGrpSpPr>
          <p:cNvPr id="14" name="Group 13"/>
          <p:cNvGrpSpPr/>
          <p:nvPr/>
        </p:nvGrpSpPr>
        <p:grpSpPr>
          <a:xfrm>
            <a:off x="4267568" y="3848100"/>
            <a:ext cx="672732" cy="622300"/>
            <a:chOff x="5690091" y="5130800"/>
            <a:chExt cx="896976" cy="829733"/>
          </a:xfrm>
        </p:grpSpPr>
        <p:sp>
          <p:nvSpPr>
            <p:cNvPr id="12" name="Oval 11"/>
            <p:cNvSpPr/>
            <p:nvPr/>
          </p:nvSpPr>
          <p:spPr>
            <a:xfrm>
              <a:off x="5690091" y="5130800"/>
              <a:ext cx="896976" cy="829733"/>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latin typeface="Calibri"/>
              </a:endParaRPr>
            </a:p>
          </p:txBody>
        </p:sp>
        <p:sp>
          <p:nvSpPr>
            <p:cNvPr id="13" name="TextBox 12"/>
            <p:cNvSpPr txBox="1"/>
            <p:nvPr/>
          </p:nvSpPr>
          <p:spPr>
            <a:xfrm>
              <a:off x="5723466" y="5283200"/>
              <a:ext cx="795867" cy="533480"/>
            </a:xfrm>
            <a:prstGeom prst="rect">
              <a:avLst/>
            </a:prstGeom>
            <a:noFill/>
          </p:spPr>
          <p:txBody>
            <a:bodyPr wrap="square" rtlCol="0">
              <a:spAutoFit/>
            </a:bodyPr>
            <a:lstStyle/>
            <a:p>
              <a:pPr algn="ctr" defTabSz="685783"/>
              <a:r>
                <a:rPr lang="en-US" sz="2000" dirty="0">
                  <a:solidFill>
                    <a:prstClr val="white"/>
                  </a:solidFill>
                  <a:latin typeface="Calibri"/>
                </a:rPr>
                <a:t>to</a:t>
              </a:r>
            </a:p>
          </p:txBody>
        </p:sp>
      </p:grpSp>
    </p:spTree>
    <p:extLst>
      <p:ext uri="{BB962C8B-B14F-4D97-AF65-F5344CB8AC3E}">
        <p14:creationId xmlns:p14="http://schemas.microsoft.com/office/powerpoint/2010/main" val="401845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185863" y="728663"/>
            <a:ext cx="7008265" cy="2123658"/>
          </a:xfrm>
          <a:prstGeom prst="rect">
            <a:avLst/>
          </a:prstGeom>
          <a:noFill/>
        </p:spPr>
        <p:txBody>
          <a:bodyPr wrap="none" rtlCol="0">
            <a:spAutoFit/>
          </a:bodyPr>
          <a:lstStyle/>
          <a:p>
            <a:r>
              <a:rPr kumimoji="1" lang="en-US" altLang="zh-TW" sz="4400" dirty="0">
                <a:solidFill>
                  <a:schemeClr val="bg1"/>
                </a:solidFill>
              </a:rPr>
              <a:t>Welcome to shopping mall B1</a:t>
            </a:r>
          </a:p>
          <a:p>
            <a:endParaRPr kumimoji="1" lang="en-US" altLang="zh-TW" sz="4400" dirty="0">
              <a:solidFill>
                <a:schemeClr val="bg1"/>
              </a:solidFill>
            </a:endParaRPr>
          </a:p>
          <a:p>
            <a:r>
              <a:rPr kumimoji="1" lang="en-US" altLang="zh-TW" sz="4400" dirty="0">
                <a:solidFill>
                  <a:schemeClr val="bg1"/>
                </a:solidFill>
              </a:rPr>
              <a:t>Supermarket </a:t>
            </a:r>
            <a:endParaRPr kumimoji="1" lang="zh-TW" altLang="en-US" sz="4400" dirty="0">
              <a:solidFill>
                <a:schemeClr val="bg1"/>
              </a:solidFill>
            </a:endParaRPr>
          </a:p>
        </p:txBody>
      </p:sp>
    </p:spTree>
    <p:extLst>
      <p:ext uri="{BB962C8B-B14F-4D97-AF65-F5344CB8AC3E}">
        <p14:creationId xmlns:p14="http://schemas.microsoft.com/office/powerpoint/2010/main" val="1248006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rgbClr val="27487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487263" y="1664181"/>
            <a:ext cx="3918977" cy="2539157"/>
          </a:xfrm>
          <a:prstGeom prst="rect">
            <a:avLst/>
          </a:prstGeom>
          <a:noFill/>
        </p:spPr>
        <p:txBody>
          <a:bodyPr wrap="square" rtlCol="0">
            <a:spAutoFit/>
          </a:bodyPr>
          <a:lstStyle/>
          <a:p>
            <a:r>
              <a:rPr kumimoji="1" lang="en-US" altLang="zh-TW" sz="2700" b="1" dirty="0">
                <a:solidFill>
                  <a:srgbClr val="FFC000"/>
                </a:solidFill>
                <a:latin typeface="HanziPen TC" charset="-120"/>
                <a:ea typeface="HanziPen TC" charset="-120"/>
                <a:cs typeface="HanziPen TC" charset="-120"/>
              </a:rPr>
              <a:t>Price: S$13.90</a:t>
            </a:r>
          </a:p>
          <a:p>
            <a:endParaRPr kumimoji="1" lang="en-US" altLang="zh-TW" sz="600" b="1" dirty="0">
              <a:solidFill>
                <a:srgbClr val="FFC000"/>
              </a:solidFill>
              <a:latin typeface="HanziPen TC" charset="-120"/>
              <a:ea typeface="HanziPen TC" charset="-120"/>
              <a:cs typeface="HanziPen TC" charset="-120"/>
            </a:endParaRPr>
          </a:p>
          <a:p>
            <a:endParaRPr kumimoji="1" lang="en-US" altLang="zh-TW" sz="600" b="1" dirty="0">
              <a:solidFill>
                <a:srgbClr val="FFC000"/>
              </a:solidFill>
              <a:latin typeface="HanziPen TC" charset="-120"/>
              <a:ea typeface="HanziPen TC" charset="-120"/>
              <a:cs typeface="HanziPen TC" charset="-120"/>
            </a:endParaRPr>
          </a:p>
          <a:p>
            <a:endParaRPr kumimoji="1" lang="en-US" altLang="zh-TW" sz="600" b="1" dirty="0">
              <a:solidFill>
                <a:srgbClr val="FFC000"/>
              </a:solidFill>
              <a:latin typeface="HanziPen TC" charset="-120"/>
              <a:ea typeface="HanziPen TC" charset="-120"/>
              <a:cs typeface="HanziPen TC" charset="-120"/>
            </a:endParaRPr>
          </a:p>
          <a:p>
            <a:endParaRPr kumimoji="1" lang="en-US" altLang="zh-TW" sz="600" b="1" dirty="0">
              <a:solidFill>
                <a:srgbClr val="FFC000"/>
              </a:solidFill>
              <a:latin typeface="HanziPen TC" charset="-120"/>
              <a:ea typeface="HanziPen TC" charset="-120"/>
              <a:cs typeface="HanziPen TC" charset="-120"/>
            </a:endParaRPr>
          </a:p>
          <a:p>
            <a:pPr lvl="0"/>
            <a:r>
              <a:rPr lang="en-US" altLang="zh-TW" sz="2700" b="1" dirty="0">
                <a:solidFill>
                  <a:schemeClr val="bg1"/>
                </a:solidFill>
                <a:latin typeface="HanziPen TC" charset="-120"/>
                <a:ea typeface="HanziPen TC" charset="-120"/>
                <a:cs typeface="HanziPen TC" charset="-120"/>
              </a:rPr>
              <a:t>Cashback 3%: S$0.42</a:t>
            </a:r>
          </a:p>
          <a:p>
            <a:pPr lvl="0"/>
            <a:endParaRPr kumimoji="1" lang="en-US" altLang="zh-TW" sz="2700" b="1" dirty="0">
              <a:solidFill>
                <a:schemeClr val="bg1"/>
              </a:solidFill>
              <a:latin typeface="HanziPen TC" charset="-120"/>
              <a:ea typeface="HanziPen TC" charset="-120"/>
              <a:cs typeface="HanziPen TC" charset="-120"/>
            </a:endParaRPr>
          </a:p>
          <a:p>
            <a:pPr lvl="0"/>
            <a:r>
              <a:rPr kumimoji="1" lang="en-US" altLang="zh-TW" sz="2700" b="1" dirty="0">
                <a:solidFill>
                  <a:schemeClr val="bg1"/>
                </a:solidFill>
                <a:latin typeface="HanziPen TC" charset="-120"/>
                <a:ea typeface="HanziPen TC" charset="-120"/>
                <a:cs typeface="HanziPen TC" charset="-120"/>
              </a:rPr>
              <a:t>IBV 2% : 0.20 IBV</a:t>
            </a:r>
          </a:p>
          <a:p>
            <a:endParaRPr kumimoji="1" lang="zh-TW" altLang="en-US" sz="2700" b="1" dirty="0">
              <a:solidFill>
                <a:srgbClr val="FFC000"/>
              </a:solidFill>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sp>
        <p:nvSpPr>
          <p:cNvPr id="2" name="AutoShape 2" descr="blob:https://web.whatsapp.com/996c6823-a698-4e68-9590-99e8f2c8b860">
            <a:extLst>
              <a:ext uri="{FF2B5EF4-FFF2-40B4-BE49-F238E27FC236}">
                <a16:creationId xmlns:a16="http://schemas.microsoft.com/office/drawing/2014/main" id="{A2EC092D-8766-4A5E-BFF5-58A71DE2AA2A}"/>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MY" sz="1350"/>
          </a:p>
        </p:txBody>
      </p:sp>
      <p:sp>
        <p:nvSpPr>
          <p:cNvPr id="4" name="AutoShape 4" descr="blob:https://web.whatsapp.com/996c6823-a698-4e68-9590-99e8f2c8b860">
            <a:extLst>
              <a:ext uri="{FF2B5EF4-FFF2-40B4-BE49-F238E27FC236}">
                <a16:creationId xmlns:a16="http://schemas.microsoft.com/office/drawing/2014/main" id="{EBC69D10-1942-4172-81AB-AD370CC1F444}"/>
              </a:ext>
            </a:extLst>
          </p:cNvPr>
          <p:cNvSpPr>
            <a:spLocks noChangeAspect="1" noChangeArrowheads="1"/>
          </p:cNvSpPr>
          <p:nvPr/>
        </p:nvSpPr>
        <p:spPr bwMode="auto">
          <a:xfrm>
            <a:off x="4572000" y="25717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MY" sz="1350"/>
          </a:p>
        </p:txBody>
      </p:sp>
      <p:pic>
        <p:nvPicPr>
          <p:cNvPr id="7" name="Picture 6" descr="A picture containing container, can&#10;&#10;Description generated with high confidence">
            <a:extLst>
              <a:ext uri="{FF2B5EF4-FFF2-40B4-BE49-F238E27FC236}">
                <a16:creationId xmlns:a16="http://schemas.microsoft.com/office/drawing/2014/main" id="{027044CD-D4AA-4195-8BE2-CF18F2DE64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547" y="549756"/>
            <a:ext cx="3078956" cy="4105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1BA41636-B62E-4E86-B3E8-3CE26E4A1A79}"/>
              </a:ext>
            </a:extLst>
          </p:cNvPr>
          <p:cNvPicPr>
            <a:picLocks noChangeAspect="1"/>
          </p:cNvPicPr>
          <p:nvPr/>
        </p:nvPicPr>
        <p:blipFill>
          <a:blip r:embed="rId3"/>
          <a:stretch>
            <a:fillRect/>
          </a:stretch>
        </p:blipFill>
        <p:spPr>
          <a:xfrm>
            <a:off x="5014912" y="549756"/>
            <a:ext cx="2863679" cy="564669"/>
          </a:xfrm>
          <a:prstGeom prst="rect">
            <a:avLst/>
          </a:prstGeom>
        </p:spPr>
      </p:pic>
    </p:spTree>
    <p:extLst>
      <p:ext uri="{BB962C8B-B14F-4D97-AF65-F5344CB8AC3E}">
        <p14:creationId xmlns:p14="http://schemas.microsoft.com/office/powerpoint/2010/main" val="1025256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5143500"/>
          </a:xfrm>
          <a:prstGeom prst="rect">
            <a:avLst/>
          </a:prstGeom>
          <a:solidFill>
            <a:srgbClr val="27487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614589" y="1750297"/>
            <a:ext cx="3777301" cy="2539157"/>
          </a:xfrm>
          <a:prstGeom prst="rect">
            <a:avLst/>
          </a:prstGeom>
          <a:noFill/>
        </p:spPr>
        <p:txBody>
          <a:bodyPr wrap="square" rtlCol="0">
            <a:spAutoFit/>
          </a:bodyPr>
          <a:lstStyle/>
          <a:p>
            <a:r>
              <a:rPr kumimoji="1" lang="en-US" altLang="zh-TW" sz="2700" b="1" dirty="0">
                <a:solidFill>
                  <a:srgbClr val="FFC000"/>
                </a:solidFill>
                <a:latin typeface="HanziPen TC" charset="-120"/>
                <a:ea typeface="HanziPen TC" charset="-120"/>
                <a:cs typeface="HanziPen TC" charset="-120"/>
              </a:rPr>
              <a:t>Price: S$8.90</a:t>
            </a:r>
          </a:p>
          <a:p>
            <a:endParaRPr kumimoji="1" lang="en-US" altLang="zh-TW" sz="600" b="1" dirty="0">
              <a:solidFill>
                <a:srgbClr val="FFC000"/>
              </a:solidFill>
              <a:latin typeface="HanziPen TC" charset="-120"/>
              <a:ea typeface="HanziPen TC" charset="-120"/>
              <a:cs typeface="HanziPen TC" charset="-120"/>
            </a:endParaRPr>
          </a:p>
          <a:p>
            <a:endParaRPr kumimoji="1" lang="en-US" altLang="zh-TW" sz="600" b="1" dirty="0">
              <a:solidFill>
                <a:srgbClr val="FFC000"/>
              </a:solidFill>
              <a:latin typeface="HanziPen TC" charset="-120"/>
              <a:ea typeface="HanziPen TC" charset="-120"/>
              <a:cs typeface="HanziPen TC" charset="-120"/>
            </a:endParaRPr>
          </a:p>
          <a:p>
            <a:endParaRPr kumimoji="1" lang="en-US" altLang="zh-TW" sz="600" b="1" dirty="0">
              <a:solidFill>
                <a:srgbClr val="FFC000"/>
              </a:solidFill>
              <a:latin typeface="HanziPen TC" charset="-120"/>
              <a:ea typeface="HanziPen TC" charset="-120"/>
              <a:cs typeface="HanziPen TC" charset="-120"/>
            </a:endParaRPr>
          </a:p>
          <a:p>
            <a:endParaRPr kumimoji="1" lang="en-US" altLang="zh-TW" sz="600" b="1" dirty="0">
              <a:solidFill>
                <a:srgbClr val="FFC000"/>
              </a:solidFill>
              <a:latin typeface="HanziPen TC" charset="-120"/>
              <a:ea typeface="HanziPen TC" charset="-120"/>
              <a:cs typeface="HanziPen TC" charset="-120"/>
            </a:endParaRPr>
          </a:p>
          <a:p>
            <a:pPr lvl="0"/>
            <a:r>
              <a:rPr lang="en-US" altLang="zh-TW" sz="2700" b="1" dirty="0">
                <a:solidFill>
                  <a:schemeClr val="bg1"/>
                </a:solidFill>
                <a:latin typeface="HanziPen TC" charset="-120"/>
                <a:ea typeface="HanziPen TC" charset="-120"/>
                <a:cs typeface="HanziPen TC" charset="-120"/>
              </a:rPr>
              <a:t>Cashback 2%: S$0.17</a:t>
            </a:r>
          </a:p>
          <a:p>
            <a:pPr lvl="0"/>
            <a:endParaRPr kumimoji="1" lang="en-US" altLang="zh-TW" sz="2700" b="1" dirty="0">
              <a:solidFill>
                <a:schemeClr val="bg1"/>
              </a:solidFill>
              <a:latin typeface="HanziPen TC" charset="-120"/>
              <a:ea typeface="HanziPen TC" charset="-120"/>
              <a:cs typeface="HanziPen TC" charset="-120"/>
            </a:endParaRPr>
          </a:p>
          <a:p>
            <a:pPr lvl="0"/>
            <a:r>
              <a:rPr kumimoji="1" lang="en-US" altLang="zh-TW" sz="2700" b="1" dirty="0">
                <a:solidFill>
                  <a:schemeClr val="bg1"/>
                </a:solidFill>
                <a:latin typeface="HanziPen TC" charset="-120"/>
                <a:ea typeface="HanziPen TC" charset="-120"/>
                <a:cs typeface="HanziPen TC" charset="-120"/>
              </a:rPr>
              <a:t>IBV 2% : 0.13 IBV</a:t>
            </a:r>
          </a:p>
          <a:p>
            <a:endParaRPr kumimoji="1" lang="zh-TW" altLang="en-US" sz="2700" b="1" dirty="0">
              <a:solidFill>
                <a:srgbClr val="FFC000"/>
              </a:solidFill>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4" name="Picture 3" descr="A picture containing ground, outdoor, sky, mountain&#10;&#10;Description generated with very high confidence">
            <a:extLst>
              <a:ext uri="{FF2B5EF4-FFF2-40B4-BE49-F238E27FC236}">
                <a16:creationId xmlns:a16="http://schemas.microsoft.com/office/drawing/2014/main" id="{E3122B57-E814-458A-A80A-48764C74DC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3174" y="526256"/>
            <a:ext cx="3068241" cy="4090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725098BF-63BB-4898-8017-455EEA108BC9}"/>
              </a:ext>
            </a:extLst>
          </p:cNvPr>
          <p:cNvPicPr>
            <a:picLocks noChangeAspect="1"/>
          </p:cNvPicPr>
          <p:nvPr/>
        </p:nvPicPr>
        <p:blipFill>
          <a:blip r:embed="rId3"/>
          <a:stretch>
            <a:fillRect/>
          </a:stretch>
        </p:blipFill>
        <p:spPr>
          <a:xfrm>
            <a:off x="5307806" y="768587"/>
            <a:ext cx="2112887" cy="556023"/>
          </a:xfrm>
          <a:prstGeom prst="rect">
            <a:avLst/>
          </a:prstGeom>
        </p:spPr>
      </p:pic>
    </p:spTree>
    <p:extLst>
      <p:ext uri="{BB962C8B-B14F-4D97-AF65-F5344CB8AC3E}">
        <p14:creationId xmlns:p14="http://schemas.microsoft.com/office/powerpoint/2010/main" val="77111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5143500"/>
          </a:xfrm>
          <a:prstGeom prst="rect">
            <a:avLst/>
          </a:prstGeom>
          <a:solidFill>
            <a:srgbClr val="27487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6" name="Picture 5" descr="A person standing in a kitchen preparing food&#10;&#10;Description generated with very high confidence">
            <a:extLst>
              <a:ext uri="{FF2B5EF4-FFF2-40B4-BE49-F238E27FC236}">
                <a16:creationId xmlns:a16="http://schemas.microsoft.com/office/drawing/2014/main" id="{F24EB932-19EB-43B0-A7CC-E01CD5B9E7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2762" y="329453"/>
            <a:ext cx="2843213" cy="21324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A box filled with different types of food&#10;&#10;Description generated with very high confidence">
            <a:extLst>
              <a:ext uri="{FF2B5EF4-FFF2-40B4-BE49-F238E27FC236}">
                <a16:creationId xmlns:a16="http://schemas.microsoft.com/office/drawing/2014/main" id="{BC7236A3-CCAE-4A8B-BF92-C96AB73B06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762" y="2571750"/>
            <a:ext cx="2843214" cy="21324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8B8F74F5-E305-4147-85E1-AAD0E25F7422}"/>
              </a:ext>
            </a:extLst>
          </p:cNvPr>
          <p:cNvPicPr>
            <a:picLocks noChangeAspect="1"/>
          </p:cNvPicPr>
          <p:nvPr/>
        </p:nvPicPr>
        <p:blipFill>
          <a:blip r:embed="rId4"/>
          <a:stretch>
            <a:fillRect/>
          </a:stretch>
        </p:blipFill>
        <p:spPr>
          <a:xfrm>
            <a:off x="4954487" y="542635"/>
            <a:ext cx="2578302" cy="595928"/>
          </a:xfrm>
          <a:prstGeom prst="rect">
            <a:avLst/>
          </a:prstGeom>
        </p:spPr>
      </p:pic>
      <p:sp>
        <p:nvSpPr>
          <p:cNvPr id="10" name="Rectangle 9">
            <a:extLst>
              <a:ext uri="{FF2B5EF4-FFF2-40B4-BE49-F238E27FC236}">
                <a16:creationId xmlns:a16="http://schemas.microsoft.com/office/drawing/2014/main" id="{CC478856-404E-487E-ADF3-40EA216F15B4}"/>
              </a:ext>
            </a:extLst>
          </p:cNvPr>
          <p:cNvSpPr/>
          <p:nvPr/>
        </p:nvSpPr>
        <p:spPr>
          <a:xfrm>
            <a:off x="4668737" y="1690758"/>
            <a:ext cx="4572000" cy="2169825"/>
          </a:xfrm>
          <a:prstGeom prst="rect">
            <a:avLst/>
          </a:prstGeom>
        </p:spPr>
        <p:txBody>
          <a:bodyPr>
            <a:spAutoFit/>
          </a:bodyPr>
          <a:lstStyle/>
          <a:p>
            <a:r>
              <a:rPr kumimoji="1" lang="en-US" altLang="zh-TW" sz="2700" b="1" dirty="0">
                <a:solidFill>
                  <a:srgbClr val="FFC000"/>
                </a:solidFill>
                <a:latin typeface="HanziPen TC" charset="-120"/>
                <a:ea typeface="HanziPen TC" charset="-120"/>
                <a:cs typeface="HanziPen TC" charset="-120"/>
              </a:rPr>
              <a:t>Price: S$</a:t>
            </a:r>
            <a:r>
              <a:rPr kumimoji="1" lang="en-US" altLang="zh-CN" sz="2700" b="1" dirty="0">
                <a:solidFill>
                  <a:srgbClr val="FFC000"/>
                </a:solidFill>
                <a:latin typeface="HanziPen TC" charset="-120"/>
                <a:ea typeface="HanziPen TC" charset="-120"/>
                <a:cs typeface="HanziPen TC" charset="-120"/>
              </a:rPr>
              <a:t>8.25</a:t>
            </a:r>
            <a:endParaRPr kumimoji="1" lang="en-US" altLang="zh-TW" sz="2700" b="1" dirty="0">
              <a:solidFill>
                <a:srgbClr val="FFC000"/>
              </a:solidFill>
              <a:latin typeface="HanziPen TC" charset="-120"/>
              <a:ea typeface="HanziPen TC" charset="-120"/>
              <a:cs typeface="HanziPen TC" charset="-120"/>
            </a:endParaRPr>
          </a:p>
          <a:p>
            <a:endParaRPr kumimoji="1" lang="en-US" altLang="zh-TW" sz="2700" b="1" dirty="0">
              <a:solidFill>
                <a:srgbClr val="FFC000"/>
              </a:solidFill>
              <a:latin typeface="HanziPen TC" charset="-120"/>
              <a:ea typeface="HanziPen TC" charset="-120"/>
              <a:cs typeface="HanziPen TC" charset="-120"/>
            </a:endParaRPr>
          </a:p>
          <a:p>
            <a:pPr lvl="0"/>
            <a:r>
              <a:rPr lang="en-US" altLang="zh-TW" sz="2700" b="1" dirty="0">
                <a:solidFill>
                  <a:schemeClr val="bg1"/>
                </a:solidFill>
                <a:latin typeface="HanziPen TC" charset="-120"/>
                <a:ea typeface="HanziPen TC" charset="-120"/>
                <a:cs typeface="HanziPen TC" charset="-120"/>
              </a:rPr>
              <a:t>Cashback </a:t>
            </a:r>
            <a:r>
              <a:rPr lang="en-US" altLang="zh-CN" sz="2700" b="1" dirty="0">
                <a:solidFill>
                  <a:schemeClr val="bg1"/>
                </a:solidFill>
                <a:latin typeface="HanziPen TC" charset="-120"/>
                <a:ea typeface="HanziPen TC" charset="-120"/>
                <a:cs typeface="HanziPen TC" charset="-120"/>
              </a:rPr>
              <a:t>5</a:t>
            </a:r>
            <a:r>
              <a:rPr lang="en-US" altLang="zh-TW" sz="2700" b="1" dirty="0">
                <a:solidFill>
                  <a:schemeClr val="bg1"/>
                </a:solidFill>
                <a:latin typeface="HanziPen TC" charset="-120"/>
                <a:ea typeface="HanziPen TC" charset="-120"/>
                <a:cs typeface="HanziPen TC" charset="-120"/>
              </a:rPr>
              <a:t>%: S$0.</a:t>
            </a:r>
            <a:r>
              <a:rPr lang="en-US" altLang="zh-CN" sz="2700" b="1" dirty="0">
                <a:solidFill>
                  <a:schemeClr val="bg1"/>
                </a:solidFill>
                <a:latin typeface="HanziPen TC" charset="-120"/>
                <a:ea typeface="HanziPen TC" charset="-120"/>
                <a:cs typeface="HanziPen TC" charset="-120"/>
              </a:rPr>
              <a:t>41</a:t>
            </a:r>
            <a:endParaRPr lang="en-US" altLang="zh-TW" sz="2700" b="1" dirty="0">
              <a:solidFill>
                <a:schemeClr val="bg1"/>
              </a:solidFill>
              <a:latin typeface="HanziPen TC" charset="-120"/>
              <a:ea typeface="HanziPen TC" charset="-120"/>
              <a:cs typeface="HanziPen TC" charset="-120"/>
            </a:endParaRPr>
          </a:p>
          <a:p>
            <a:pPr lvl="0"/>
            <a:endParaRPr kumimoji="1" lang="en-US" altLang="zh-TW" sz="2700" b="1" dirty="0">
              <a:solidFill>
                <a:schemeClr val="bg1"/>
              </a:solidFill>
              <a:latin typeface="HanziPen TC" charset="-120"/>
              <a:ea typeface="HanziPen TC" charset="-120"/>
              <a:cs typeface="HanziPen TC" charset="-120"/>
            </a:endParaRPr>
          </a:p>
          <a:p>
            <a:pPr lvl="0"/>
            <a:r>
              <a:rPr kumimoji="1" lang="en-US" altLang="zh-TW" sz="2700" b="1" dirty="0">
                <a:solidFill>
                  <a:schemeClr val="bg1"/>
                </a:solidFill>
                <a:latin typeface="HanziPen TC" charset="-120"/>
                <a:ea typeface="HanziPen TC" charset="-120"/>
                <a:cs typeface="HanziPen TC" charset="-120"/>
              </a:rPr>
              <a:t>IBV </a:t>
            </a:r>
            <a:r>
              <a:rPr kumimoji="1" lang="en-US" altLang="zh-CN" sz="2700" b="1" dirty="0">
                <a:solidFill>
                  <a:schemeClr val="bg1"/>
                </a:solidFill>
                <a:latin typeface="HanziPen TC" charset="-120"/>
                <a:ea typeface="HanziPen TC" charset="-120"/>
                <a:cs typeface="HanziPen TC" charset="-120"/>
              </a:rPr>
              <a:t>3</a:t>
            </a:r>
            <a:r>
              <a:rPr kumimoji="1" lang="en-US" altLang="zh-TW" sz="2700" b="1" dirty="0">
                <a:solidFill>
                  <a:schemeClr val="bg1"/>
                </a:solidFill>
                <a:latin typeface="HanziPen TC" charset="-120"/>
                <a:ea typeface="HanziPen TC" charset="-120"/>
                <a:cs typeface="HanziPen TC" charset="-120"/>
              </a:rPr>
              <a:t>% : 0.18 IBV</a:t>
            </a:r>
          </a:p>
        </p:txBody>
      </p:sp>
    </p:spTree>
    <p:extLst>
      <p:ext uri="{BB962C8B-B14F-4D97-AF65-F5344CB8AC3E}">
        <p14:creationId xmlns:p14="http://schemas.microsoft.com/office/powerpoint/2010/main" val="1074122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5143500"/>
          </a:xfrm>
          <a:prstGeom prst="rect">
            <a:avLst/>
          </a:prstGeom>
          <a:solidFill>
            <a:srgbClr val="27487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746327" y="1634449"/>
            <a:ext cx="4159702" cy="2585323"/>
          </a:xfrm>
          <a:prstGeom prst="rect">
            <a:avLst/>
          </a:prstGeom>
          <a:noFill/>
        </p:spPr>
        <p:txBody>
          <a:bodyPr wrap="square" rtlCol="0">
            <a:spAutoFit/>
          </a:bodyPr>
          <a:lstStyle/>
          <a:p>
            <a:r>
              <a:rPr kumimoji="1" lang="en-US" altLang="zh-TW" sz="2700" b="1" dirty="0">
                <a:solidFill>
                  <a:srgbClr val="FFC000"/>
                </a:solidFill>
                <a:latin typeface="HanziPen TC" charset="-120"/>
                <a:ea typeface="HanziPen TC" charset="-120"/>
                <a:cs typeface="HanziPen TC" charset="-120"/>
              </a:rPr>
              <a:t>Price: S$</a:t>
            </a:r>
            <a:r>
              <a:rPr kumimoji="1" lang="en-US" altLang="zh-CN" sz="2700" b="1" dirty="0">
                <a:solidFill>
                  <a:srgbClr val="FFC000"/>
                </a:solidFill>
                <a:latin typeface="HanziPen TC" charset="-120"/>
                <a:ea typeface="HanziPen TC" charset="-120"/>
                <a:cs typeface="HanziPen TC" charset="-120"/>
              </a:rPr>
              <a:t>20</a:t>
            </a:r>
            <a:endParaRPr kumimoji="1" lang="en-US" altLang="zh-TW" sz="2700" b="1" dirty="0">
              <a:solidFill>
                <a:srgbClr val="FFC000"/>
              </a:solidFill>
              <a:latin typeface="HanziPen TC" charset="-120"/>
              <a:ea typeface="HanziPen TC" charset="-120"/>
              <a:cs typeface="HanziPen TC" charset="-120"/>
            </a:endParaRPr>
          </a:p>
          <a:p>
            <a:endParaRPr kumimoji="1" lang="en-US" altLang="zh-TW" sz="2700" b="1" dirty="0">
              <a:solidFill>
                <a:srgbClr val="FFC000"/>
              </a:solidFill>
              <a:latin typeface="HanziPen TC" charset="-120"/>
              <a:ea typeface="HanziPen TC" charset="-120"/>
              <a:cs typeface="HanziPen TC" charset="-120"/>
            </a:endParaRPr>
          </a:p>
          <a:p>
            <a:pPr lvl="0"/>
            <a:r>
              <a:rPr lang="en-US" altLang="zh-TW" sz="2700" b="1" dirty="0">
                <a:solidFill>
                  <a:schemeClr val="bg1"/>
                </a:solidFill>
                <a:latin typeface="HanziPen TC" charset="-120"/>
                <a:ea typeface="HanziPen TC" charset="-120"/>
                <a:cs typeface="HanziPen TC" charset="-120"/>
              </a:rPr>
              <a:t>Cashback </a:t>
            </a:r>
            <a:r>
              <a:rPr lang="en-US" altLang="zh-CN" sz="2700" b="1" dirty="0">
                <a:solidFill>
                  <a:schemeClr val="bg1"/>
                </a:solidFill>
                <a:latin typeface="HanziPen TC" charset="-120"/>
                <a:ea typeface="HanziPen TC" charset="-120"/>
                <a:cs typeface="HanziPen TC" charset="-120"/>
              </a:rPr>
              <a:t>5% : S$0.4-</a:t>
            </a:r>
          </a:p>
          <a:p>
            <a:pPr lvl="0"/>
            <a:endParaRPr kumimoji="1" lang="en-US" altLang="zh-TW" sz="2700" b="1" dirty="0">
              <a:solidFill>
                <a:schemeClr val="bg1"/>
              </a:solidFill>
              <a:latin typeface="HanziPen TC" charset="-120"/>
              <a:ea typeface="HanziPen TC" charset="-120"/>
              <a:cs typeface="HanziPen TC" charset="-120"/>
            </a:endParaRPr>
          </a:p>
          <a:p>
            <a:pPr lvl="0"/>
            <a:r>
              <a:rPr kumimoji="1" lang="en-US" altLang="zh-TW" sz="2700" b="1" dirty="0">
                <a:solidFill>
                  <a:schemeClr val="bg1"/>
                </a:solidFill>
                <a:latin typeface="HanziPen TC" charset="-120"/>
                <a:ea typeface="HanziPen TC" charset="-120"/>
                <a:cs typeface="HanziPen TC" charset="-120"/>
              </a:rPr>
              <a:t>IBV </a:t>
            </a:r>
            <a:r>
              <a:rPr kumimoji="1" lang="en-US" altLang="zh-CN" sz="2700" b="1" dirty="0">
                <a:solidFill>
                  <a:schemeClr val="bg1"/>
                </a:solidFill>
                <a:latin typeface="HanziPen TC" charset="-120"/>
                <a:ea typeface="HanziPen TC" charset="-120"/>
                <a:cs typeface="HanziPen TC" charset="-120"/>
              </a:rPr>
              <a:t>3</a:t>
            </a:r>
            <a:r>
              <a:rPr kumimoji="1" lang="en-US" altLang="zh-TW" sz="2700" b="1" dirty="0">
                <a:solidFill>
                  <a:schemeClr val="bg1"/>
                </a:solidFill>
                <a:latin typeface="HanziPen TC" charset="-120"/>
                <a:ea typeface="HanziPen TC" charset="-120"/>
                <a:cs typeface="HanziPen TC" charset="-120"/>
              </a:rPr>
              <a:t>% : 0.44 IBV</a:t>
            </a:r>
          </a:p>
          <a:p>
            <a:endParaRPr kumimoji="1" lang="zh-TW" altLang="en-US" sz="2700" b="1" dirty="0">
              <a:solidFill>
                <a:srgbClr val="FFC000"/>
              </a:solidFill>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4" name="Picture 3">
            <a:extLst>
              <a:ext uri="{FF2B5EF4-FFF2-40B4-BE49-F238E27FC236}">
                <a16:creationId xmlns:a16="http://schemas.microsoft.com/office/drawing/2014/main" id="{06A4B0E8-3AF3-4CEA-B0BD-236469BAB6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0934" y="1067361"/>
            <a:ext cx="3606053" cy="27045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EBC15592-2B7A-4EB3-A198-AF6F193AA507}"/>
              </a:ext>
            </a:extLst>
          </p:cNvPr>
          <p:cNvPicPr>
            <a:picLocks noChangeAspect="1"/>
          </p:cNvPicPr>
          <p:nvPr/>
        </p:nvPicPr>
        <p:blipFill>
          <a:blip r:embed="rId3"/>
          <a:stretch>
            <a:fillRect/>
          </a:stretch>
        </p:blipFill>
        <p:spPr>
          <a:xfrm>
            <a:off x="5455890" y="596609"/>
            <a:ext cx="2124868" cy="575703"/>
          </a:xfrm>
          <a:prstGeom prst="rect">
            <a:avLst/>
          </a:prstGeom>
        </p:spPr>
      </p:pic>
    </p:spTree>
    <p:extLst>
      <p:ext uri="{BB962C8B-B14F-4D97-AF65-F5344CB8AC3E}">
        <p14:creationId xmlns:p14="http://schemas.microsoft.com/office/powerpoint/2010/main" val="1033841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2700"/>
            <a:ext cx="9144000" cy="5143500"/>
          </a:xfrm>
          <a:prstGeom prst="rect">
            <a:avLst/>
          </a:prstGeom>
          <a:solidFill>
            <a:srgbClr val="27487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352287" y="1752279"/>
            <a:ext cx="4159702" cy="2169825"/>
          </a:xfrm>
          <a:prstGeom prst="rect">
            <a:avLst/>
          </a:prstGeom>
          <a:noFill/>
        </p:spPr>
        <p:txBody>
          <a:bodyPr wrap="square" rtlCol="0">
            <a:spAutoFit/>
          </a:bodyPr>
          <a:lstStyle/>
          <a:p>
            <a:r>
              <a:rPr kumimoji="1" lang="en-US" altLang="zh-TW" sz="2700" b="1" dirty="0">
                <a:solidFill>
                  <a:srgbClr val="FFC000"/>
                </a:solidFill>
                <a:latin typeface="HanziPen TC" charset="-120"/>
                <a:ea typeface="HanziPen TC" charset="-120"/>
                <a:cs typeface="HanziPen TC" charset="-120"/>
              </a:rPr>
              <a:t>Price: S$</a:t>
            </a:r>
            <a:r>
              <a:rPr kumimoji="1" lang="en-US" altLang="zh-CN" sz="2700" b="1" dirty="0">
                <a:solidFill>
                  <a:srgbClr val="FFC000"/>
                </a:solidFill>
                <a:latin typeface="HanziPen TC" charset="-120"/>
                <a:ea typeface="HanziPen TC" charset="-120"/>
                <a:cs typeface="HanziPen TC" charset="-120"/>
              </a:rPr>
              <a:t>25</a:t>
            </a:r>
            <a:endParaRPr kumimoji="1" lang="en-US" altLang="zh-TW" sz="2700" b="1" dirty="0">
              <a:solidFill>
                <a:srgbClr val="FFC000"/>
              </a:solidFill>
              <a:latin typeface="HanziPen TC" charset="-120"/>
              <a:ea typeface="HanziPen TC" charset="-120"/>
              <a:cs typeface="HanziPen TC" charset="-120"/>
            </a:endParaRPr>
          </a:p>
          <a:p>
            <a:pPr lvl="0"/>
            <a:endParaRPr lang="en-US" altLang="zh-TW" sz="2700" b="1" dirty="0">
              <a:latin typeface="HanziPen TC" charset="-120"/>
              <a:ea typeface="HanziPen TC" charset="-120"/>
              <a:cs typeface="HanziPen TC" charset="-120"/>
            </a:endParaRPr>
          </a:p>
          <a:p>
            <a:pPr lvl="0"/>
            <a:r>
              <a:rPr lang="en-US" altLang="zh-TW" sz="2700" b="1" dirty="0">
                <a:solidFill>
                  <a:schemeClr val="bg1"/>
                </a:solidFill>
                <a:latin typeface="HanziPen TC" charset="-120"/>
                <a:ea typeface="HanziPen TC" charset="-120"/>
                <a:cs typeface="HanziPen TC" charset="-120"/>
              </a:rPr>
              <a:t>Cashback </a:t>
            </a:r>
            <a:r>
              <a:rPr lang="en-US" altLang="zh-CN" sz="2700" b="1" dirty="0">
                <a:solidFill>
                  <a:schemeClr val="bg1"/>
                </a:solidFill>
                <a:latin typeface="HanziPen TC" charset="-120"/>
                <a:ea typeface="HanziPen TC" charset="-120"/>
                <a:cs typeface="HanziPen TC" charset="-120"/>
              </a:rPr>
              <a:t>2</a:t>
            </a:r>
            <a:r>
              <a:rPr lang="en-US" altLang="zh-TW" sz="2700" b="1" dirty="0">
                <a:solidFill>
                  <a:schemeClr val="bg1"/>
                </a:solidFill>
                <a:latin typeface="HanziPen TC" charset="-120"/>
                <a:ea typeface="HanziPen TC" charset="-120"/>
                <a:cs typeface="HanziPen TC" charset="-120"/>
              </a:rPr>
              <a:t>%: S$0.</a:t>
            </a:r>
            <a:r>
              <a:rPr lang="en-US" altLang="zh-CN" sz="2700" b="1" dirty="0">
                <a:solidFill>
                  <a:schemeClr val="bg1"/>
                </a:solidFill>
                <a:latin typeface="HanziPen TC" charset="-120"/>
                <a:ea typeface="HanziPen TC" charset="-120"/>
                <a:cs typeface="HanziPen TC" charset="-120"/>
              </a:rPr>
              <a:t>50</a:t>
            </a:r>
            <a:endParaRPr lang="en-US" altLang="zh-TW" sz="2700" b="1" dirty="0">
              <a:solidFill>
                <a:schemeClr val="bg1"/>
              </a:solidFill>
              <a:latin typeface="HanziPen TC" charset="-120"/>
              <a:ea typeface="HanziPen TC" charset="-120"/>
              <a:cs typeface="HanziPen TC" charset="-120"/>
            </a:endParaRPr>
          </a:p>
          <a:p>
            <a:pPr lvl="0"/>
            <a:endParaRPr kumimoji="1" lang="en-US" altLang="zh-TW" sz="2700" b="1" dirty="0">
              <a:solidFill>
                <a:schemeClr val="bg1"/>
              </a:solidFill>
              <a:latin typeface="HanziPen TC" charset="-120"/>
              <a:ea typeface="HanziPen TC" charset="-120"/>
              <a:cs typeface="HanziPen TC" charset="-120"/>
            </a:endParaRPr>
          </a:p>
          <a:p>
            <a:pPr lvl="0"/>
            <a:r>
              <a:rPr kumimoji="1" lang="en-US" altLang="zh-TW" sz="2700" b="1" dirty="0">
                <a:solidFill>
                  <a:schemeClr val="bg1"/>
                </a:solidFill>
                <a:latin typeface="HanziPen TC" charset="-120"/>
                <a:ea typeface="HanziPen TC" charset="-120"/>
                <a:cs typeface="HanziPen TC" charset="-120"/>
              </a:rPr>
              <a:t>IBV </a:t>
            </a:r>
            <a:r>
              <a:rPr kumimoji="1" lang="en-US" altLang="zh-CN" sz="2700" b="1" dirty="0">
                <a:solidFill>
                  <a:schemeClr val="bg1"/>
                </a:solidFill>
                <a:latin typeface="HanziPen TC" charset="-120"/>
                <a:ea typeface="HanziPen TC" charset="-120"/>
                <a:cs typeface="HanziPen TC" charset="-120"/>
              </a:rPr>
              <a:t>3% : 0.55 IBV</a:t>
            </a:r>
            <a:endParaRPr kumimoji="1" lang="zh-TW" altLang="en-US" sz="2700" b="1" dirty="0">
              <a:solidFill>
                <a:schemeClr val="bg1"/>
              </a:solidFill>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4" name="Picture 3" descr="A can of soda&#10;&#10;Description generated with high confidence">
            <a:extLst>
              <a:ext uri="{FF2B5EF4-FFF2-40B4-BE49-F238E27FC236}">
                <a16:creationId xmlns:a16="http://schemas.microsoft.com/office/drawing/2014/main" id="{50288FDD-20F6-48DC-BEB9-423A04631E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876" y="510988"/>
            <a:ext cx="3075384" cy="3996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04C6091A-4519-4F22-AB0A-F337C6F27FF9}"/>
              </a:ext>
            </a:extLst>
          </p:cNvPr>
          <p:cNvPicPr>
            <a:picLocks noChangeAspect="1"/>
          </p:cNvPicPr>
          <p:nvPr/>
        </p:nvPicPr>
        <p:blipFill>
          <a:blip r:embed="rId3"/>
          <a:stretch>
            <a:fillRect/>
          </a:stretch>
        </p:blipFill>
        <p:spPr>
          <a:xfrm>
            <a:off x="5014913" y="725301"/>
            <a:ext cx="2580584" cy="570926"/>
          </a:xfrm>
          <a:prstGeom prst="rect">
            <a:avLst/>
          </a:prstGeom>
        </p:spPr>
      </p:pic>
    </p:spTree>
    <p:extLst>
      <p:ext uri="{BB962C8B-B14F-4D97-AF65-F5344CB8AC3E}">
        <p14:creationId xmlns:p14="http://schemas.microsoft.com/office/powerpoint/2010/main" val="490642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216026" y="728663"/>
            <a:ext cx="6961778" cy="2123658"/>
          </a:xfrm>
          <a:prstGeom prst="rect">
            <a:avLst/>
          </a:prstGeom>
          <a:noFill/>
        </p:spPr>
        <p:txBody>
          <a:bodyPr wrap="none" rtlCol="0">
            <a:spAutoFit/>
          </a:bodyPr>
          <a:lstStyle/>
          <a:p>
            <a:r>
              <a:rPr kumimoji="1" lang="en-US" altLang="zh-TW" sz="4400" dirty="0">
                <a:solidFill>
                  <a:schemeClr val="bg1"/>
                </a:solidFill>
              </a:rPr>
              <a:t>Welcome to shopping mall 1F</a:t>
            </a:r>
          </a:p>
          <a:p>
            <a:endParaRPr kumimoji="1" lang="en-US" altLang="zh-TW" sz="4400" dirty="0">
              <a:solidFill>
                <a:schemeClr val="bg1"/>
              </a:solidFill>
            </a:endParaRPr>
          </a:p>
          <a:p>
            <a:r>
              <a:rPr kumimoji="1" lang="en-US" altLang="zh-TW" sz="4400" dirty="0">
                <a:solidFill>
                  <a:schemeClr val="bg1"/>
                </a:solidFill>
              </a:rPr>
              <a:t>Cosmetics</a:t>
            </a:r>
            <a:endParaRPr kumimoji="1" lang="zh-TW" altLang="en-US" sz="4400" dirty="0">
              <a:solidFill>
                <a:schemeClr val="bg1"/>
              </a:solidFill>
            </a:endParaRPr>
          </a:p>
        </p:txBody>
      </p:sp>
    </p:spTree>
    <p:extLst>
      <p:ext uri="{BB962C8B-B14F-4D97-AF65-F5344CB8AC3E}">
        <p14:creationId xmlns:p14="http://schemas.microsoft.com/office/powerpoint/2010/main" val="736896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85851916"/>
              </p:ext>
            </p:extLst>
          </p:nvPr>
        </p:nvGraphicFramePr>
        <p:xfrm>
          <a:off x="4943902" y="1125943"/>
          <a:ext cx="3951028" cy="3537333"/>
        </p:xfrm>
        <a:graphic>
          <a:graphicData uri="http://schemas.openxmlformats.org/drawingml/2006/table">
            <a:tbl>
              <a:tblPr firstRow="1" bandRow="1">
                <a:tableStyleId>{BC89EF96-8CEA-46FF-86C4-4CE0E7609802}</a:tableStyleId>
              </a:tblPr>
              <a:tblGrid>
                <a:gridCol w="1975514">
                  <a:extLst>
                    <a:ext uri="{9D8B030D-6E8A-4147-A177-3AD203B41FA5}">
                      <a16:colId xmlns:a16="http://schemas.microsoft.com/office/drawing/2014/main" val="20000"/>
                    </a:ext>
                  </a:extLst>
                </a:gridCol>
                <a:gridCol w="1975514">
                  <a:extLst>
                    <a:ext uri="{9D8B030D-6E8A-4147-A177-3AD203B41FA5}">
                      <a16:colId xmlns:a16="http://schemas.microsoft.com/office/drawing/2014/main" val="20001"/>
                    </a:ext>
                  </a:extLst>
                </a:gridCol>
              </a:tblGrid>
              <a:tr h="880611">
                <a:tc>
                  <a:txBody>
                    <a:bodyPr/>
                    <a:lstStyle/>
                    <a:p>
                      <a:pPr algn="ctr"/>
                      <a:endParaRPr lang="en-US" sz="1200" b="0" dirty="0">
                        <a:solidFill>
                          <a:schemeClr val="bg1"/>
                        </a:solidFill>
                        <a:latin typeface="Century Gothic" panose="020B0502020202020204" pitchFamily="34" charset="0"/>
                      </a:endParaRPr>
                    </a:p>
                    <a:p>
                      <a:pPr algn="ctr"/>
                      <a:r>
                        <a:rPr lang="en-US" sz="1500" b="0" dirty="0" err="1">
                          <a:solidFill>
                            <a:schemeClr val="bg1"/>
                          </a:solidFill>
                          <a:latin typeface="Century Gothic" panose="020B0502020202020204" pitchFamily="34" charset="0"/>
                        </a:rPr>
                        <a:t>UnFranchise</a:t>
                      </a:r>
                      <a:r>
                        <a:rPr lang="en-US" sz="1600" b="1" baseline="30000" dirty="0">
                          <a:solidFill>
                            <a:prstClr val="white"/>
                          </a:solidFill>
                          <a:latin typeface="Corbel" panose="020B0503020204020204" pitchFamily="34" charset="0"/>
                        </a:rPr>
                        <a:t>®</a:t>
                      </a:r>
                      <a:r>
                        <a:rPr lang="en-US" sz="1500" b="0" baseline="0" dirty="0">
                          <a:solidFill>
                            <a:schemeClr val="bg1"/>
                          </a:solidFill>
                          <a:latin typeface="Century Gothic" panose="020B0502020202020204" pitchFamily="34" charset="0"/>
                        </a:rPr>
                        <a:t> Ongoing Income </a:t>
                      </a:r>
                      <a:endParaRPr lang="en-US" sz="1500" b="0" dirty="0">
                        <a:solidFill>
                          <a:schemeClr val="bg1"/>
                        </a:solidFill>
                        <a:latin typeface="Century Gothic" panose="020B0502020202020204" pitchFamily="34" charset="0"/>
                      </a:endParaRPr>
                    </a:p>
                  </a:txBody>
                  <a:tcPr marL="68580" marR="68580" marT="34290" marB="34290">
                    <a:solidFill>
                      <a:schemeClr val="tx2"/>
                    </a:solidFill>
                  </a:tcPr>
                </a:tc>
                <a:tc>
                  <a:txBody>
                    <a:bodyPr/>
                    <a:lstStyle/>
                    <a:p>
                      <a:pPr algn="ctr"/>
                      <a:r>
                        <a:rPr lang="en-US" sz="1500" b="0" dirty="0">
                          <a:solidFill>
                            <a:schemeClr val="bg1"/>
                          </a:solidFill>
                          <a:latin typeface="Century Gothic" panose="020B0502020202020204" pitchFamily="34" charset="0"/>
                        </a:rPr>
                        <a:t>Equivalent Investment earning</a:t>
                      </a:r>
                      <a:r>
                        <a:rPr lang="en-US" sz="1500" b="0" baseline="0" dirty="0">
                          <a:solidFill>
                            <a:schemeClr val="bg1"/>
                          </a:solidFill>
                          <a:latin typeface="Century Gothic" panose="020B0502020202020204" pitchFamily="34" charset="0"/>
                        </a:rPr>
                        <a:t> at 4%</a:t>
                      </a:r>
                      <a:r>
                        <a:rPr lang="en-US" sz="1500" b="0" dirty="0">
                          <a:solidFill>
                            <a:schemeClr val="bg1"/>
                          </a:solidFill>
                          <a:latin typeface="Century Gothic" panose="020B0502020202020204" pitchFamily="34" charset="0"/>
                        </a:rPr>
                        <a:t> </a:t>
                      </a:r>
                    </a:p>
                  </a:txBody>
                  <a:tcPr marL="68580" marR="68580" marT="34290" marB="34290">
                    <a:solidFill>
                      <a:schemeClr val="tx2"/>
                    </a:solidFill>
                  </a:tcPr>
                </a:tc>
                <a:extLst>
                  <a:ext uri="{0D108BD9-81ED-4DB2-BD59-A6C34878D82A}">
                    <a16:rowId xmlns:a16="http://schemas.microsoft.com/office/drawing/2014/main" val="10000"/>
                  </a:ext>
                </a:extLst>
              </a:tr>
              <a:tr h="62865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44546A"/>
                          </a:solidFill>
                          <a:latin typeface="+mn-lt"/>
                        </a:rPr>
                        <a:t>S$1,875/ Month </a:t>
                      </a:r>
                      <a:br>
                        <a:rPr lang="en-US" sz="1400" b="0" dirty="0">
                          <a:solidFill>
                            <a:srgbClr val="44546A"/>
                          </a:solidFill>
                          <a:latin typeface="+mn-lt"/>
                        </a:rPr>
                      </a:br>
                      <a:r>
                        <a:rPr lang="en-US" sz="1100" b="0" dirty="0">
                          <a:solidFill>
                            <a:srgbClr val="44546A"/>
                          </a:solidFill>
                          <a:latin typeface="+mn-lt"/>
                        </a:rPr>
                        <a:t>(Executive coordinator/</a:t>
                      </a:r>
                      <a:br>
                        <a:rPr lang="en-US" sz="1100" b="0" dirty="0">
                          <a:solidFill>
                            <a:srgbClr val="44546A"/>
                          </a:solidFill>
                          <a:latin typeface="+mn-lt"/>
                        </a:rPr>
                      </a:br>
                      <a:r>
                        <a:rPr lang="en-US" sz="1100" b="0" dirty="0">
                          <a:solidFill>
                            <a:srgbClr val="44546A"/>
                          </a:solidFill>
                          <a:latin typeface="+mn-lt"/>
                        </a:rPr>
                        <a:t>Master coordinator)</a:t>
                      </a:r>
                    </a:p>
                  </a:txBody>
                  <a:tcPr marL="68580" marR="68580" marT="34290" marB="34290"/>
                </a:tc>
                <a:tc>
                  <a:txBody>
                    <a:bodyPr/>
                    <a:lstStyle/>
                    <a:p>
                      <a:pPr algn="ctr"/>
                      <a:r>
                        <a:rPr lang="en-US" sz="1400" b="0" dirty="0">
                          <a:solidFill>
                            <a:srgbClr val="44546A"/>
                          </a:solidFill>
                          <a:latin typeface="+mn-lt"/>
                        </a:rPr>
                        <a:t>S$562,500</a:t>
                      </a:r>
                    </a:p>
                  </a:txBody>
                  <a:tcPr marL="68580" marR="68580" marT="34290" marB="34290"/>
                </a:tc>
                <a:extLst>
                  <a:ext uri="{0D108BD9-81ED-4DB2-BD59-A6C34878D82A}">
                    <a16:rowId xmlns:a16="http://schemas.microsoft.com/office/drawing/2014/main" val="10001"/>
                  </a:ext>
                </a:extLst>
              </a:tr>
              <a:tr h="50701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44546A"/>
                          </a:solidFill>
                          <a:latin typeface="+mn-lt"/>
                        </a:rPr>
                        <a:t>S$6,250 / Month </a:t>
                      </a:r>
                      <a:br>
                        <a:rPr lang="en-US" sz="1400" b="0" dirty="0">
                          <a:solidFill>
                            <a:srgbClr val="44546A"/>
                          </a:solidFill>
                          <a:latin typeface="+mn-lt"/>
                        </a:rPr>
                      </a:br>
                      <a:r>
                        <a:rPr lang="en-US" sz="1100" b="0" dirty="0">
                          <a:solidFill>
                            <a:srgbClr val="44546A"/>
                          </a:solidFill>
                          <a:latin typeface="+mn-lt"/>
                        </a:rPr>
                        <a:t>(Professional coordinator)</a:t>
                      </a:r>
                      <a:endParaRPr lang="en-US" sz="1400" b="0" dirty="0">
                        <a:solidFill>
                          <a:srgbClr val="44546A"/>
                        </a:solidFill>
                        <a:latin typeface="+mn-lt"/>
                      </a:endParaRPr>
                    </a:p>
                  </a:txBody>
                  <a:tcPr marL="68580" marR="68580" marT="34290" marB="34290">
                    <a:solidFill>
                      <a:schemeClr val="accent1">
                        <a:lumMod val="20000"/>
                        <a:lumOff val="80000"/>
                      </a:schemeClr>
                    </a:solidFill>
                  </a:tcPr>
                </a:tc>
                <a:tc>
                  <a:txBody>
                    <a:bodyPr/>
                    <a:lstStyle/>
                    <a:p>
                      <a:pPr algn="ctr"/>
                      <a:r>
                        <a:rPr lang="en-US" sz="1400" b="0" dirty="0">
                          <a:solidFill>
                            <a:srgbClr val="44546A"/>
                          </a:solidFill>
                          <a:latin typeface="+mn-lt"/>
                        </a:rPr>
                        <a:t>S$2,000,000</a:t>
                      </a:r>
                    </a:p>
                  </a:txBody>
                  <a:tcPr marL="68580" marR="68580" marT="34290" marB="34290">
                    <a:solidFill>
                      <a:schemeClr val="accent1">
                        <a:lumMod val="20000"/>
                        <a:lumOff val="80000"/>
                      </a:schemeClr>
                    </a:solidFill>
                  </a:tcPr>
                </a:tc>
                <a:extLst>
                  <a:ext uri="{0D108BD9-81ED-4DB2-BD59-A6C34878D82A}">
                    <a16:rowId xmlns:a16="http://schemas.microsoft.com/office/drawing/2014/main" val="10002"/>
                  </a:ext>
                </a:extLst>
              </a:tr>
              <a:tr h="507018">
                <a:tc>
                  <a:txBody>
                    <a:bodyPr/>
                    <a:lstStyle/>
                    <a:p>
                      <a:pPr lvl="0" algn="ctr" defTabSz="914400"/>
                      <a:r>
                        <a:rPr lang="en-US" sz="1400" b="0" dirty="0">
                          <a:solidFill>
                            <a:srgbClr val="44546A"/>
                          </a:solidFill>
                          <a:latin typeface="+mn-lt"/>
                        </a:rPr>
                        <a:t>S$12,500 / Month</a:t>
                      </a:r>
                    </a:p>
                    <a:p>
                      <a:pPr lvl="0" algn="ctr" defTabSz="914400"/>
                      <a:r>
                        <a:rPr lang="en-US" sz="1100" b="0" dirty="0">
                          <a:solidFill>
                            <a:srgbClr val="44546A"/>
                          </a:solidFill>
                          <a:latin typeface="+mn-lt"/>
                        </a:rPr>
                        <a:t>(National supervising)</a:t>
                      </a:r>
                    </a:p>
                  </a:txBody>
                  <a:tcPr marL="68580" marR="68580" marT="34290" marB="34290"/>
                </a:tc>
                <a:tc>
                  <a:txBody>
                    <a:bodyPr/>
                    <a:lstStyle/>
                    <a:p>
                      <a:pPr algn="ctr"/>
                      <a:r>
                        <a:rPr lang="en-US" sz="1400" b="0" dirty="0">
                          <a:solidFill>
                            <a:srgbClr val="44546A"/>
                          </a:solidFill>
                          <a:latin typeface="+mn-lt"/>
                        </a:rPr>
                        <a:t>S$4,000,000</a:t>
                      </a:r>
                    </a:p>
                  </a:txBody>
                  <a:tcPr marL="68580" marR="68580" marT="34290" marB="34290"/>
                </a:tc>
                <a:extLst>
                  <a:ext uri="{0D108BD9-81ED-4DB2-BD59-A6C34878D82A}">
                    <a16:rowId xmlns:a16="http://schemas.microsoft.com/office/drawing/2014/main" val="10003"/>
                  </a:ext>
                </a:extLst>
              </a:tr>
              <a:tr h="507018">
                <a:tc>
                  <a:txBody>
                    <a:bodyPr/>
                    <a:lstStyle/>
                    <a:p>
                      <a:pPr lvl="0" algn="ctr" defTabSz="914400"/>
                      <a:r>
                        <a:rPr lang="en-US" sz="1400" b="0" dirty="0">
                          <a:solidFill>
                            <a:srgbClr val="44546A"/>
                          </a:solidFill>
                          <a:latin typeface="+mn-lt"/>
                        </a:rPr>
                        <a:t>S$22,500 / Month </a:t>
                      </a:r>
                      <a:br>
                        <a:rPr lang="en-US" sz="1400" b="0" dirty="0">
                          <a:solidFill>
                            <a:srgbClr val="44546A"/>
                          </a:solidFill>
                          <a:latin typeface="+mn-lt"/>
                        </a:rPr>
                      </a:br>
                      <a:r>
                        <a:rPr lang="en-US" sz="1100" b="0" dirty="0">
                          <a:solidFill>
                            <a:srgbClr val="44546A"/>
                          </a:solidFill>
                          <a:latin typeface="+mn-lt"/>
                        </a:rPr>
                        <a:t>(Director)</a:t>
                      </a:r>
                    </a:p>
                  </a:txBody>
                  <a:tcPr marL="68580" marR="68580" marT="34290" marB="34290">
                    <a:solidFill>
                      <a:schemeClr val="accent1">
                        <a:lumMod val="20000"/>
                        <a:lumOff val="80000"/>
                      </a:schemeClr>
                    </a:solidFill>
                  </a:tcPr>
                </a:tc>
                <a:tc>
                  <a:txBody>
                    <a:bodyPr/>
                    <a:lstStyle/>
                    <a:p>
                      <a:pPr algn="ctr"/>
                      <a:r>
                        <a:rPr lang="en-US" sz="1400" b="0" dirty="0">
                          <a:solidFill>
                            <a:srgbClr val="44546A"/>
                          </a:solidFill>
                          <a:latin typeface="+mn-lt"/>
                        </a:rPr>
                        <a:t>S$7,312,500</a:t>
                      </a:r>
                    </a:p>
                  </a:txBody>
                  <a:tcPr marL="68580" marR="68580" marT="34290" marB="34290">
                    <a:solidFill>
                      <a:schemeClr val="accent1">
                        <a:lumMod val="20000"/>
                        <a:lumOff val="80000"/>
                      </a:schemeClr>
                    </a:solidFill>
                  </a:tcPr>
                </a:tc>
                <a:extLst>
                  <a:ext uri="{0D108BD9-81ED-4DB2-BD59-A6C34878D82A}">
                    <a16:rowId xmlns:a16="http://schemas.microsoft.com/office/drawing/2014/main" val="10004"/>
                  </a:ext>
                </a:extLst>
              </a:tr>
              <a:tr h="50701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44546A"/>
                          </a:solidFill>
                          <a:latin typeface="+mn-lt"/>
                        </a:rPr>
                        <a:t>S$45,000 / Month </a:t>
                      </a:r>
                      <a:br>
                        <a:rPr lang="en-US" sz="1400" b="0" dirty="0">
                          <a:solidFill>
                            <a:srgbClr val="44546A"/>
                          </a:solidFill>
                          <a:latin typeface="+mn-lt"/>
                        </a:rPr>
                      </a:br>
                      <a:r>
                        <a:rPr lang="en-US" sz="1100" b="0" dirty="0">
                          <a:solidFill>
                            <a:srgbClr val="44546A"/>
                          </a:solidFill>
                          <a:latin typeface="+mn-lt"/>
                        </a:rPr>
                        <a:t>( Field Vice President)</a:t>
                      </a:r>
                    </a:p>
                  </a:txBody>
                  <a:tcPr marL="68580" marR="68580" marT="34290" marB="34290"/>
                </a:tc>
                <a:tc>
                  <a:txBody>
                    <a:bodyPr/>
                    <a:lstStyle/>
                    <a:p>
                      <a:pPr algn="ctr"/>
                      <a:r>
                        <a:rPr lang="en-US" sz="1400" b="0" dirty="0">
                          <a:solidFill>
                            <a:srgbClr val="44546A"/>
                          </a:solidFill>
                          <a:latin typeface="+mn-lt"/>
                        </a:rPr>
                        <a:t>S$15,000,000</a:t>
                      </a:r>
                    </a:p>
                  </a:txBody>
                  <a:tcPr marL="68580" marR="68580" marT="34290" marB="34290"/>
                </a:tc>
                <a:extLst>
                  <a:ext uri="{0D108BD9-81ED-4DB2-BD59-A6C34878D82A}">
                    <a16:rowId xmlns:a16="http://schemas.microsoft.com/office/drawing/2014/main" val="10005"/>
                  </a:ext>
                </a:extLst>
              </a:tr>
            </a:tbl>
          </a:graphicData>
        </a:graphic>
      </p:graphicFrame>
      <p:sp>
        <p:nvSpPr>
          <p:cNvPr id="5" name="Shape 1206"/>
          <p:cNvSpPr/>
          <p:nvPr/>
        </p:nvSpPr>
        <p:spPr>
          <a:xfrm>
            <a:off x="5128147" y="526540"/>
            <a:ext cx="3541595" cy="507830"/>
          </a:xfrm>
          <a:prstGeom prst="rect">
            <a:avLst/>
          </a:prstGeom>
          <a:ln w="12700">
            <a:miter lim="400000"/>
          </a:ln>
          <a:extLst>
            <a:ext uri="{C572A759-6A51-4108-AA02-DFA0A04FC94B}">
              <ma14:wrappingTextBoxFlag xmlns:ma14="http://schemas.microsoft.com/office/mac/drawingml/2011/main" xmlns="" val="1"/>
            </a:ext>
          </a:extLst>
        </p:spPr>
        <p:txBody>
          <a:bodyPr wrap="square" lIns="34289" tIns="34289" rIns="34289" bIns="34289">
            <a:spAutoFit/>
          </a:bodyPr>
          <a:lstStyle/>
          <a:p>
            <a:pPr algn="ctr" defTabSz="685783"/>
            <a:r>
              <a:rPr sz="1400" b="1" i="1" dirty="0">
                <a:solidFill>
                  <a:srgbClr val="0070C0"/>
                </a:solidFill>
                <a:latin typeface="Calibri"/>
              </a:rPr>
              <a:t>Will you have this </a:t>
            </a:r>
            <a:r>
              <a:rPr lang="en-US" sz="1400" b="1" i="1" dirty="0">
                <a:solidFill>
                  <a:srgbClr val="0070C0"/>
                </a:solidFill>
                <a:latin typeface="Calibri"/>
              </a:rPr>
              <a:t>c</a:t>
            </a:r>
            <a:r>
              <a:rPr sz="1400" b="1" i="1" dirty="0">
                <a:solidFill>
                  <a:srgbClr val="0070C0"/>
                </a:solidFill>
                <a:latin typeface="Calibri"/>
              </a:rPr>
              <a:t>ash invested</a:t>
            </a:r>
            <a:r>
              <a:rPr lang="en-US" sz="1400" b="1" i="1" dirty="0">
                <a:solidFill>
                  <a:srgbClr val="0070C0"/>
                </a:solidFill>
                <a:latin typeface="Calibri"/>
              </a:rPr>
              <a:t> in the </a:t>
            </a:r>
            <a:br>
              <a:rPr lang="en-US" sz="1400" b="1" i="1" dirty="0">
                <a:solidFill>
                  <a:srgbClr val="0070C0"/>
                </a:solidFill>
                <a:latin typeface="Calibri"/>
              </a:rPr>
            </a:br>
            <a:r>
              <a:rPr lang="en-US" sz="1400" b="1" i="1" dirty="0">
                <a:solidFill>
                  <a:srgbClr val="0070C0"/>
                </a:solidFill>
                <a:latin typeface="Calibri"/>
              </a:rPr>
              <a:t>b</a:t>
            </a:r>
            <a:r>
              <a:rPr sz="1400" b="1" i="1" dirty="0">
                <a:solidFill>
                  <a:srgbClr val="0070C0"/>
                </a:solidFill>
                <a:latin typeface="Calibri"/>
              </a:rPr>
              <a:t>ank at today’s rates ?</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4554941" cy="5143500"/>
          </a:xfrm>
          <a:prstGeom prst="rect">
            <a:avLst/>
          </a:prstGeom>
        </p:spPr>
      </p:pic>
      <p:sp>
        <p:nvSpPr>
          <p:cNvPr id="7" name="Isosceles Triangle 6"/>
          <p:cNvSpPr/>
          <p:nvPr/>
        </p:nvSpPr>
        <p:spPr>
          <a:xfrm rot="16200000">
            <a:off x="4314400" y="285997"/>
            <a:ext cx="255896" cy="225188"/>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8" name="Rectangle 7"/>
          <p:cNvSpPr/>
          <p:nvPr/>
        </p:nvSpPr>
        <p:spPr>
          <a:xfrm>
            <a:off x="1" y="3162870"/>
            <a:ext cx="4554941" cy="1463723"/>
          </a:xfrm>
          <a:prstGeom prst="rect">
            <a:avLst/>
          </a:prstGeom>
          <a:solidFill>
            <a:srgbClr val="0070C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3000" dirty="0" err="1">
                <a:solidFill>
                  <a:prstClr val="white"/>
                </a:solidFill>
                <a:latin typeface="Century Gothic" panose="020B0502020202020204" pitchFamily="34" charset="0"/>
              </a:rPr>
              <a:t>UnFranchise</a:t>
            </a:r>
            <a:r>
              <a:rPr lang="en-US" sz="2200" baseline="30000" dirty="0">
                <a:solidFill>
                  <a:prstClr val="white"/>
                </a:solidFill>
                <a:latin typeface="Corbel" panose="020B0503020204020204" pitchFamily="34" charset="0"/>
              </a:rPr>
              <a:t>®</a:t>
            </a:r>
            <a:r>
              <a:rPr lang="en-US" sz="3000" dirty="0">
                <a:solidFill>
                  <a:prstClr val="white"/>
                </a:solidFill>
                <a:latin typeface="Century Gothic" panose="020B0502020202020204" pitchFamily="34" charset="0"/>
              </a:rPr>
              <a:t> Income vs. </a:t>
            </a:r>
            <a:br>
              <a:rPr lang="en-US" sz="3000" dirty="0">
                <a:solidFill>
                  <a:prstClr val="white"/>
                </a:solidFill>
                <a:latin typeface="Century Gothic" panose="020B0502020202020204" pitchFamily="34" charset="0"/>
              </a:rPr>
            </a:br>
            <a:r>
              <a:rPr lang="en-US" sz="3000" dirty="0">
                <a:solidFill>
                  <a:prstClr val="white"/>
                </a:solidFill>
                <a:latin typeface="Century Gothic" panose="020B0502020202020204" pitchFamily="34" charset="0"/>
              </a:rPr>
              <a:t>The 4% Rule Investment</a:t>
            </a:r>
          </a:p>
        </p:txBody>
      </p:sp>
    </p:spTree>
    <p:extLst>
      <p:ext uri="{BB962C8B-B14F-4D97-AF65-F5344CB8AC3E}">
        <p14:creationId xmlns:p14="http://schemas.microsoft.com/office/powerpoint/2010/main" val="1344507603"/>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solidFill>
            <a:srgbClr val="0A0D1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2058" name="Picture 10" descr="mage result for motive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40071" y="629840"/>
            <a:ext cx="3741827" cy="138504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ge result for motives 201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156" y="215153"/>
            <a:ext cx="4705759" cy="470575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elated ima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13421" y="2192694"/>
            <a:ext cx="4040072" cy="2458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05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solidFill>
            <a:srgbClr val="0A0D1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3074" name="Picture 2" descr="mage result for lumiere de vi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30546" y="2344411"/>
            <a:ext cx="4083424" cy="26344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mage result for Skintelligen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0546" y="215153"/>
            <a:ext cx="4083424" cy="19141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ge result for VitaShiel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210" y="450686"/>
            <a:ext cx="4242127" cy="4242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131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solidFill>
            <a:srgbClr val="0A0D1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5128" name="Picture 8" descr="mage result for Cellular Laboratori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295" y="478629"/>
            <a:ext cx="4100513" cy="410051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mage result for pentaxy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25102" y="478629"/>
            <a:ext cx="4380890" cy="4100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961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185863" y="728663"/>
            <a:ext cx="6961778" cy="2123658"/>
          </a:xfrm>
          <a:prstGeom prst="rect">
            <a:avLst/>
          </a:prstGeom>
          <a:noFill/>
        </p:spPr>
        <p:txBody>
          <a:bodyPr wrap="none" rtlCol="0">
            <a:spAutoFit/>
          </a:bodyPr>
          <a:lstStyle/>
          <a:p>
            <a:r>
              <a:rPr kumimoji="1" lang="en-US" altLang="zh-TW" sz="4400" dirty="0">
                <a:solidFill>
                  <a:schemeClr val="bg1"/>
                </a:solidFill>
              </a:rPr>
              <a:t>Welcome to shopping mall 2F</a:t>
            </a:r>
          </a:p>
          <a:p>
            <a:endParaRPr kumimoji="1" lang="en-US" altLang="zh-TW" sz="4400" dirty="0">
              <a:solidFill>
                <a:schemeClr val="bg1"/>
              </a:solidFill>
            </a:endParaRPr>
          </a:p>
          <a:p>
            <a:r>
              <a:rPr kumimoji="1" lang="en-US" altLang="zh-TW" sz="4400" dirty="0">
                <a:solidFill>
                  <a:schemeClr val="bg1"/>
                </a:solidFill>
              </a:rPr>
              <a:t>Women’s Fashion</a:t>
            </a:r>
            <a:endParaRPr kumimoji="1" lang="zh-TW" altLang="en-US" sz="4400" dirty="0">
              <a:solidFill>
                <a:schemeClr val="bg1"/>
              </a:solidFill>
            </a:endParaRPr>
          </a:p>
        </p:txBody>
      </p:sp>
    </p:spTree>
    <p:extLst>
      <p:ext uri="{BB962C8B-B14F-4D97-AF65-F5344CB8AC3E}">
        <p14:creationId xmlns:p14="http://schemas.microsoft.com/office/powerpoint/2010/main" val="2025471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9144000" cy="5143500"/>
          </a:xfrm>
          <a:prstGeom prst="rect">
            <a:avLst/>
          </a:prstGeom>
          <a:solidFill>
            <a:srgbClr val="692D5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a:extLst>
              <a:ext uri="{FF2B5EF4-FFF2-40B4-BE49-F238E27FC236}">
                <a16:creationId xmlns:a16="http://schemas.microsoft.com/office/drawing/2014/main" id="{52B402A6-CF18-0A46-AE78-B81E7AEFD310}"/>
              </a:ext>
            </a:extLst>
          </p:cNvPr>
          <p:cNvSpPr txBox="1"/>
          <p:nvPr/>
        </p:nvSpPr>
        <p:spPr>
          <a:xfrm>
            <a:off x="448746" y="2340963"/>
            <a:ext cx="4792725" cy="2862322"/>
          </a:xfrm>
          <a:prstGeom prst="rect">
            <a:avLst/>
          </a:prstGeom>
          <a:noFill/>
        </p:spPr>
        <p:txBody>
          <a:bodyPr wrap="square" rtlCol="0">
            <a:spAutoFit/>
          </a:bodyPr>
          <a:lstStyle/>
          <a:p>
            <a:r>
              <a:rPr kumimoji="1" lang="en-US" altLang="zh-TW" sz="3000" b="1" dirty="0">
                <a:solidFill>
                  <a:srgbClr val="FFC000"/>
                </a:solidFill>
                <a:latin typeface="HanziPen TC" charset="-120"/>
                <a:ea typeface="HanziPen TC" charset="-120"/>
                <a:cs typeface="HanziPen TC" charset="-120"/>
              </a:rPr>
              <a:t>Brand: </a:t>
            </a:r>
          </a:p>
          <a:p>
            <a:r>
              <a:rPr kumimoji="1" lang="en-US" altLang="zh-TW" sz="3000" b="1" dirty="0">
                <a:solidFill>
                  <a:srgbClr val="FFC000"/>
                </a:solidFill>
                <a:latin typeface="HanziPen TC" charset="-120"/>
                <a:ea typeface="HanziPen TC" charset="-120"/>
                <a:cs typeface="HanziPen TC" charset="-120"/>
              </a:rPr>
              <a:t>Price: S$363  (Euro 226.8)</a:t>
            </a:r>
          </a:p>
          <a:p>
            <a:endParaRPr kumimoji="1" lang="en-US" altLang="zh-TW" sz="3000" b="1" dirty="0">
              <a:solidFill>
                <a:srgbClr val="FFC000"/>
              </a:solidFill>
              <a:latin typeface="HanziPen TC" charset="-120"/>
              <a:ea typeface="HanziPen TC" charset="-120"/>
              <a:cs typeface="HanziPen TC" charset="-120"/>
            </a:endParaRPr>
          </a:p>
          <a:p>
            <a:pPr lvl="0"/>
            <a:r>
              <a:rPr lang="en-US" altLang="zh-TW" sz="3000" b="1" dirty="0">
                <a:solidFill>
                  <a:schemeClr val="bg1"/>
                </a:solidFill>
                <a:latin typeface="HanziPen TC" charset="-120"/>
                <a:ea typeface="HanziPen TC" charset="-120"/>
                <a:cs typeface="HanziPen TC" charset="-120"/>
              </a:rPr>
              <a:t>Cashback 4%: S$14.52</a:t>
            </a:r>
          </a:p>
          <a:p>
            <a:pPr lvl="0"/>
            <a:r>
              <a:rPr kumimoji="1" lang="en-US" altLang="zh-TW" sz="3000" b="1" dirty="0">
                <a:solidFill>
                  <a:schemeClr val="bg1"/>
                </a:solidFill>
                <a:latin typeface="HanziPen TC" charset="-120"/>
                <a:ea typeface="HanziPen TC" charset="-120"/>
                <a:cs typeface="HanziPen TC" charset="-120"/>
              </a:rPr>
              <a:t>IBV 2%: 5.34 IBV</a:t>
            </a:r>
          </a:p>
          <a:p>
            <a:endParaRPr kumimoji="1" lang="zh-TW" altLang="en-US" sz="3000" b="1" dirty="0">
              <a:solidFill>
                <a:srgbClr val="FFC000"/>
              </a:solidFill>
              <a:latin typeface="HanziPen TC" charset="-120"/>
              <a:ea typeface="HanziPen TC" charset="-120"/>
              <a:cs typeface="HanziPen TC" charset="-120"/>
            </a:endParaRPr>
          </a:p>
        </p:txBody>
      </p:sp>
      <p:pic>
        <p:nvPicPr>
          <p:cNvPr id="7" name="圖片 6">
            <a:extLst>
              <a:ext uri="{FF2B5EF4-FFF2-40B4-BE49-F238E27FC236}">
                <a16:creationId xmlns:a16="http://schemas.microsoft.com/office/drawing/2014/main" id="{2A297814-C3C0-BF43-925E-81E531D8D894}"/>
              </a:ext>
            </a:extLst>
          </p:cNvPr>
          <p:cNvPicPr>
            <a:picLocks noChangeAspect="1"/>
          </p:cNvPicPr>
          <p:nvPr/>
        </p:nvPicPr>
        <p:blipFill>
          <a:blip r:embed="rId2"/>
          <a:stretch>
            <a:fillRect/>
          </a:stretch>
        </p:blipFill>
        <p:spPr>
          <a:xfrm>
            <a:off x="6241675" y="2095982"/>
            <a:ext cx="2754635" cy="279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a:extLst>
              <a:ext uri="{FF2B5EF4-FFF2-40B4-BE49-F238E27FC236}">
                <a16:creationId xmlns:a16="http://schemas.microsoft.com/office/drawing/2014/main" id="{3EC29B1C-979B-3E49-98E3-852A73AEF9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0697" y="740008"/>
            <a:ext cx="2052007" cy="1113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圖片 1">
            <a:extLst>
              <a:ext uri="{FF2B5EF4-FFF2-40B4-BE49-F238E27FC236}">
                <a16:creationId xmlns:a16="http://schemas.microsoft.com/office/drawing/2014/main" id="{681B041F-31AE-1D41-AEBC-835654FF62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3308" y="450645"/>
            <a:ext cx="1904212" cy="1904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圖片 11">
            <a:extLst>
              <a:ext uri="{FF2B5EF4-FFF2-40B4-BE49-F238E27FC236}">
                <a16:creationId xmlns:a16="http://schemas.microsoft.com/office/drawing/2014/main" id="{B65C25C2-7E0E-8140-BAD6-3A7F466330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71944" y="2443362"/>
            <a:ext cx="2669136" cy="327788"/>
          </a:xfrm>
          <a:prstGeom prst="rect">
            <a:avLst/>
          </a:prstGeom>
        </p:spPr>
      </p:pic>
    </p:spTree>
    <p:extLst>
      <p:ext uri="{BB962C8B-B14F-4D97-AF65-F5344CB8AC3E}">
        <p14:creationId xmlns:p14="http://schemas.microsoft.com/office/powerpoint/2010/main" val="1708905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9144000" cy="5143500"/>
          </a:xfrm>
          <a:prstGeom prst="rect">
            <a:avLst/>
          </a:prstGeom>
          <a:solidFill>
            <a:srgbClr val="692D5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a:extLst>
              <a:ext uri="{FF2B5EF4-FFF2-40B4-BE49-F238E27FC236}">
                <a16:creationId xmlns:a16="http://schemas.microsoft.com/office/drawing/2014/main" id="{52B402A6-CF18-0A46-AE78-B81E7AEFD310}"/>
              </a:ext>
            </a:extLst>
          </p:cNvPr>
          <p:cNvSpPr txBox="1"/>
          <p:nvPr/>
        </p:nvSpPr>
        <p:spPr>
          <a:xfrm>
            <a:off x="4416630" y="2050346"/>
            <a:ext cx="4624561" cy="3093154"/>
          </a:xfrm>
          <a:prstGeom prst="rect">
            <a:avLst/>
          </a:prstGeom>
          <a:noFill/>
        </p:spPr>
        <p:txBody>
          <a:bodyPr wrap="square" rtlCol="0">
            <a:spAutoFit/>
          </a:bodyPr>
          <a:lstStyle/>
          <a:p>
            <a:pPr>
              <a:lnSpc>
                <a:spcPct val="150000"/>
              </a:lnSpc>
            </a:pPr>
            <a:r>
              <a:rPr kumimoji="1" lang="en-US" altLang="zh-TW" sz="3000" b="1" dirty="0">
                <a:solidFill>
                  <a:srgbClr val="FFC000"/>
                </a:solidFill>
                <a:latin typeface="HanziPen TC" charset="-120"/>
                <a:ea typeface="HanziPen TC" charset="-120"/>
                <a:cs typeface="HanziPen TC" charset="-120"/>
              </a:rPr>
              <a:t>Brand: </a:t>
            </a:r>
          </a:p>
          <a:p>
            <a:r>
              <a:rPr kumimoji="1" lang="en-US" altLang="zh-TW" sz="3000" b="1" dirty="0">
                <a:solidFill>
                  <a:srgbClr val="FFC000"/>
                </a:solidFill>
                <a:latin typeface="HanziPen TC" charset="-120"/>
                <a:ea typeface="HanziPen TC" charset="-120"/>
                <a:cs typeface="HanziPen TC" charset="-120"/>
              </a:rPr>
              <a:t>Price: S$554  (CAD 585)</a:t>
            </a:r>
          </a:p>
          <a:p>
            <a:endParaRPr kumimoji="1" lang="en-US" altLang="zh-TW" sz="3000" b="1" dirty="0">
              <a:solidFill>
                <a:srgbClr val="FFC000"/>
              </a:solidFill>
              <a:latin typeface="HanziPen TC" charset="-120"/>
              <a:ea typeface="HanziPen TC" charset="-120"/>
              <a:cs typeface="HanziPen TC" charset="-120"/>
            </a:endParaRPr>
          </a:p>
          <a:p>
            <a:pPr lvl="0"/>
            <a:r>
              <a:rPr lang="en-US" altLang="zh-TW" sz="3000" b="1" dirty="0">
                <a:solidFill>
                  <a:schemeClr val="bg1"/>
                </a:solidFill>
                <a:latin typeface="HanziPen TC" charset="-120"/>
                <a:ea typeface="HanziPen TC" charset="-120"/>
                <a:cs typeface="HanziPen TC" charset="-120"/>
              </a:rPr>
              <a:t>Cashback 2%: S$11.08</a:t>
            </a:r>
          </a:p>
          <a:p>
            <a:pPr lvl="0"/>
            <a:r>
              <a:rPr kumimoji="1" lang="en-US" altLang="zh-TW" sz="3000" b="1" dirty="0">
                <a:solidFill>
                  <a:schemeClr val="bg1"/>
                </a:solidFill>
                <a:latin typeface="HanziPen TC" charset="-120"/>
                <a:ea typeface="HanziPen TC" charset="-120"/>
                <a:cs typeface="HanziPen TC" charset="-120"/>
              </a:rPr>
              <a:t>IBV 2%: 8.15 IBV</a:t>
            </a:r>
          </a:p>
          <a:p>
            <a:endParaRPr kumimoji="1" lang="zh-TW" altLang="en-US" sz="3000" b="1" dirty="0">
              <a:solidFill>
                <a:srgbClr val="FFC000"/>
              </a:solidFill>
              <a:latin typeface="HanziPen TC" charset="-120"/>
              <a:ea typeface="HanziPen TC" charset="-120"/>
              <a:cs typeface="HanziPen TC" charset="-120"/>
            </a:endParaRPr>
          </a:p>
        </p:txBody>
      </p:sp>
      <p:pic>
        <p:nvPicPr>
          <p:cNvPr id="5" name="圖片 4">
            <a:extLst>
              <a:ext uri="{FF2B5EF4-FFF2-40B4-BE49-F238E27FC236}">
                <a16:creationId xmlns:a16="http://schemas.microsoft.com/office/drawing/2014/main" id="{13B4C617-D941-8143-A011-29FD22E75B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2900" y="248370"/>
            <a:ext cx="2545340" cy="3164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圖片 8">
            <a:extLst>
              <a:ext uri="{FF2B5EF4-FFF2-40B4-BE49-F238E27FC236}">
                <a16:creationId xmlns:a16="http://schemas.microsoft.com/office/drawing/2014/main" id="{EE57B6D6-8FAA-EB45-A1C7-3B1B9B1A44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3929" y="3694964"/>
            <a:ext cx="1926627" cy="12644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圖片 10">
            <a:extLst>
              <a:ext uri="{FF2B5EF4-FFF2-40B4-BE49-F238E27FC236}">
                <a16:creationId xmlns:a16="http://schemas.microsoft.com/office/drawing/2014/main" id="{9B54BA21-53DC-6342-B13E-987A6A1276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3928" y="2509347"/>
            <a:ext cx="1926627" cy="11856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圖片 13">
            <a:extLst>
              <a:ext uri="{FF2B5EF4-FFF2-40B4-BE49-F238E27FC236}">
                <a16:creationId xmlns:a16="http://schemas.microsoft.com/office/drawing/2014/main" id="{7666AF31-86A9-7C4B-8573-A11E89C48F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7518" y="2050346"/>
            <a:ext cx="1582783" cy="579412"/>
          </a:xfrm>
          <a:prstGeom prst="rect">
            <a:avLst/>
          </a:prstGeom>
        </p:spPr>
      </p:pic>
      <p:pic>
        <p:nvPicPr>
          <p:cNvPr id="16" name="圖片 15">
            <a:extLst>
              <a:ext uri="{FF2B5EF4-FFF2-40B4-BE49-F238E27FC236}">
                <a16:creationId xmlns:a16="http://schemas.microsoft.com/office/drawing/2014/main" id="{CE6192A5-60FE-C445-B2FA-F84A5AC180B3}"/>
              </a:ext>
            </a:extLst>
          </p:cNvPr>
          <p:cNvPicPr>
            <a:picLocks noChangeAspect="1"/>
          </p:cNvPicPr>
          <p:nvPr/>
        </p:nvPicPr>
        <p:blipFill>
          <a:blip r:embed="rId6"/>
          <a:stretch>
            <a:fillRect/>
          </a:stretch>
        </p:blipFill>
        <p:spPr>
          <a:xfrm>
            <a:off x="4851354" y="556735"/>
            <a:ext cx="2881449" cy="10115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9098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rgbClr val="692D5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a:extLst>
              <a:ext uri="{FF2B5EF4-FFF2-40B4-BE49-F238E27FC236}">
                <a16:creationId xmlns:a16="http://schemas.microsoft.com/office/drawing/2014/main" id="{52B402A6-CF18-0A46-AE78-B81E7AEFD310}"/>
              </a:ext>
            </a:extLst>
          </p:cNvPr>
          <p:cNvSpPr txBox="1"/>
          <p:nvPr/>
        </p:nvSpPr>
        <p:spPr>
          <a:xfrm>
            <a:off x="4801914" y="2050346"/>
            <a:ext cx="4121650" cy="2631490"/>
          </a:xfrm>
          <a:prstGeom prst="rect">
            <a:avLst/>
          </a:prstGeom>
          <a:noFill/>
        </p:spPr>
        <p:txBody>
          <a:bodyPr wrap="square" rtlCol="0">
            <a:spAutoFit/>
          </a:bodyPr>
          <a:lstStyle/>
          <a:p>
            <a:r>
              <a:rPr kumimoji="1" lang="en-US" altLang="zh-TW" sz="3000" b="1" dirty="0">
                <a:solidFill>
                  <a:srgbClr val="FFC000"/>
                </a:solidFill>
                <a:latin typeface="HanziPen TC" charset="-120"/>
                <a:ea typeface="HanziPen TC" charset="-120"/>
                <a:cs typeface="HanziPen TC" charset="-120"/>
              </a:rPr>
              <a:t>Brand: </a:t>
            </a:r>
          </a:p>
          <a:p>
            <a:pPr>
              <a:lnSpc>
                <a:spcPct val="150000"/>
              </a:lnSpc>
            </a:pPr>
            <a:r>
              <a:rPr kumimoji="1" lang="en-US" altLang="zh-TW" sz="3000" b="1" dirty="0">
                <a:solidFill>
                  <a:srgbClr val="FFC000"/>
                </a:solidFill>
                <a:latin typeface="HanziPen TC" charset="-120"/>
                <a:ea typeface="HanziPen TC" charset="-120"/>
                <a:cs typeface="HanziPen TC" charset="-120"/>
              </a:rPr>
              <a:t>Price: S$99</a:t>
            </a:r>
          </a:p>
          <a:p>
            <a:endParaRPr kumimoji="1" lang="en-US" altLang="zh-TW" sz="3000" b="1" dirty="0">
              <a:solidFill>
                <a:srgbClr val="FFC000"/>
              </a:solidFill>
              <a:latin typeface="HanziPen TC" charset="-120"/>
              <a:ea typeface="HanziPen TC" charset="-120"/>
              <a:cs typeface="HanziPen TC" charset="-120"/>
            </a:endParaRPr>
          </a:p>
          <a:p>
            <a:pPr lvl="0"/>
            <a:r>
              <a:rPr kumimoji="1" lang="en-US" altLang="zh-TW" sz="3000" b="1" dirty="0">
                <a:solidFill>
                  <a:schemeClr val="bg1"/>
                </a:solidFill>
                <a:latin typeface="HanziPen TC" charset="-120"/>
                <a:ea typeface="HanziPen TC" charset="-120"/>
                <a:cs typeface="HanziPen TC" charset="-120"/>
              </a:rPr>
              <a:t>IBV 2%: 1.46 IBV</a:t>
            </a:r>
          </a:p>
          <a:p>
            <a:endParaRPr kumimoji="1" lang="zh-TW" altLang="en-US" sz="3000" b="1" dirty="0">
              <a:solidFill>
                <a:srgbClr val="FFC000"/>
              </a:solidFill>
              <a:latin typeface="HanziPen TC" charset="-120"/>
              <a:ea typeface="HanziPen TC" charset="-120"/>
              <a:cs typeface="HanziPen TC" charset="-120"/>
            </a:endParaRPr>
          </a:p>
        </p:txBody>
      </p:sp>
      <p:pic>
        <p:nvPicPr>
          <p:cNvPr id="5" name="圖片 4">
            <a:extLst>
              <a:ext uri="{FF2B5EF4-FFF2-40B4-BE49-F238E27FC236}">
                <a16:creationId xmlns:a16="http://schemas.microsoft.com/office/drawing/2014/main" id="{0AB84B74-9C21-0240-8755-6C728BCB27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2878" y="1926397"/>
            <a:ext cx="1290935" cy="550799"/>
          </a:xfrm>
          <a:prstGeom prst="rect">
            <a:avLst/>
          </a:prstGeom>
        </p:spPr>
      </p:pic>
      <p:pic>
        <p:nvPicPr>
          <p:cNvPr id="9" name="圖片 8">
            <a:extLst>
              <a:ext uri="{FF2B5EF4-FFF2-40B4-BE49-F238E27FC236}">
                <a16:creationId xmlns:a16="http://schemas.microsoft.com/office/drawing/2014/main" id="{E70A6286-149E-B448-9F0D-27BB4FDF71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895" y="362961"/>
            <a:ext cx="2697982" cy="2375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圖片 10">
            <a:extLst>
              <a:ext uri="{FF2B5EF4-FFF2-40B4-BE49-F238E27FC236}">
                <a16:creationId xmlns:a16="http://schemas.microsoft.com/office/drawing/2014/main" id="{257B2195-664A-444C-B145-7C9531139B30}"/>
              </a:ext>
            </a:extLst>
          </p:cNvPr>
          <p:cNvPicPr>
            <a:picLocks noChangeAspect="1"/>
          </p:cNvPicPr>
          <p:nvPr/>
        </p:nvPicPr>
        <p:blipFill>
          <a:blip r:embed="rId4"/>
          <a:stretch>
            <a:fillRect/>
          </a:stretch>
        </p:blipFill>
        <p:spPr>
          <a:xfrm>
            <a:off x="1529471" y="2050346"/>
            <a:ext cx="2639836" cy="2647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圖片 13">
            <a:extLst>
              <a:ext uri="{FF2B5EF4-FFF2-40B4-BE49-F238E27FC236}">
                <a16:creationId xmlns:a16="http://schemas.microsoft.com/office/drawing/2014/main" id="{B1FA762A-7842-4BE4-853F-D06DD41AACB5}"/>
              </a:ext>
            </a:extLst>
          </p:cNvPr>
          <p:cNvPicPr>
            <a:picLocks noChangeAspect="1"/>
          </p:cNvPicPr>
          <p:nvPr/>
        </p:nvPicPr>
        <p:blipFill>
          <a:blip r:embed="rId5"/>
          <a:stretch>
            <a:fillRect/>
          </a:stretch>
        </p:blipFill>
        <p:spPr>
          <a:xfrm>
            <a:off x="4572000" y="499769"/>
            <a:ext cx="3384419" cy="1050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01304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9144000" cy="5143500"/>
          </a:xfrm>
          <a:prstGeom prst="rect">
            <a:avLst/>
          </a:prstGeom>
          <a:solidFill>
            <a:srgbClr val="692D5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3" name="圖片 2">
            <a:extLst>
              <a:ext uri="{FF2B5EF4-FFF2-40B4-BE49-F238E27FC236}">
                <a16:creationId xmlns:a16="http://schemas.microsoft.com/office/drawing/2014/main" id="{760ABEED-5E40-FA41-A2B3-62483CFCB4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104" y="358360"/>
            <a:ext cx="1927559" cy="33515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文字方塊 5">
            <a:extLst>
              <a:ext uri="{FF2B5EF4-FFF2-40B4-BE49-F238E27FC236}">
                <a16:creationId xmlns:a16="http://schemas.microsoft.com/office/drawing/2014/main" id="{0D7962CD-0CA3-1D45-8997-E444E533C41D}"/>
              </a:ext>
            </a:extLst>
          </p:cNvPr>
          <p:cNvSpPr txBox="1"/>
          <p:nvPr/>
        </p:nvSpPr>
        <p:spPr>
          <a:xfrm>
            <a:off x="4450951" y="2185219"/>
            <a:ext cx="4366477" cy="2631490"/>
          </a:xfrm>
          <a:prstGeom prst="rect">
            <a:avLst/>
          </a:prstGeom>
          <a:noFill/>
        </p:spPr>
        <p:txBody>
          <a:bodyPr wrap="square" rtlCol="0">
            <a:spAutoFit/>
          </a:bodyPr>
          <a:lstStyle/>
          <a:p>
            <a:r>
              <a:rPr kumimoji="1" lang="en-US" altLang="zh-TW" sz="3000" b="1" dirty="0">
                <a:solidFill>
                  <a:srgbClr val="FFC000"/>
                </a:solidFill>
                <a:latin typeface="HanziPen TC" charset="-120"/>
                <a:ea typeface="HanziPen TC" charset="-120"/>
                <a:cs typeface="HanziPen TC" charset="-120"/>
              </a:rPr>
              <a:t>Brand:</a:t>
            </a:r>
          </a:p>
          <a:p>
            <a:pPr>
              <a:lnSpc>
                <a:spcPct val="150000"/>
              </a:lnSpc>
            </a:pPr>
            <a:r>
              <a:rPr kumimoji="1" lang="en-US" altLang="zh-TW" sz="3000" b="1" dirty="0">
                <a:solidFill>
                  <a:srgbClr val="FFC000"/>
                </a:solidFill>
                <a:latin typeface="HanziPen TC" charset="-120"/>
                <a:ea typeface="HanziPen TC" charset="-120"/>
                <a:cs typeface="HanziPen TC" charset="-120"/>
              </a:rPr>
              <a:t>Price: S$99  (USD 72.5)</a:t>
            </a:r>
          </a:p>
          <a:p>
            <a:pPr lvl="0"/>
            <a:endParaRPr kumimoji="1" lang="en-US" altLang="zh-TW" sz="3000" b="1" dirty="0">
              <a:latin typeface="HanziPen TC" charset="-120"/>
              <a:ea typeface="HanziPen TC" charset="-120"/>
              <a:cs typeface="HanziPen TC" charset="-120"/>
            </a:endParaRPr>
          </a:p>
          <a:p>
            <a:pPr lvl="0"/>
            <a:r>
              <a:rPr kumimoji="1" lang="en-US" altLang="zh-TW" sz="3000" b="1" dirty="0">
                <a:solidFill>
                  <a:schemeClr val="bg1"/>
                </a:solidFill>
                <a:latin typeface="HanziPen TC" charset="-120"/>
                <a:ea typeface="HanziPen TC" charset="-120"/>
                <a:cs typeface="HanziPen TC" charset="-120"/>
              </a:rPr>
              <a:t>IBV 1%:  0.725 IBV</a:t>
            </a:r>
          </a:p>
          <a:p>
            <a:endParaRPr kumimoji="1" lang="zh-TW" altLang="en-US" sz="3000" b="1" dirty="0">
              <a:solidFill>
                <a:srgbClr val="FFC000"/>
              </a:solidFill>
              <a:latin typeface="HanziPen TC" charset="-120"/>
              <a:ea typeface="HanziPen TC" charset="-120"/>
              <a:cs typeface="HanziPen TC" charset="-120"/>
            </a:endParaRPr>
          </a:p>
        </p:txBody>
      </p:sp>
      <p:pic>
        <p:nvPicPr>
          <p:cNvPr id="4" name="圖片 3">
            <a:extLst>
              <a:ext uri="{FF2B5EF4-FFF2-40B4-BE49-F238E27FC236}">
                <a16:creationId xmlns:a16="http://schemas.microsoft.com/office/drawing/2014/main" id="{152586A5-3812-EF47-90ED-7855081D39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7884" y="2257885"/>
            <a:ext cx="2662509" cy="24011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圖片 6">
            <a:extLst>
              <a:ext uri="{FF2B5EF4-FFF2-40B4-BE49-F238E27FC236}">
                <a16:creationId xmlns:a16="http://schemas.microsoft.com/office/drawing/2014/main" id="{1F5024FB-6AF1-EE41-B5E7-4B9FAFCD8998}"/>
              </a:ext>
            </a:extLst>
          </p:cNvPr>
          <p:cNvPicPr>
            <a:picLocks noChangeAspect="1"/>
          </p:cNvPicPr>
          <p:nvPr/>
        </p:nvPicPr>
        <p:blipFill>
          <a:blip r:embed="rId4"/>
          <a:stretch>
            <a:fillRect/>
          </a:stretch>
        </p:blipFill>
        <p:spPr>
          <a:xfrm>
            <a:off x="4522967" y="441659"/>
            <a:ext cx="2359316" cy="1301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圖片 8">
            <a:extLst>
              <a:ext uri="{FF2B5EF4-FFF2-40B4-BE49-F238E27FC236}">
                <a16:creationId xmlns:a16="http://schemas.microsoft.com/office/drawing/2014/main" id="{FC6DE47A-3140-2A4E-85D1-CFDA529FC1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3296" y="2185219"/>
            <a:ext cx="2177975" cy="505549"/>
          </a:xfrm>
          <a:prstGeom prst="rect">
            <a:avLst/>
          </a:prstGeom>
        </p:spPr>
      </p:pic>
    </p:spTree>
    <p:extLst>
      <p:ext uri="{BB962C8B-B14F-4D97-AF65-F5344CB8AC3E}">
        <p14:creationId xmlns:p14="http://schemas.microsoft.com/office/powerpoint/2010/main" val="852490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9144000" cy="5143500"/>
          </a:xfrm>
          <a:prstGeom prst="rect">
            <a:avLst/>
          </a:prstGeom>
          <a:solidFill>
            <a:srgbClr val="692D5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a:extLst>
              <a:ext uri="{FF2B5EF4-FFF2-40B4-BE49-F238E27FC236}">
                <a16:creationId xmlns:a16="http://schemas.microsoft.com/office/drawing/2014/main" id="{F5CC0521-11CF-9746-B1E1-9670737302A9}"/>
              </a:ext>
            </a:extLst>
          </p:cNvPr>
          <p:cNvSpPr txBox="1"/>
          <p:nvPr/>
        </p:nvSpPr>
        <p:spPr>
          <a:xfrm>
            <a:off x="603232" y="2231386"/>
            <a:ext cx="4106253" cy="2631490"/>
          </a:xfrm>
          <a:prstGeom prst="rect">
            <a:avLst/>
          </a:prstGeom>
          <a:noFill/>
        </p:spPr>
        <p:txBody>
          <a:bodyPr wrap="square" rtlCol="0">
            <a:spAutoFit/>
          </a:bodyPr>
          <a:lstStyle/>
          <a:p>
            <a:pPr>
              <a:lnSpc>
                <a:spcPct val="150000"/>
              </a:lnSpc>
            </a:pPr>
            <a:r>
              <a:rPr kumimoji="1" lang="en-US" altLang="zh-TW" sz="3000" b="1" dirty="0" err="1">
                <a:solidFill>
                  <a:srgbClr val="FFC000"/>
                </a:solidFill>
                <a:latin typeface="HanziPen TC" charset="-120"/>
                <a:ea typeface="HanziPen TC" charset="-120"/>
                <a:cs typeface="HanziPen TC" charset="-120"/>
              </a:rPr>
              <a:t>Bramd</a:t>
            </a:r>
            <a:r>
              <a:rPr kumimoji="1" lang="en-US" altLang="zh-TW" sz="3000" b="1" dirty="0">
                <a:solidFill>
                  <a:srgbClr val="FFC000"/>
                </a:solidFill>
                <a:latin typeface="HanziPen TC" charset="-120"/>
                <a:ea typeface="HanziPen TC" charset="-120"/>
                <a:cs typeface="HanziPen TC" charset="-120"/>
              </a:rPr>
              <a:t>: </a:t>
            </a:r>
          </a:p>
          <a:p>
            <a:r>
              <a:rPr kumimoji="1" lang="en-US" altLang="zh-TW" sz="3000" b="1" dirty="0">
                <a:solidFill>
                  <a:srgbClr val="FFC000"/>
                </a:solidFill>
                <a:latin typeface="HanziPen TC" charset="-120"/>
                <a:ea typeface="HanziPen TC" charset="-120"/>
                <a:cs typeface="HanziPen TC" charset="-120"/>
              </a:rPr>
              <a:t>Price: S$109  (USD80)     </a:t>
            </a:r>
          </a:p>
          <a:p>
            <a:pPr lvl="0"/>
            <a:endParaRPr kumimoji="1" lang="en-US" altLang="zh-TW" sz="3000" b="1" dirty="0">
              <a:latin typeface="HanziPen TC" charset="-120"/>
              <a:ea typeface="HanziPen TC" charset="-120"/>
              <a:cs typeface="HanziPen TC" charset="-120"/>
            </a:endParaRPr>
          </a:p>
          <a:p>
            <a:pPr lvl="0"/>
            <a:r>
              <a:rPr kumimoji="1" lang="en-US" altLang="zh-TW" sz="3000" b="1" dirty="0">
                <a:solidFill>
                  <a:schemeClr val="bg1"/>
                </a:solidFill>
                <a:latin typeface="HanziPen TC" charset="-120"/>
                <a:ea typeface="HanziPen TC" charset="-120"/>
                <a:cs typeface="HanziPen TC" charset="-120"/>
              </a:rPr>
              <a:t>IBV 1%: 0.8 IBV</a:t>
            </a:r>
          </a:p>
          <a:p>
            <a:endParaRPr kumimoji="1" lang="zh-TW" altLang="en-US" sz="3000" b="1" dirty="0">
              <a:solidFill>
                <a:srgbClr val="FFC000"/>
              </a:solidFill>
              <a:latin typeface="HanziPen TC" charset="-120"/>
              <a:ea typeface="HanziPen TC" charset="-120"/>
              <a:cs typeface="HanziPen TC" charset="-120"/>
            </a:endParaRPr>
          </a:p>
        </p:txBody>
      </p:sp>
      <p:pic>
        <p:nvPicPr>
          <p:cNvPr id="7" name="圖片 6">
            <a:extLst>
              <a:ext uri="{FF2B5EF4-FFF2-40B4-BE49-F238E27FC236}">
                <a16:creationId xmlns:a16="http://schemas.microsoft.com/office/drawing/2014/main" id="{D55F6159-3D2B-A949-8B9E-94504DC263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49846" y="507647"/>
            <a:ext cx="2032011" cy="2911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圖片 7">
            <a:extLst>
              <a:ext uri="{FF2B5EF4-FFF2-40B4-BE49-F238E27FC236}">
                <a16:creationId xmlns:a16="http://schemas.microsoft.com/office/drawing/2014/main" id="{68FB757B-D625-EB47-8A26-C8B2E16AAA76}"/>
              </a:ext>
            </a:extLst>
          </p:cNvPr>
          <p:cNvPicPr>
            <a:picLocks noChangeAspect="1"/>
          </p:cNvPicPr>
          <p:nvPr/>
        </p:nvPicPr>
        <p:blipFill>
          <a:blip r:embed="rId3"/>
          <a:stretch>
            <a:fillRect/>
          </a:stretch>
        </p:blipFill>
        <p:spPr>
          <a:xfrm>
            <a:off x="1449329" y="648860"/>
            <a:ext cx="2359316" cy="1301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圖片 4">
            <a:extLst>
              <a:ext uri="{FF2B5EF4-FFF2-40B4-BE49-F238E27FC236}">
                <a16:creationId xmlns:a16="http://schemas.microsoft.com/office/drawing/2014/main" id="{8A815E59-8245-0646-8743-CAC75EE05C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8462" y="2404178"/>
            <a:ext cx="1137693" cy="440491"/>
          </a:xfrm>
          <a:prstGeom prst="rect">
            <a:avLst/>
          </a:prstGeom>
        </p:spPr>
      </p:pic>
      <p:pic>
        <p:nvPicPr>
          <p:cNvPr id="10" name="圖片 9">
            <a:extLst>
              <a:ext uri="{FF2B5EF4-FFF2-40B4-BE49-F238E27FC236}">
                <a16:creationId xmlns:a16="http://schemas.microsoft.com/office/drawing/2014/main" id="{743E73D3-6724-0A46-B080-71DBA26C30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54742" y="1851598"/>
            <a:ext cx="2149848" cy="2866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446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9144000" cy="5143500"/>
          </a:xfrm>
          <a:prstGeom prst="rect">
            <a:avLst/>
          </a:prstGeom>
          <a:solidFill>
            <a:srgbClr val="692D5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4" name="圖片 3">
            <a:extLst>
              <a:ext uri="{FF2B5EF4-FFF2-40B4-BE49-F238E27FC236}">
                <a16:creationId xmlns:a16="http://schemas.microsoft.com/office/drawing/2014/main" id="{65F0C258-234E-0C48-8DDA-AF80F6ACDA57}"/>
              </a:ext>
            </a:extLst>
          </p:cNvPr>
          <p:cNvPicPr>
            <a:picLocks noChangeAspect="1"/>
          </p:cNvPicPr>
          <p:nvPr/>
        </p:nvPicPr>
        <p:blipFill>
          <a:blip r:embed="rId2"/>
          <a:stretch>
            <a:fillRect/>
          </a:stretch>
        </p:blipFill>
        <p:spPr>
          <a:xfrm>
            <a:off x="339844" y="428625"/>
            <a:ext cx="2700910" cy="27090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圖片 1">
            <a:extLst>
              <a:ext uri="{FF2B5EF4-FFF2-40B4-BE49-F238E27FC236}">
                <a16:creationId xmlns:a16="http://schemas.microsoft.com/office/drawing/2014/main" id="{8C4BDE96-AAF3-8842-9945-5147A00E6C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5355" y="2790888"/>
            <a:ext cx="1790798" cy="1852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文字方塊 5">
            <a:extLst>
              <a:ext uri="{FF2B5EF4-FFF2-40B4-BE49-F238E27FC236}">
                <a16:creationId xmlns:a16="http://schemas.microsoft.com/office/drawing/2014/main" id="{E00C81E3-0552-AD40-A757-9E8685907188}"/>
              </a:ext>
            </a:extLst>
          </p:cNvPr>
          <p:cNvSpPr txBox="1"/>
          <p:nvPr/>
        </p:nvSpPr>
        <p:spPr>
          <a:xfrm>
            <a:off x="4441516" y="2309753"/>
            <a:ext cx="4197121" cy="2084994"/>
          </a:xfrm>
          <a:prstGeom prst="rect">
            <a:avLst/>
          </a:prstGeom>
          <a:noFill/>
        </p:spPr>
        <p:txBody>
          <a:bodyPr wrap="square" rtlCol="0">
            <a:spAutoFit/>
          </a:bodyPr>
          <a:lstStyle/>
          <a:p>
            <a:pPr>
              <a:lnSpc>
                <a:spcPct val="150000"/>
              </a:lnSpc>
            </a:pPr>
            <a:r>
              <a:rPr kumimoji="1" lang="en-US" altLang="zh-TW" sz="3000" b="1" dirty="0">
                <a:solidFill>
                  <a:srgbClr val="FFC000"/>
                </a:solidFill>
                <a:latin typeface="HanziPen TC" charset="-120"/>
                <a:ea typeface="HanziPen TC" charset="-120"/>
                <a:cs typeface="HanziPen TC" charset="-120"/>
              </a:rPr>
              <a:t>Brand: </a:t>
            </a:r>
          </a:p>
          <a:p>
            <a:pPr>
              <a:lnSpc>
                <a:spcPct val="150000"/>
              </a:lnSpc>
            </a:pPr>
            <a:r>
              <a:rPr kumimoji="1" lang="en-US" altLang="zh-TW" sz="3000" b="1" dirty="0">
                <a:solidFill>
                  <a:srgbClr val="FFC000"/>
                </a:solidFill>
                <a:latin typeface="HanziPen TC" charset="-120"/>
                <a:ea typeface="HanziPen TC" charset="-120"/>
                <a:cs typeface="HanziPen TC" charset="-120"/>
              </a:rPr>
              <a:t>Price: S$54  (USD 32.4)</a:t>
            </a:r>
          </a:p>
          <a:p>
            <a:pPr lvl="0">
              <a:lnSpc>
                <a:spcPct val="150000"/>
              </a:lnSpc>
            </a:pPr>
            <a:r>
              <a:rPr kumimoji="1" lang="en-US" altLang="zh-TW" sz="3000" b="1" dirty="0">
                <a:solidFill>
                  <a:schemeClr val="bg1"/>
                </a:solidFill>
                <a:latin typeface="HanziPen TC" charset="-120"/>
                <a:ea typeface="HanziPen TC" charset="-120"/>
                <a:cs typeface="HanziPen TC" charset="-120"/>
              </a:rPr>
              <a:t>IBV 1%: 0.324 IBV</a:t>
            </a:r>
          </a:p>
        </p:txBody>
      </p:sp>
      <p:pic>
        <p:nvPicPr>
          <p:cNvPr id="7" name="圖片 6">
            <a:extLst>
              <a:ext uri="{FF2B5EF4-FFF2-40B4-BE49-F238E27FC236}">
                <a16:creationId xmlns:a16="http://schemas.microsoft.com/office/drawing/2014/main" id="{98F5AAF2-5F2A-BA48-B924-2438C980CA59}"/>
              </a:ext>
            </a:extLst>
          </p:cNvPr>
          <p:cNvPicPr>
            <a:picLocks noChangeAspect="1"/>
          </p:cNvPicPr>
          <p:nvPr/>
        </p:nvPicPr>
        <p:blipFill>
          <a:blip r:embed="rId4"/>
          <a:stretch>
            <a:fillRect/>
          </a:stretch>
        </p:blipFill>
        <p:spPr>
          <a:xfrm>
            <a:off x="5142812" y="694049"/>
            <a:ext cx="2359316" cy="1301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圖片 7">
            <a:extLst>
              <a:ext uri="{FF2B5EF4-FFF2-40B4-BE49-F238E27FC236}">
                <a16:creationId xmlns:a16="http://schemas.microsoft.com/office/drawing/2014/main" id="{01F749D9-BD96-664A-8773-7331A07B31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8834" y="2414513"/>
            <a:ext cx="1944053" cy="547825"/>
          </a:xfrm>
          <a:prstGeom prst="rect">
            <a:avLst/>
          </a:prstGeom>
        </p:spPr>
      </p:pic>
    </p:spTree>
    <p:extLst>
      <p:ext uri="{BB962C8B-B14F-4D97-AF65-F5344CB8AC3E}">
        <p14:creationId xmlns:p14="http://schemas.microsoft.com/office/powerpoint/2010/main" val="710831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5143500"/>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graphicFrame>
        <p:nvGraphicFramePr>
          <p:cNvPr id="2" name="Table 1">
            <a:extLst>
              <a:ext uri="{FF2B5EF4-FFF2-40B4-BE49-F238E27FC236}">
                <a16:creationId xmlns:a16="http://schemas.microsoft.com/office/drawing/2014/main" id="{DAD269E4-A9D4-4B83-9621-3364392B9FD4}"/>
              </a:ext>
            </a:extLst>
          </p:cNvPr>
          <p:cNvGraphicFramePr>
            <a:graphicFrameLocks noGrp="1"/>
          </p:cNvGraphicFramePr>
          <p:nvPr>
            <p:extLst>
              <p:ext uri="{D42A27DB-BD31-4B8C-83A1-F6EECF244321}">
                <p14:modId xmlns:p14="http://schemas.microsoft.com/office/powerpoint/2010/main" val="3183800009"/>
              </p:ext>
            </p:extLst>
          </p:nvPr>
        </p:nvGraphicFramePr>
        <p:xfrm>
          <a:off x="245532" y="1332025"/>
          <a:ext cx="8652933" cy="3429628"/>
        </p:xfrm>
        <a:graphic>
          <a:graphicData uri="http://schemas.openxmlformats.org/drawingml/2006/table">
            <a:tbl>
              <a:tblPr firstRow="1" bandRow="1">
                <a:tableStyleId>{5C22544A-7EE6-4342-B048-85BDC9FD1C3A}</a:tableStyleId>
              </a:tblPr>
              <a:tblGrid>
                <a:gridCol w="2884311">
                  <a:extLst>
                    <a:ext uri="{9D8B030D-6E8A-4147-A177-3AD203B41FA5}">
                      <a16:colId xmlns:a16="http://schemas.microsoft.com/office/drawing/2014/main" val="1058202673"/>
                    </a:ext>
                  </a:extLst>
                </a:gridCol>
                <a:gridCol w="2884311">
                  <a:extLst>
                    <a:ext uri="{9D8B030D-6E8A-4147-A177-3AD203B41FA5}">
                      <a16:colId xmlns:a16="http://schemas.microsoft.com/office/drawing/2014/main" val="3012346636"/>
                    </a:ext>
                  </a:extLst>
                </a:gridCol>
                <a:gridCol w="2884311">
                  <a:extLst>
                    <a:ext uri="{9D8B030D-6E8A-4147-A177-3AD203B41FA5}">
                      <a16:colId xmlns:a16="http://schemas.microsoft.com/office/drawing/2014/main" val="3984656652"/>
                    </a:ext>
                  </a:extLst>
                </a:gridCol>
              </a:tblGrid>
              <a:tr h="412108">
                <a:tc>
                  <a:txBody>
                    <a:bodyPr/>
                    <a:lstStyle/>
                    <a:p>
                      <a:pPr algn="ctr"/>
                      <a:r>
                        <a:rPr lang="en-SG" sz="1800" dirty="0"/>
                        <a:t>Annuity</a:t>
                      </a:r>
                      <a:r>
                        <a:rPr lang="en-SG" sz="1600" dirty="0"/>
                        <a:t>/ Investments Options</a:t>
                      </a:r>
                    </a:p>
                  </a:txBody>
                  <a:tcPr marL="68580" marR="68580" marT="34290" marB="34290"/>
                </a:tc>
                <a:tc>
                  <a:txBody>
                    <a:bodyPr/>
                    <a:lstStyle/>
                    <a:p>
                      <a:pPr algn="ctr"/>
                      <a:r>
                        <a:rPr lang="en-SG" sz="1800" dirty="0"/>
                        <a:t>Investments</a:t>
                      </a:r>
                    </a:p>
                  </a:txBody>
                  <a:tcPr marL="68580" marR="68580" marT="34290" marB="34290"/>
                </a:tc>
                <a:tc>
                  <a:txBody>
                    <a:bodyPr/>
                    <a:lstStyle/>
                    <a:p>
                      <a:pPr algn="ctr"/>
                      <a:r>
                        <a:rPr lang="en-SG" sz="1800" dirty="0"/>
                        <a:t>Pros/ Cons</a:t>
                      </a:r>
                    </a:p>
                  </a:txBody>
                  <a:tcPr marL="68580" marR="68580" marT="34290" marB="34290"/>
                </a:tc>
                <a:extLst>
                  <a:ext uri="{0D108BD9-81ED-4DB2-BD59-A6C34878D82A}">
                    <a16:rowId xmlns:a16="http://schemas.microsoft.com/office/drawing/2014/main" val="74126507"/>
                  </a:ext>
                </a:extLst>
              </a:tr>
              <a:tr h="864620">
                <a:tc>
                  <a:txBody>
                    <a:bodyPr/>
                    <a:lstStyle/>
                    <a:p>
                      <a:pPr algn="ctr"/>
                      <a:r>
                        <a:rPr lang="en-SG" sz="1800" dirty="0"/>
                        <a:t>Fixed Deposit Interest (1.95%)</a:t>
                      </a:r>
                    </a:p>
                  </a:txBody>
                  <a:tcPr marL="68580" marR="68580" marT="34290" marB="34290"/>
                </a:tc>
                <a:tc>
                  <a:txBody>
                    <a:bodyPr/>
                    <a:lstStyle/>
                    <a:p>
                      <a:pPr algn="ctr"/>
                      <a:r>
                        <a:rPr lang="en-SG" sz="1800" dirty="0"/>
                        <a:t>S$1,160,000 </a:t>
                      </a:r>
                    </a:p>
                  </a:txBody>
                  <a:tcPr marL="68580" marR="68580" marT="34290" marB="34290"/>
                </a:tc>
                <a:tc>
                  <a:txBody>
                    <a:bodyPr/>
                    <a:lstStyle/>
                    <a:p>
                      <a:pPr algn="ctr"/>
                      <a:r>
                        <a:rPr lang="en-SG" sz="1800" dirty="0"/>
                        <a:t>Low risk</a:t>
                      </a:r>
                    </a:p>
                    <a:p>
                      <a:pPr algn="ctr"/>
                      <a:r>
                        <a:rPr lang="en-SG" sz="1800" dirty="0"/>
                        <a:t>low returns and high investment</a:t>
                      </a:r>
                    </a:p>
                  </a:txBody>
                  <a:tcPr marL="68580" marR="68580" marT="34290" marB="34290"/>
                </a:tc>
                <a:extLst>
                  <a:ext uri="{0D108BD9-81ED-4DB2-BD59-A6C34878D82A}">
                    <a16:rowId xmlns:a16="http://schemas.microsoft.com/office/drawing/2014/main" val="1913321219"/>
                  </a:ext>
                </a:extLst>
              </a:tr>
              <a:tr h="598583">
                <a:tc>
                  <a:txBody>
                    <a:bodyPr/>
                    <a:lstStyle/>
                    <a:p>
                      <a:pPr algn="ctr"/>
                      <a:r>
                        <a:rPr lang="en-SG" sz="1800" dirty="0"/>
                        <a:t>Property rental (3.2%)</a:t>
                      </a:r>
                    </a:p>
                  </a:txBody>
                  <a:tcPr marL="68580" marR="68580" marT="34290" marB="34290"/>
                </a:tc>
                <a:tc>
                  <a:txBody>
                    <a:bodyPr/>
                    <a:lstStyle/>
                    <a:p>
                      <a:pPr algn="ctr"/>
                      <a:r>
                        <a:rPr lang="en-SG" sz="1800" dirty="0"/>
                        <a:t>S$705,000</a:t>
                      </a:r>
                    </a:p>
                  </a:txBody>
                  <a:tcPr marL="68580" marR="68580" marT="34290" marB="34290"/>
                </a:tc>
                <a:tc>
                  <a:txBody>
                    <a:bodyPr/>
                    <a:lstStyle/>
                    <a:p>
                      <a:pPr algn="ctr"/>
                      <a:r>
                        <a:rPr lang="en-SG" sz="1800" dirty="0"/>
                        <a:t>Potential capital gains</a:t>
                      </a:r>
                    </a:p>
                    <a:p>
                      <a:pPr algn="ctr"/>
                      <a:r>
                        <a:rPr lang="en-SG" sz="1800" dirty="0"/>
                        <a:t>high and risky investment</a:t>
                      </a:r>
                    </a:p>
                  </a:txBody>
                  <a:tcPr marL="68580" marR="68580" marT="34290" marB="34290"/>
                </a:tc>
                <a:extLst>
                  <a:ext uri="{0D108BD9-81ED-4DB2-BD59-A6C34878D82A}">
                    <a16:rowId xmlns:a16="http://schemas.microsoft.com/office/drawing/2014/main" val="703199490"/>
                  </a:ext>
                </a:extLst>
              </a:tr>
              <a:tr h="598583">
                <a:tc>
                  <a:txBody>
                    <a:bodyPr/>
                    <a:lstStyle/>
                    <a:p>
                      <a:pPr algn="ctr"/>
                      <a:r>
                        <a:rPr lang="en-SG" sz="1800" dirty="0"/>
                        <a:t>Shares dividends </a:t>
                      </a:r>
                    </a:p>
                    <a:p>
                      <a:pPr algn="ctr"/>
                      <a:r>
                        <a:rPr lang="en-SG" sz="1800" dirty="0"/>
                        <a:t>(S$0.1782 per share)</a:t>
                      </a:r>
                    </a:p>
                  </a:txBody>
                  <a:tcPr marL="68580" marR="68580" marT="34290" marB="34290"/>
                </a:tc>
                <a:tc>
                  <a:txBody>
                    <a:bodyPr/>
                    <a:lstStyle/>
                    <a:p>
                      <a:pPr algn="ctr"/>
                      <a:r>
                        <a:rPr lang="en-SG" sz="1800" dirty="0"/>
                        <a:t>S$400,050</a:t>
                      </a:r>
                    </a:p>
                  </a:txBody>
                  <a:tcPr marL="68580" marR="68580" marT="34290" marB="34290"/>
                </a:tc>
                <a:tc>
                  <a:txBody>
                    <a:bodyPr/>
                    <a:lstStyle/>
                    <a:p>
                      <a:pPr algn="ctr"/>
                      <a:r>
                        <a:rPr lang="en-SG" sz="1800" dirty="0"/>
                        <a:t>Potential capital gains</a:t>
                      </a:r>
                    </a:p>
                    <a:p>
                      <a:pPr algn="ctr"/>
                      <a:r>
                        <a:rPr lang="en-SG" sz="1800" dirty="0"/>
                        <a:t>investment may be volatile</a:t>
                      </a:r>
                    </a:p>
                  </a:txBody>
                  <a:tcPr marL="68580" marR="68580" marT="34290" marB="34290"/>
                </a:tc>
                <a:extLst>
                  <a:ext uri="{0D108BD9-81ED-4DB2-BD59-A6C34878D82A}">
                    <a16:rowId xmlns:a16="http://schemas.microsoft.com/office/drawing/2014/main" val="2788187062"/>
                  </a:ext>
                </a:extLst>
              </a:tr>
              <a:tr h="864620">
                <a:tc>
                  <a:txBody>
                    <a:bodyPr/>
                    <a:lstStyle/>
                    <a:p>
                      <a:pPr algn="ctr"/>
                      <a:r>
                        <a:rPr lang="en-SG" sz="1800" dirty="0"/>
                        <a:t>CPF Life (Standard plan)</a:t>
                      </a:r>
                    </a:p>
                  </a:txBody>
                  <a:tcPr marL="68580" marR="68580" marT="34290" marB="34290"/>
                </a:tc>
                <a:tc>
                  <a:txBody>
                    <a:bodyPr/>
                    <a:lstStyle/>
                    <a:p>
                      <a:pPr algn="ctr"/>
                      <a:r>
                        <a:rPr lang="en-SG" sz="1800" dirty="0"/>
                        <a:t>S$256,000</a:t>
                      </a:r>
                    </a:p>
                  </a:txBody>
                  <a:tcPr marL="68580" marR="68580" marT="34290" marB="34290"/>
                </a:tc>
                <a:tc>
                  <a:txBody>
                    <a:bodyPr/>
                    <a:lstStyle/>
                    <a:p>
                      <a:pPr algn="ctr"/>
                      <a:r>
                        <a:rPr lang="en-SG" sz="1800" dirty="0">
                          <a:solidFill>
                            <a:schemeClr val="tx1"/>
                          </a:solidFill>
                        </a:rPr>
                        <a:t>Safe and very low risk</a:t>
                      </a:r>
                    </a:p>
                    <a:p>
                      <a:pPr algn="ctr"/>
                      <a:r>
                        <a:rPr lang="en-SG" sz="1800" dirty="0">
                          <a:solidFill>
                            <a:schemeClr val="tx1"/>
                          </a:solidFill>
                        </a:rPr>
                        <a:t>can only take effect after 65 years old </a:t>
                      </a:r>
                    </a:p>
                  </a:txBody>
                  <a:tcPr marL="68580" marR="68580" marT="34290" marB="34290"/>
                </a:tc>
                <a:extLst>
                  <a:ext uri="{0D108BD9-81ED-4DB2-BD59-A6C34878D82A}">
                    <a16:rowId xmlns:a16="http://schemas.microsoft.com/office/drawing/2014/main" val="3970329644"/>
                  </a:ext>
                </a:extLst>
              </a:tr>
            </a:tbl>
          </a:graphicData>
        </a:graphic>
      </p:graphicFrame>
      <p:sp>
        <p:nvSpPr>
          <p:cNvPr id="3" name="TextBox 2">
            <a:extLst>
              <a:ext uri="{FF2B5EF4-FFF2-40B4-BE49-F238E27FC236}">
                <a16:creationId xmlns:a16="http://schemas.microsoft.com/office/drawing/2014/main" id="{6DA9829E-64FE-4950-9C83-E296F75F6895}"/>
              </a:ext>
            </a:extLst>
          </p:cNvPr>
          <p:cNvSpPr txBox="1"/>
          <p:nvPr/>
        </p:nvSpPr>
        <p:spPr>
          <a:xfrm>
            <a:off x="2301442" y="867036"/>
            <a:ext cx="4541115" cy="400110"/>
          </a:xfrm>
          <a:prstGeom prst="rect">
            <a:avLst/>
          </a:prstGeom>
          <a:noFill/>
        </p:spPr>
        <p:txBody>
          <a:bodyPr wrap="none" rtlCol="0">
            <a:spAutoFit/>
          </a:bodyPr>
          <a:lstStyle/>
          <a:p>
            <a:pPr algn="ctr"/>
            <a:r>
              <a:rPr lang="en-SG" sz="2000" dirty="0">
                <a:solidFill>
                  <a:schemeClr val="bg1"/>
                </a:solidFill>
              </a:rPr>
              <a:t>Ongoing monthly income S$1,875 options</a:t>
            </a:r>
          </a:p>
        </p:txBody>
      </p:sp>
      <p:sp>
        <p:nvSpPr>
          <p:cNvPr id="4" name="TextBox 3">
            <a:extLst>
              <a:ext uri="{FF2B5EF4-FFF2-40B4-BE49-F238E27FC236}">
                <a16:creationId xmlns:a16="http://schemas.microsoft.com/office/drawing/2014/main" id="{ABC5C0D3-CC5A-4C37-94BE-A10126B2C69F}"/>
              </a:ext>
            </a:extLst>
          </p:cNvPr>
          <p:cNvSpPr txBox="1"/>
          <p:nvPr/>
        </p:nvSpPr>
        <p:spPr>
          <a:xfrm>
            <a:off x="1780341" y="234649"/>
            <a:ext cx="5583324" cy="646331"/>
          </a:xfrm>
          <a:prstGeom prst="rect">
            <a:avLst/>
          </a:prstGeom>
          <a:noFill/>
        </p:spPr>
        <p:txBody>
          <a:bodyPr wrap="none" rtlCol="0">
            <a:spAutoFit/>
          </a:bodyPr>
          <a:lstStyle/>
          <a:p>
            <a:pPr algn="ctr"/>
            <a:r>
              <a:rPr lang="en-SG" sz="3600" dirty="0">
                <a:solidFill>
                  <a:srgbClr val="FFC000"/>
                </a:solidFill>
              </a:rPr>
              <a:t>Annuity Options Comparison</a:t>
            </a:r>
          </a:p>
        </p:txBody>
      </p:sp>
    </p:spTree>
    <p:extLst>
      <p:ext uri="{BB962C8B-B14F-4D97-AF65-F5344CB8AC3E}">
        <p14:creationId xmlns:p14="http://schemas.microsoft.com/office/powerpoint/2010/main" val="601804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rgbClr val="692D5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6" name="文字方塊 5">
            <a:extLst>
              <a:ext uri="{FF2B5EF4-FFF2-40B4-BE49-F238E27FC236}">
                <a16:creationId xmlns:a16="http://schemas.microsoft.com/office/drawing/2014/main" id="{6796F715-D3F6-E04D-BD3B-99B08BFC4F6A}"/>
              </a:ext>
            </a:extLst>
          </p:cNvPr>
          <p:cNvSpPr txBox="1"/>
          <p:nvPr/>
        </p:nvSpPr>
        <p:spPr>
          <a:xfrm>
            <a:off x="4705171" y="2029155"/>
            <a:ext cx="4234840" cy="3093154"/>
          </a:xfrm>
          <a:prstGeom prst="rect">
            <a:avLst/>
          </a:prstGeom>
          <a:noFill/>
        </p:spPr>
        <p:txBody>
          <a:bodyPr wrap="square" rtlCol="0">
            <a:spAutoFit/>
          </a:bodyPr>
          <a:lstStyle/>
          <a:p>
            <a:pPr>
              <a:lnSpc>
                <a:spcPct val="150000"/>
              </a:lnSpc>
            </a:pPr>
            <a:r>
              <a:rPr kumimoji="1" lang="en-US" altLang="zh-TW" sz="3000" b="1" dirty="0">
                <a:solidFill>
                  <a:srgbClr val="FFC000"/>
                </a:solidFill>
                <a:latin typeface="HanziPen TC" charset="-120"/>
                <a:ea typeface="HanziPen TC" charset="-120"/>
                <a:cs typeface="HanziPen TC" charset="-120"/>
              </a:rPr>
              <a:t>Brand:</a:t>
            </a:r>
          </a:p>
          <a:p>
            <a:r>
              <a:rPr kumimoji="1" lang="en-US" altLang="zh-TW" sz="3000" b="1" dirty="0">
                <a:solidFill>
                  <a:srgbClr val="FFC000"/>
                </a:solidFill>
                <a:latin typeface="HanziPen TC" charset="-120"/>
                <a:ea typeface="HanziPen TC" charset="-120"/>
                <a:cs typeface="HanziPen TC" charset="-120"/>
              </a:rPr>
              <a:t>Price: S$101  (USD 74)</a:t>
            </a:r>
          </a:p>
          <a:p>
            <a:pPr lvl="0"/>
            <a:endParaRPr lang="en-US" altLang="zh-TW" sz="3000" b="1" dirty="0">
              <a:latin typeface="HanziPen TC" charset="-120"/>
              <a:ea typeface="HanziPen TC" charset="-120"/>
              <a:cs typeface="HanziPen TC" charset="-120"/>
            </a:endParaRPr>
          </a:p>
          <a:p>
            <a:pPr lvl="0"/>
            <a:r>
              <a:rPr lang="en-US" altLang="zh-TW" sz="3000" b="1" dirty="0">
                <a:solidFill>
                  <a:schemeClr val="bg1"/>
                </a:solidFill>
                <a:latin typeface="HanziPen TC" charset="-120"/>
                <a:ea typeface="HanziPen TC" charset="-120"/>
                <a:cs typeface="HanziPen TC" charset="-120"/>
              </a:rPr>
              <a:t>Cashback 3%: S$3.03</a:t>
            </a:r>
          </a:p>
          <a:p>
            <a:pPr lvl="0"/>
            <a:r>
              <a:rPr kumimoji="1" lang="en-US" altLang="zh-TW" sz="3000" b="1" dirty="0">
                <a:solidFill>
                  <a:schemeClr val="bg1"/>
                </a:solidFill>
                <a:latin typeface="HanziPen TC" charset="-120"/>
                <a:ea typeface="HanziPen TC" charset="-120"/>
                <a:cs typeface="HanziPen TC" charset="-120"/>
              </a:rPr>
              <a:t>IBV 2%: 1.48 IBV</a:t>
            </a:r>
          </a:p>
          <a:p>
            <a:endParaRPr kumimoji="1" lang="zh-TW" altLang="en-US" sz="3000" b="1" dirty="0">
              <a:solidFill>
                <a:srgbClr val="FFC000"/>
              </a:solidFill>
              <a:latin typeface="HanziPen TC" charset="-120"/>
              <a:ea typeface="HanziPen TC" charset="-120"/>
              <a:cs typeface="HanziPen TC" charset="-120"/>
            </a:endParaRPr>
          </a:p>
        </p:txBody>
      </p:sp>
      <p:pic>
        <p:nvPicPr>
          <p:cNvPr id="11" name="圖片 10">
            <a:extLst>
              <a:ext uri="{FF2B5EF4-FFF2-40B4-BE49-F238E27FC236}">
                <a16:creationId xmlns:a16="http://schemas.microsoft.com/office/drawing/2014/main" id="{C45ED2D7-94D3-524A-ABAD-00B23D8318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7524" y="1854048"/>
            <a:ext cx="1251560" cy="717702"/>
          </a:xfrm>
          <a:prstGeom prst="rect">
            <a:avLst/>
          </a:prstGeom>
        </p:spPr>
      </p:pic>
      <p:pic>
        <p:nvPicPr>
          <p:cNvPr id="4" name="圖片 3">
            <a:extLst>
              <a:ext uri="{FF2B5EF4-FFF2-40B4-BE49-F238E27FC236}">
                <a16:creationId xmlns:a16="http://schemas.microsoft.com/office/drawing/2014/main" id="{09BFB7E0-A986-D94F-ABA9-90B6E8DD25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5002" y="611670"/>
            <a:ext cx="2445473" cy="805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圖片 8">
            <a:extLst>
              <a:ext uri="{FF2B5EF4-FFF2-40B4-BE49-F238E27FC236}">
                <a16:creationId xmlns:a16="http://schemas.microsoft.com/office/drawing/2014/main" id="{969EA3EC-CDD5-CB47-B5A8-EAA688E6844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066" b="22667"/>
          <a:stretch/>
        </p:blipFill>
        <p:spPr>
          <a:xfrm>
            <a:off x="176793" y="1860325"/>
            <a:ext cx="3429000" cy="309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圖片 4">
            <a:extLst>
              <a:ext uri="{FF2B5EF4-FFF2-40B4-BE49-F238E27FC236}">
                <a16:creationId xmlns:a16="http://schemas.microsoft.com/office/drawing/2014/main" id="{0185679D-175E-2D4F-82AD-26319A256B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1187"/>
          <a:stretch/>
        </p:blipFill>
        <p:spPr>
          <a:xfrm>
            <a:off x="2479983" y="503918"/>
            <a:ext cx="1862625" cy="2067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91912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9144000" cy="5143500"/>
          </a:xfrm>
          <a:prstGeom prst="rect">
            <a:avLst/>
          </a:prstGeom>
          <a:solidFill>
            <a:srgbClr val="692D5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4" name="圖片 3">
            <a:extLst>
              <a:ext uri="{FF2B5EF4-FFF2-40B4-BE49-F238E27FC236}">
                <a16:creationId xmlns:a16="http://schemas.microsoft.com/office/drawing/2014/main" id="{FE692DC8-EA2B-0A4A-A8A0-0906075683F3}"/>
              </a:ext>
            </a:extLst>
          </p:cNvPr>
          <p:cNvPicPr>
            <a:picLocks noChangeAspect="1"/>
          </p:cNvPicPr>
          <p:nvPr/>
        </p:nvPicPr>
        <p:blipFill>
          <a:blip r:embed="rId2"/>
          <a:stretch>
            <a:fillRect/>
          </a:stretch>
        </p:blipFill>
        <p:spPr>
          <a:xfrm>
            <a:off x="3534096" y="775615"/>
            <a:ext cx="5267096" cy="615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文字方塊 4">
            <a:extLst>
              <a:ext uri="{FF2B5EF4-FFF2-40B4-BE49-F238E27FC236}">
                <a16:creationId xmlns:a16="http://schemas.microsoft.com/office/drawing/2014/main" id="{8B78DD08-FF6D-3745-BBCF-6A1554AED9A0}"/>
              </a:ext>
            </a:extLst>
          </p:cNvPr>
          <p:cNvSpPr txBox="1"/>
          <p:nvPr/>
        </p:nvSpPr>
        <p:spPr>
          <a:xfrm>
            <a:off x="4489418" y="2341329"/>
            <a:ext cx="4849295" cy="2631490"/>
          </a:xfrm>
          <a:prstGeom prst="rect">
            <a:avLst/>
          </a:prstGeom>
          <a:noFill/>
        </p:spPr>
        <p:txBody>
          <a:bodyPr wrap="square" rtlCol="0">
            <a:spAutoFit/>
          </a:bodyPr>
          <a:lstStyle/>
          <a:p>
            <a:r>
              <a:rPr kumimoji="1" lang="en-US" altLang="zh-TW" sz="3000" b="1" dirty="0">
                <a:solidFill>
                  <a:srgbClr val="FFC000"/>
                </a:solidFill>
                <a:latin typeface="HanziPen TC" charset="-120"/>
                <a:ea typeface="HanziPen TC" charset="-120"/>
                <a:cs typeface="HanziPen TC" charset="-120"/>
              </a:rPr>
              <a:t>Brand:</a:t>
            </a:r>
          </a:p>
          <a:p>
            <a:pPr>
              <a:lnSpc>
                <a:spcPct val="150000"/>
              </a:lnSpc>
            </a:pPr>
            <a:r>
              <a:rPr kumimoji="1" lang="en-US" altLang="zh-TW" sz="3000" b="1" dirty="0">
                <a:solidFill>
                  <a:srgbClr val="FFC000"/>
                </a:solidFill>
                <a:latin typeface="HanziPen TC" charset="-120"/>
                <a:ea typeface="HanziPen TC" charset="-120"/>
                <a:cs typeface="HanziPen TC" charset="-120"/>
              </a:rPr>
              <a:t>Price: S$386  (USD 231)</a:t>
            </a:r>
          </a:p>
          <a:p>
            <a:pPr lvl="0"/>
            <a:endParaRPr kumimoji="1" lang="en-US" altLang="zh-TW" sz="3000" b="1" dirty="0">
              <a:latin typeface="HanziPen TC" charset="-120"/>
              <a:ea typeface="HanziPen TC" charset="-120"/>
              <a:cs typeface="HanziPen TC" charset="-120"/>
            </a:endParaRPr>
          </a:p>
          <a:p>
            <a:pPr lvl="0"/>
            <a:r>
              <a:rPr kumimoji="1" lang="en-US" altLang="zh-TW" sz="3000" b="1" dirty="0">
                <a:solidFill>
                  <a:schemeClr val="bg1"/>
                </a:solidFill>
                <a:latin typeface="HanziPen TC" charset="-120"/>
                <a:ea typeface="HanziPen TC" charset="-120"/>
                <a:cs typeface="HanziPen TC" charset="-120"/>
              </a:rPr>
              <a:t>IBV 3%: 6.93 IBV</a:t>
            </a:r>
          </a:p>
          <a:p>
            <a:endParaRPr kumimoji="1" lang="zh-TW" altLang="en-US" sz="3000" b="1" dirty="0">
              <a:solidFill>
                <a:srgbClr val="FFC000"/>
              </a:solidFill>
              <a:latin typeface="HanziPen TC" charset="-120"/>
              <a:ea typeface="HanziPen TC" charset="-120"/>
              <a:cs typeface="HanziPen TC" charset="-120"/>
            </a:endParaRPr>
          </a:p>
        </p:txBody>
      </p:sp>
      <p:pic>
        <p:nvPicPr>
          <p:cNvPr id="3" name="圖片 2">
            <a:extLst>
              <a:ext uri="{FF2B5EF4-FFF2-40B4-BE49-F238E27FC236}">
                <a16:creationId xmlns:a16="http://schemas.microsoft.com/office/drawing/2014/main" id="{3E2CEB63-4ADA-8645-B020-586ABCC32DA2}"/>
              </a:ext>
            </a:extLst>
          </p:cNvPr>
          <p:cNvPicPr>
            <a:picLocks noChangeAspect="1"/>
          </p:cNvPicPr>
          <p:nvPr/>
        </p:nvPicPr>
        <p:blipFill>
          <a:blip r:embed="rId3"/>
          <a:stretch>
            <a:fillRect/>
          </a:stretch>
        </p:blipFill>
        <p:spPr>
          <a:xfrm>
            <a:off x="2631652" y="1727386"/>
            <a:ext cx="1428750" cy="2781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圖片 6">
            <a:extLst>
              <a:ext uri="{FF2B5EF4-FFF2-40B4-BE49-F238E27FC236}">
                <a16:creationId xmlns:a16="http://schemas.microsoft.com/office/drawing/2014/main" id="{AE23D88A-51AE-2C45-A268-94F364D962BA}"/>
              </a:ext>
            </a:extLst>
          </p:cNvPr>
          <p:cNvPicPr>
            <a:picLocks noChangeAspect="1"/>
          </p:cNvPicPr>
          <p:nvPr/>
        </p:nvPicPr>
        <p:blipFill>
          <a:blip r:embed="rId4"/>
          <a:stretch>
            <a:fillRect/>
          </a:stretch>
        </p:blipFill>
        <p:spPr>
          <a:xfrm>
            <a:off x="325279" y="659387"/>
            <a:ext cx="2111660" cy="2788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圖片 8">
            <a:extLst>
              <a:ext uri="{FF2B5EF4-FFF2-40B4-BE49-F238E27FC236}">
                <a16:creationId xmlns:a16="http://schemas.microsoft.com/office/drawing/2014/main" id="{50ADA89F-ECB2-AD42-A6F1-C118E05BC4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82093" y="2166545"/>
            <a:ext cx="2317610" cy="661136"/>
          </a:xfrm>
          <a:prstGeom prst="rect">
            <a:avLst/>
          </a:prstGeom>
        </p:spPr>
      </p:pic>
    </p:spTree>
    <p:extLst>
      <p:ext uri="{BB962C8B-B14F-4D97-AF65-F5344CB8AC3E}">
        <p14:creationId xmlns:p14="http://schemas.microsoft.com/office/powerpoint/2010/main" val="1906830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9144000" cy="5143500"/>
          </a:xfrm>
          <a:prstGeom prst="rect">
            <a:avLst/>
          </a:prstGeom>
          <a:solidFill>
            <a:srgbClr val="692D5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4" name="文字方塊 3">
            <a:extLst>
              <a:ext uri="{FF2B5EF4-FFF2-40B4-BE49-F238E27FC236}">
                <a16:creationId xmlns:a16="http://schemas.microsoft.com/office/drawing/2014/main" id="{90103E31-3BD1-0D43-A80C-CC9B08976099}"/>
              </a:ext>
            </a:extLst>
          </p:cNvPr>
          <p:cNvSpPr txBox="1"/>
          <p:nvPr/>
        </p:nvSpPr>
        <p:spPr>
          <a:xfrm>
            <a:off x="4853724" y="1792877"/>
            <a:ext cx="4139350" cy="3093154"/>
          </a:xfrm>
          <a:prstGeom prst="rect">
            <a:avLst/>
          </a:prstGeom>
          <a:noFill/>
        </p:spPr>
        <p:txBody>
          <a:bodyPr wrap="square" rtlCol="0">
            <a:spAutoFit/>
          </a:bodyPr>
          <a:lstStyle/>
          <a:p>
            <a:pPr>
              <a:lnSpc>
                <a:spcPct val="150000"/>
              </a:lnSpc>
            </a:pPr>
            <a:endParaRPr kumimoji="1" lang="en-US" altLang="zh-TW" sz="3000" b="1" dirty="0">
              <a:solidFill>
                <a:srgbClr val="FFC000"/>
              </a:solidFill>
              <a:latin typeface="HanziPen TC" charset="-120"/>
              <a:ea typeface="HanziPen TC" charset="-120"/>
              <a:cs typeface="HanziPen TC" charset="-120"/>
            </a:endParaRPr>
          </a:p>
          <a:p>
            <a:r>
              <a:rPr kumimoji="1" lang="en-US" altLang="zh-TW" sz="3000" b="1" dirty="0">
                <a:solidFill>
                  <a:srgbClr val="FFC000"/>
                </a:solidFill>
                <a:latin typeface="HanziPen TC" charset="-120"/>
                <a:ea typeface="HanziPen TC" charset="-120"/>
                <a:cs typeface="HanziPen TC" charset="-120"/>
              </a:rPr>
              <a:t>Price: S$82</a:t>
            </a:r>
          </a:p>
          <a:p>
            <a:pPr lvl="0"/>
            <a:endParaRPr lang="en-US" altLang="zh-TW" sz="3000" b="1" dirty="0">
              <a:latin typeface="HanziPen TC" charset="-120"/>
              <a:ea typeface="HanziPen TC" charset="-120"/>
              <a:cs typeface="HanziPen TC" charset="-120"/>
            </a:endParaRPr>
          </a:p>
          <a:p>
            <a:pPr lvl="0"/>
            <a:r>
              <a:rPr lang="en-US" altLang="zh-TW" sz="3000" b="1" dirty="0">
                <a:solidFill>
                  <a:schemeClr val="bg1"/>
                </a:solidFill>
                <a:latin typeface="HanziPen TC" charset="-120"/>
                <a:ea typeface="HanziPen TC" charset="-120"/>
                <a:cs typeface="HanziPen TC" charset="-120"/>
              </a:rPr>
              <a:t>Cashback 5%: S$4.10</a:t>
            </a:r>
          </a:p>
          <a:p>
            <a:pPr lvl="0"/>
            <a:r>
              <a:rPr kumimoji="1" lang="en-US" altLang="zh-TW" sz="3000" b="1" dirty="0">
                <a:solidFill>
                  <a:schemeClr val="bg1"/>
                </a:solidFill>
                <a:latin typeface="HanziPen TC" charset="-120"/>
                <a:ea typeface="HanziPen TC" charset="-120"/>
                <a:cs typeface="HanziPen TC" charset="-120"/>
              </a:rPr>
              <a:t>IBV 3%: 1.81 IBV</a:t>
            </a:r>
          </a:p>
          <a:p>
            <a:endParaRPr kumimoji="1" lang="zh-TW" altLang="en-US" sz="3000" b="1" dirty="0">
              <a:solidFill>
                <a:srgbClr val="FFC000"/>
              </a:solidFill>
              <a:latin typeface="HanziPen TC" charset="-120"/>
              <a:ea typeface="HanziPen TC" charset="-120"/>
              <a:cs typeface="HanziPen TC" charset="-120"/>
            </a:endParaRPr>
          </a:p>
        </p:txBody>
      </p:sp>
      <p:grpSp>
        <p:nvGrpSpPr>
          <p:cNvPr id="10" name="群組 9">
            <a:extLst>
              <a:ext uri="{FF2B5EF4-FFF2-40B4-BE49-F238E27FC236}">
                <a16:creationId xmlns:a16="http://schemas.microsoft.com/office/drawing/2014/main" id="{C5D393CE-C4A6-0343-82E2-4C6F0A8DBEEB}"/>
              </a:ext>
            </a:extLst>
          </p:cNvPr>
          <p:cNvGrpSpPr/>
          <p:nvPr/>
        </p:nvGrpSpPr>
        <p:grpSpPr>
          <a:xfrm>
            <a:off x="357187" y="542926"/>
            <a:ext cx="4139350" cy="4085653"/>
            <a:chOff x="484378" y="880872"/>
            <a:chExt cx="4989576" cy="4989576"/>
          </a:xfrm>
        </p:grpSpPr>
        <p:pic>
          <p:nvPicPr>
            <p:cNvPr id="6" name="圖片 5">
              <a:extLst>
                <a:ext uri="{FF2B5EF4-FFF2-40B4-BE49-F238E27FC236}">
                  <a16:creationId xmlns:a16="http://schemas.microsoft.com/office/drawing/2014/main" id="{38CC6FF6-B092-1A48-BA88-248256D118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4378" y="880872"/>
              <a:ext cx="4989576" cy="4989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矩形 6">
              <a:extLst>
                <a:ext uri="{FF2B5EF4-FFF2-40B4-BE49-F238E27FC236}">
                  <a16:creationId xmlns:a16="http://schemas.microsoft.com/office/drawing/2014/main" id="{15F2C928-0911-EC42-9E37-BF0A6D41959D}"/>
                </a:ext>
              </a:extLst>
            </p:cNvPr>
            <p:cNvSpPr/>
            <p:nvPr/>
          </p:nvSpPr>
          <p:spPr>
            <a:xfrm>
              <a:off x="705394" y="1750423"/>
              <a:ext cx="444137"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50"/>
            </a:p>
          </p:txBody>
        </p:sp>
        <p:sp>
          <p:nvSpPr>
            <p:cNvPr id="9" name="矩形 8">
              <a:extLst>
                <a:ext uri="{FF2B5EF4-FFF2-40B4-BE49-F238E27FC236}">
                  <a16:creationId xmlns:a16="http://schemas.microsoft.com/office/drawing/2014/main" id="{5951159F-E54C-654D-86F0-E3697A130E88}"/>
                </a:ext>
              </a:extLst>
            </p:cNvPr>
            <p:cNvSpPr/>
            <p:nvPr/>
          </p:nvSpPr>
          <p:spPr>
            <a:xfrm flipH="1">
              <a:off x="4959530" y="1881052"/>
              <a:ext cx="514423" cy="10189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50"/>
            </a:p>
          </p:txBody>
        </p:sp>
      </p:grpSp>
      <p:pic>
        <p:nvPicPr>
          <p:cNvPr id="5" name="圖片 4">
            <a:extLst>
              <a:ext uri="{FF2B5EF4-FFF2-40B4-BE49-F238E27FC236}">
                <a16:creationId xmlns:a16="http://schemas.microsoft.com/office/drawing/2014/main" id="{392818E9-BF0F-214A-9F8C-62C2233EAC12}"/>
              </a:ext>
            </a:extLst>
          </p:cNvPr>
          <p:cNvPicPr>
            <a:picLocks noChangeAspect="1"/>
          </p:cNvPicPr>
          <p:nvPr/>
        </p:nvPicPr>
        <p:blipFill>
          <a:blip r:embed="rId3"/>
          <a:stretch>
            <a:fillRect/>
          </a:stretch>
        </p:blipFill>
        <p:spPr>
          <a:xfrm>
            <a:off x="4793067" y="1002423"/>
            <a:ext cx="3827049" cy="790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96102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9144000" cy="5143500"/>
          </a:xfrm>
          <a:prstGeom prst="rect">
            <a:avLst/>
          </a:prstGeom>
          <a:solidFill>
            <a:srgbClr val="692D5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a:extLst>
              <a:ext uri="{FF2B5EF4-FFF2-40B4-BE49-F238E27FC236}">
                <a16:creationId xmlns:a16="http://schemas.microsoft.com/office/drawing/2014/main" id="{132B8434-7C2A-3844-BEDD-62B7492B2C64}"/>
              </a:ext>
            </a:extLst>
          </p:cNvPr>
          <p:cNvSpPr txBox="1"/>
          <p:nvPr/>
        </p:nvSpPr>
        <p:spPr>
          <a:xfrm>
            <a:off x="4829962" y="2068998"/>
            <a:ext cx="4058788" cy="2631490"/>
          </a:xfrm>
          <a:prstGeom prst="rect">
            <a:avLst/>
          </a:prstGeom>
          <a:noFill/>
        </p:spPr>
        <p:txBody>
          <a:bodyPr wrap="square" rtlCol="0">
            <a:spAutoFit/>
          </a:bodyPr>
          <a:lstStyle/>
          <a:p>
            <a:pPr lvl="0"/>
            <a:r>
              <a:rPr kumimoji="1" lang="en-US" altLang="zh-TW" sz="3000" b="1" dirty="0">
                <a:solidFill>
                  <a:srgbClr val="FFC000"/>
                </a:solidFill>
                <a:latin typeface="HanziPen TC" charset="-120"/>
                <a:ea typeface="HanziPen TC" charset="-120"/>
                <a:cs typeface="HanziPen TC" charset="-120"/>
              </a:rPr>
              <a:t>Brand:</a:t>
            </a:r>
          </a:p>
          <a:p>
            <a:pPr lvl="0">
              <a:lnSpc>
                <a:spcPct val="150000"/>
              </a:lnSpc>
            </a:pPr>
            <a:r>
              <a:rPr kumimoji="1" lang="en-US" altLang="zh-TW" sz="3000" b="1" dirty="0">
                <a:solidFill>
                  <a:srgbClr val="FFC000"/>
                </a:solidFill>
                <a:latin typeface="HanziPen TC" charset="-120"/>
                <a:ea typeface="HanziPen TC" charset="-120"/>
                <a:cs typeface="HanziPen TC" charset="-120"/>
              </a:rPr>
              <a:t>Price: S$125.94</a:t>
            </a:r>
          </a:p>
          <a:p>
            <a:pPr lvl="0"/>
            <a:r>
              <a:rPr kumimoji="1" lang="en-US" altLang="zh-TW" sz="3000" b="1" dirty="0">
                <a:solidFill>
                  <a:schemeClr val="bg1"/>
                </a:solidFill>
                <a:latin typeface="HanziPen TC" charset="-120"/>
                <a:ea typeface="HanziPen TC" charset="-120"/>
                <a:cs typeface="HanziPen TC" charset="-120"/>
              </a:rPr>
              <a:t> </a:t>
            </a:r>
            <a:br>
              <a:rPr kumimoji="1" lang="en-US" altLang="zh-TW" sz="3000" b="1" dirty="0">
                <a:solidFill>
                  <a:schemeClr val="bg1"/>
                </a:solidFill>
                <a:latin typeface="HanziPen TC" charset="-120"/>
                <a:ea typeface="HanziPen TC" charset="-120"/>
                <a:cs typeface="HanziPen TC" charset="-120"/>
              </a:rPr>
            </a:br>
            <a:r>
              <a:rPr lang="en-US" altLang="zh-TW" sz="3000" b="1" dirty="0">
                <a:solidFill>
                  <a:schemeClr val="bg1"/>
                </a:solidFill>
                <a:latin typeface="HanziPen TC" charset="-120"/>
                <a:ea typeface="HanziPen TC" charset="-120"/>
                <a:cs typeface="HanziPen TC" charset="-120"/>
              </a:rPr>
              <a:t>Cashback 2%: S$2.52</a:t>
            </a:r>
          </a:p>
          <a:p>
            <a:pPr lvl="0"/>
            <a:r>
              <a:rPr kumimoji="1" lang="en-US" altLang="zh-TW" sz="3000" b="1" dirty="0">
                <a:solidFill>
                  <a:schemeClr val="bg1"/>
                </a:solidFill>
                <a:latin typeface="HanziPen TC" charset="-120"/>
                <a:ea typeface="HanziPen TC" charset="-120"/>
                <a:cs typeface="HanziPen TC" charset="-120"/>
              </a:rPr>
              <a:t>IBV 2%: 1.85 IBV</a:t>
            </a:r>
          </a:p>
        </p:txBody>
      </p:sp>
      <p:pic>
        <p:nvPicPr>
          <p:cNvPr id="4" name="圖片 3">
            <a:extLst>
              <a:ext uri="{FF2B5EF4-FFF2-40B4-BE49-F238E27FC236}">
                <a16:creationId xmlns:a16="http://schemas.microsoft.com/office/drawing/2014/main" id="{7023AC0C-3A8E-4D45-937D-394DDCF351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1091" y="2487374"/>
            <a:ext cx="2317174" cy="2317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a:extLst>
              <a:ext uri="{FF2B5EF4-FFF2-40B4-BE49-F238E27FC236}">
                <a16:creationId xmlns:a16="http://schemas.microsoft.com/office/drawing/2014/main" id="{E4AB49E6-66D3-5A45-B59F-DB4DBE01A6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477" y="356458"/>
            <a:ext cx="2540568" cy="2463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圖片 6">
            <a:extLst>
              <a:ext uri="{FF2B5EF4-FFF2-40B4-BE49-F238E27FC236}">
                <a16:creationId xmlns:a16="http://schemas.microsoft.com/office/drawing/2014/main" id="{8CA1C1C5-2FC8-8141-ACE4-443D9DD998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4486" y="2022399"/>
            <a:ext cx="957116" cy="701369"/>
          </a:xfrm>
          <a:prstGeom prst="rect">
            <a:avLst/>
          </a:prstGeom>
        </p:spPr>
      </p:pic>
      <p:pic>
        <p:nvPicPr>
          <p:cNvPr id="9" name="圖片 8">
            <a:extLst>
              <a:ext uri="{FF2B5EF4-FFF2-40B4-BE49-F238E27FC236}">
                <a16:creationId xmlns:a16="http://schemas.microsoft.com/office/drawing/2014/main" id="{88221EC3-C54B-CB43-B8AB-09D59F189B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67757" y="569538"/>
            <a:ext cx="2495006" cy="1018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7012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rgbClr val="692D5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a:extLst>
              <a:ext uri="{FF2B5EF4-FFF2-40B4-BE49-F238E27FC236}">
                <a16:creationId xmlns:a16="http://schemas.microsoft.com/office/drawing/2014/main" id="{5990A060-E160-8545-BDF4-05DF67DA5325}"/>
              </a:ext>
            </a:extLst>
          </p:cNvPr>
          <p:cNvSpPr txBox="1"/>
          <p:nvPr/>
        </p:nvSpPr>
        <p:spPr>
          <a:xfrm>
            <a:off x="4793419" y="2069143"/>
            <a:ext cx="4121981" cy="2631490"/>
          </a:xfrm>
          <a:prstGeom prst="rect">
            <a:avLst/>
          </a:prstGeom>
          <a:noFill/>
        </p:spPr>
        <p:txBody>
          <a:bodyPr wrap="square" rtlCol="0">
            <a:spAutoFit/>
          </a:bodyPr>
          <a:lstStyle/>
          <a:p>
            <a:pPr lvl="0"/>
            <a:r>
              <a:rPr kumimoji="1" lang="en-US" altLang="zh-TW" sz="3000" b="1" dirty="0">
                <a:solidFill>
                  <a:srgbClr val="FFC000"/>
                </a:solidFill>
                <a:latin typeface="HanziPen TC" charset="-120"/>
                <a:ea typeface="HanziPen TC" charset="-120"/>
                <a:cs typeface="HanziPen TC" charset="-120"/>
              </a:rPr>
              <a:t>Brand:</a:t>
            </a:r>
          </a:p>
          <a:p>
            <a:pPr lvl="0">
              <a:lnSpc>
                <a:spcPct val="150000"/>
              </a:lnSpc>
            </a:pPr>
            <a:r>
              <a:rPr kumimoji="1" lang="en-US" altLang="zh-TW" sz="3000" b="1" dirty="0">
                <a:solidFill>
                  <a:srgbClr val="FFC000"/>
                </a:solidFill>
                <a:latin typeface="HanziPen TC" charset="-120"/>
                <a:ea typeface="HanziPen TC" charset="-120"/>
                <a:cs typeface="HanziPen TC" charset="-120"/>
              </a:rPr>
              <a:t>Price: S$55</a:t>
            </a:r>
          </a:p>
          <a:p>
            <a:pPr lvl="0"/>
            <a:br>
              <a:rPr kumimoji="1" lang="en-US" altLang="zh-TW" sz="3000" b="1" dirty="0">
                <a:solidFill>
                  <a:srgbClr val="FFC000"/>
                </a:solidFill>
                <a:latin typeface="HanziPen TC" charset="-120"/>
                <a:ea typeface="HanziPen TC" charset="-120"/>
                <a:cs typeface="HanziPen TC" charset="-120"/>
              </a:rPr>
            </a:br>
            <a:r>
              <a:rPr lang="en-US" altLang="zh-TW" sz="3000" b="1" dirty="0">
                <a:solidFill>
                  <a:schemeClr val="bg1"/>
                </a:solidFill>
                <a:latin typeface="HanziPen TC" charset="-120"/>
                <a:ea typeface="HanziPen TC" charset="-120"/>
                <a:cs typeface="HanziPen TC" charset="-120"/>
              </a:rPr>
              <a:t>Cashback 2%: S$1.10</a:t>
            </a:r>
          </a:p>
          <a:p>
            <a:pPr lvl="0"/>
            <a:r>
              <a:rPr kumimoji="1" lang="en-US" altLang="zh-TW" sz="3000" b="1" dirty="0">
                <a:solidFill>
                  <a:schemeClr val="bg1"/>
                </a:solidFill>
                <a:latin typeface="HanziPen TC" charset="-120"/>
                <a:ea typeface="HanziPen TC" charset="-120"/>
                <a:cs typeface="HanziPen TC" charset="-120"/>
              </a:rPr>
              <a:t>IBV 2%: 0.81 IBV</a:t>
            </a:r>
          </a:p>
        </p:txBody>
      </p:sp>
      <p:pic>
        <p:nvPicPr>
          <p:cNvPr id="4" name="圖片 3">
            <a:extLst>
              <a:ext uri="{FF2B5EF4-FFF2-40B4-BE49-F238E27FC236}">
                <a16:creationId xmlns:a16="http://schemas.microsoft.com/office/drawing/2014/main" id="{766DABAB-AC99-E34A-ABA3-34A9E6DBF2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639" y="618970"/>
            <a:ext cx="4121981" cy="41219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圖片 4">
            <a:extLst>
              <a:ext uri="{FF2B5EF4-FFF2-40B4-BE49-F238E27FC236}">
                <a16:creationId xmlns:a16="http://schemas.microsoft.com/office/drawing/2014/main" id="{BE73BF9B-C12F-2B40-BF57-DCD4714857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7252" y="561111"/>
            <a:ext cx="2495006" cy="1018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圖片 6">
            <a:extLst>
              <a:ext uri="{FF2B5EF4-FFF2-40B4-BE49-F238E27FC236}">
                <a16:creationId xmlns:a16="http://schemas.microsoft.com/office/drawing/2014/main" id="{D7C22698-98A9-5F4D-BC31-2DA98726C9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3783" y="2069143"/>
            <a:ext cx="883053" cy="502607"/>
          </a:xfrm>
          <a:prstGeom prst="rect">
            <a:avLst/>
          </a:prstGeom>
        </p:spPr>
      </p:pic>
    </p:spTree>
    <p:extLst>
      <p:ext uri="{BB962C8B-B14F-4D97-AF65-F5344CB8AC3E}">
        <p14:creationId xmlns:p14="http://schemas.microsoft.com/office/powerpoint/2010/main" val="945812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solidFill>
            <a:srgbClr val="692D5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4" name="圖片 3">
            <a:extLst>
              <a:ext uri="{FF2B5EF4-FFF2-40B4-BE49-F238E27FC236}">
                <a16:creationId xmlns:a16="http://schemas.microsoft.com/office/drawing/2014/main" id="{A1C42F29-3B3A-0045-9CD7-FB12495FE7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181" y="588771"/>
            <a:ext cx="2769259" cy="4081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文字方塊 6">
            <a:extLst>
              <a:ext uri="{FF2B5EF4-FFF2-40B4-BE49-F238E27FC236}">
                <a16:creationId xmlns:a16="http://schemas.microsoft.com/office/drawing/2014/main" id="{C318F868-88BD-B741-8CCB-D4B3DF78CAF3}"/>
              </a:ext>
            </a:extLst>
          </p:cNvPr>
          <p:cNvSpPr txBox="1"/>
          <p:nvPr/>
        </p:nvSpPr>
        <p:spPr>
          <a:xfrm>
            <a:off x="4132762" y="2149969"/>
            <a:ext cx="4849295" cy="2400657"/>
          </a:xfrm>
          <a:prstGeom prst="rect">
            <a:avLst/>
          </a:prstGeom>
          <a:noFill/>
        </p:spPr>
        <p:txBody>
          <a:bodyPr wrap="square" rtlCol="0">
            <a:spAutoFit/>
          </a:bodyPr>
          <a:lstStyle/>
          <a:p>
            <a:pPr lvl="0"/>
            <a:r>
              <a:rPr kumimoji="1" lang="en-US" altLang="zh-TW" sz="3000" b="1" dirty="0">
                <a:solidFill>
                  <a:srgbClr val="FFC000"/>
                </a:solidFill>
                <a:latin typeface="HanziPen TC" charset="-120"/>
                <a:ea typeface="HanziPen TC" charset="-120"/>
                <a:cs typeface="HanziPen TC" charset="-120"/>
              </a:rPr>
              <a:t>Price: S$24.95</a:t>
            </a:r>
          </a:p>
          <a:p>
            <a:pPr lvl="0"/>
            <a:br>
              <a:rPr kumimoji="1" lang="en-US" altLang="zh-TW" sz="3000" b="1" dirty="0">
                <a:solidFill>
                  <a:srgbClr val="FFC000"/>
                </a:solidFill>
                <a:latin typeface="HanziPen TC" charset="-120"/>
                <a:ea typeface="HanziPen TC" charset="-120"/>
                <a:cs typeface="HanziPen TC" charset="-120"/>
              </a:rPr>
            </a:br>
            <a:r>
              <a:rPr lang="en-US" altLang="zh-TW" sz="3000" b="1" dirty="0">
                <a:solidFill>
                  <a:schemeClr val="bg1"/>
                </a:solidFill>
                <a:latin typeface="HanziPen TC" charset="-120"/>
                <a:ea typeface="HanziPen TC" charset="-120"/>
                <a:cs typeface="HanziPen TC" charset="-120"/>
              </a:rPr>
              <a:t>Cashback 4%: S$0.998</a:t>
            </a:r>
          </a:p>
          <a:p>
            <a:pPr lvl="0"/>
            <a:r>
              <a:rPr kumimoji="1" lang="en-US" altLang="zh-TW" sz="3000" b="1" dirty="0">
                <a:solidFill>
                  <a:schemeClr val="bg1"/>
                </a:solidFill>
                <a:latin typeface="HanziPen TC" charset="-120"/>
                <a:ea typeface="HanziPen TC" charset="-120"/>
                <a:cs typeface="HanziPen TC" charset="-120"/>
              </a:rPr>
              <a:t>IBV 2%: 0.37 IBV</a:t>
            </a:r>
          </a:p>
          <a:p>
            <a:endParaRPr kumimoji="1" lang="zh-TW" altLang="en-US" sz="3000" b="1" dirty="0">
              <a:solidFill>
                <a:srgbClr val="FFC000"/>
              </a:solidFill>
              <a:latin typeface="HanziPen TC" charset="-120"/>
              <a:ea typeface="HanziPen TC" charset="-120"/>
              <a:cs typeface="HanziPen TC" charset="-120"/>
            </a:endParaRPr>
          </a:p>
        </p:txBody>
      </p:sp>
      <p:pic>
        <p:nvPicPr>
          <p:cNvPr id="3" name="圖片 2">
            <a:extLst>
              <a:ext uri="{FF2B5EF4-FFF2-40B4-BE49-F238E27FC236}">
                <a16:creationId xmlns:a16="http://schemas.microsoft.com/office/drawing/2014/main" id="{A93D7999-930E-7941-8002-C4014DFE7206}"/>
              </a:ext>
            </a:extLst>
          </p:cNvPr>
          <p:cNvPicPr>
            <a:picLocks noChangeAspect="1"/>
          </p:cNvPicPr>
          <p:nvPr/>
        </p:nvPicPr>
        <p:blipFill>
          <a:blip r:embed="rId3"/>
          <a:stretch>
            <a:fillRect/>
          </a:stretch>
        </p:blipFill>
        <p:spPr>
          <a:xfrm>
            <a:off x="4060897" y="845124"/>
            <a:ext cx="4364646" cy="87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88667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9144000" cy="5143500"/>
          </a:xfrm>
          <a:prstGeom prst="rect">
            <a:avLst/>
          </a:prstGeom>
          <a:solidFill>
            <a:srgbClr val="692D5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7" name="圖片 6">
            <a:extLst>
              <a:ext uri="{FF2B5EF4-FFF2-40B4-BE49-F238E27FC236}">
                <a16:creationId xmlns:a16="http://schemas.microsoft.com/office/drawing/2014/main" id="{A227A4AE-1543-F449-85C1-F2944CBA3375}"/>
              </a:ext>
            </a:extLst>
          </p:cNvPr>
          <p:cNvPicPr>
            <a:picLocks noChangeAspect="1"/>
          </p:cNvPicPr>
          <p:nvPr/>
        </p:nvPicPr>
        <p:blipFill>
          <a:blip r:embed="rId2"/>
          <a:stretch>
            <a:fillRect/>
          </a:stretch>
        </p:blipFill>
        <p:spPr>
          <a:xfrm>
            <a:off x="941181" y="1234774"/>
            <a:ext cx="2629853" cy="774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文字方塊 8">
            <a:extLst>
              <a:ext uri="{FF2B5EF4-FFF2-40B4-BE49-F238E27FC236}">
                <a16:creationId xmlns:a16="http://schemas.microsoft.com/office/drawing/2014/main" id="{2CC66D0A-4818-D044-AA5A-810F91CCEBFD}"/>
              </a:ext>
            </a:extLst>
          </p:cNvPr>
          <p:cNvSpPr txBox="1"/>
          <p:nvPr/>
        </p:nvSpPr>
        <p:spPr>
          <a:xfrm>
            <a:off x="606816" y="2512010"/>
            <a:ext cx="4928570" cy="2631490"/>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S$59</a:t>
            </a: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lang="en-US" altLang="zh-TW" sz="3600" b="1" dirty="0">
                <a:solidFill>
                  <a:schemeClr val="bg1"/>
                </a:solidFill>
                <a:latin typeface="HanziPen TC" charset="-120"/>
                <a:ea typeface="HanziPen TC" charset="-120"/>
                <a:cs typeface="HanziPen TC" charset="-120"/>
              </a:rPr>
              <a:t>Cashback 3%: S$1.77</a:t>
            </a:r>
          </a:p>
          <a:p>
            <a:pPr lvl="0"/>
            <a:r>
              <a:rPr kumimoji="1" lang="en-US" altLang="zh-TW" sz="3600" b="1" dirty="0">
                <a:solidFill>
                  <a:schemeClr val="bg1"/>
                </a:solidFill>
                <a:latin typeface="HanziPen TC" charset="-120"/>
                <a:ea typeface="HanziPen TC" charset="-120"/>
                <a:cs typeface="HanziPen TC" charset="-120"/>
              </a:rPr>
              <a:t>IBV 1.5%: 0.65 IBV</a:t>
            </a:r>
          </a:p>
          <a:p>
            <a:endParaRPr kumimoji="1" lang="zh-TW" altLang="en-US" sz="2700" b="1" dirty="0">
              <a:solidFill>
                <a:srgbClr val="FFC000"/>
              </a:solidFill>
              <a:latin typeface="HanziPen TC" charset="-120"/>
              <a:ea typeface="HanziPen TC" charset="-120"/>
              <a:cs typeface="HanziPen TC" charset="-120"/>
            </a:endParaRPr>
          </a:p>
        </p:txBody>
      </p:sp>
      <p:pic>
        <p:nvPicPr>
          <p:cNvPr id="3" name="圖片 2">
            <a:extLst>
              <a:ext uri="{FF2B5EF4-FFF2-40B4-BE49-F238E27FC236}">
                <a16:creationId xmlns:a16="http://schemas.microsoft.com/office/drawing/2014/main" id="{BCD9D3BC-CF5D-9A4A-A7CD-78738EC540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6267" y="2009046"/>
            <a:ext cx="2844666" cy="2896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圖片 7">
            <a:extLst>
              <a:ext uri="{FF2B5EF4-FFF2-40B4-BE49-F238E27FC236}">
                <a16:creationId xmlns:a16="http://schemas.microsoft.com/office/drawing/2014/main" id="{8EF0618F-6A68-B645-BA03-1D5E38A1BB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9999" y="441275"/>
            <a:ext cx="1453201" cy="2923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8485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9144000" cy="5143500"/>
          </a:xfrm>
          <a:prstGeom prst="rect">
            <a:avLst/>
          </a:prstGeom>
          <a:solidFill>
            <a:srgbClr val="692D5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9" name="文字方塊 8">
            <a:extLst>
              <a:ext uri="{FF2B5EF4-FFF2-40B4-BE49-F238E27FC236}">
                <a16:creationId xmlns:a16="http://schemas.microsoft.com/office/drawing/2014/main" id="{2CC66D0A-4818-D044-AA5A-810F91CCEBFD}"/>
              </a:ext>
            </a:extLst>
          </p:cNvPr>
          <p:cNvSpPr txBox="1"/>
          <p:nvPr/>
        </p:nvSpPr>
        <p:spPr>
          <a:xfrm>
            <a:off x="4793294" y="3216837"/>
            <a:ext cx="4080688" cy="1546577"/>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S$30</a:t>
            </a: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kumimoji="1" lang="en-US" altLang="zh-TW" sz="3600" b="1" dirty="0">
                <a:solidFill>
                  <a:schemeClr val="bg1"/>
                </a:solidFill>
                <a:latin typeface="HanziPen TC" charset="-120"/>
                <a:ea typeface="HanziPen TC" charset="-120"/>
                <a:cs typeface="HanziPen TC" charset="-120"/>
              </a:rPr>
              <a:t>IBV 3%: 0.66 IBV</a:t>
            </a:r>
          </a:p>
        </p:txBody>
      </p:sp>
      <p:pic>
        <p:nvPicPr>
          <p:cNvPr id="4" name="圖片 3">
            <a:extLst>
              <a:ext uri="{FF2B5EF4-FFF2-40B4-BE49-F238E27FC236}">
                <a16:creationId xmlns:a16="http://schemas.microsoft.com/office/drawing/2014/main" id="{118593F8-7459-2C40-9C45-0A4BD7ED03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968" y="385219"/>
            <a:ext cx="3710668" cy="2303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a:extLst>
              <a:ext uri="{FF2B5EF4-FFF2-40B4-BE49-F238E27FC236}">
                <a16:creationId xmlns:a16="http://schemas.microsoft.com/office/drawing/2014/main" id="{46590B78-E31F-EF43-9C9C-07D39CB908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655"/>
          <a:stretch/>
        </p:blipFill>
        <p:spPr>
          <a:xfrm>
            <a:off x="573672" y="2844001"/>
            <a:ext cx="3601643" cy="20897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圖片 10">
            <a:extLst>
              <a:ext uri="{FF2B5EF4-FFF2-40B4-BE49-F238E27FC236}">
                <a16:creationId xmlns:a16="http://schemas.microsoft.com/office/drawing/2014/main" id="{B2A908EB-5B6E-A047-9762-0F99143744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9366" y="489927"/>
            <a:ext cx="2094233" cy="1495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矩形 11">
            <a:extLst>
              <a:ext uri="{FF2B5EF4-FFF2-40B4-BE49-F238E27FC236}">
                <a16:creationId xmlns:a16="http://schemas.microsoft.com/office/drawing/2014/main" id="{67E7BA08-E8B6-9847-90BF-BEEEDB5D1FFC}"/>
              </a:ext>
            </a:extLst>
          </p:cNvPr>
          <p:cNvSpPr/>
          <p:nvPr/>
        </p:nvSpPr>
        <p:spPr>
          <a:xfrm>
            <a:off x="4671056" y="2292895"/>
            <a:ext cx="4355616" cy="738664"/>
          </a:xfrm>
          <a:prstGeom prst="rect">
            <a:avLst/>
          </a:prstGeom>
        </p:spPr>
        <p:txBody>
          <a:bodyPr wrap="none">
            <a:spAutoFit/>
          </a:bodyPr>
          <a:lstStyle/>
          <a:p>
            <a:r>
              <a:rPr lang="en" altLang="zh-TW" sz="2100" b="1" dirty="0">
                <a:solidFill>
                  <a:schemeClr val="bg1"/>
                </a:solidFill>
                <a:latin typeface="-apple-system"/>
              </a:rPr>
              <a:t>Gel Manicure with Return Soak-Off</a:t>
            </a:r>
          </a:p>
          <a:p>
            <a:r>
              <a:rPr lang="en" altLang="zh-TW" sz="2100" b="1" dirty="0">
                <a:solidFill>
                  <a:schemeClr val="bg1"/>
                </a:solidFill>
                <a:latin typeface="-apple-system"/>
              </a:rPr>
              <a:t> + Classic / Gel Pedicure</a:t>
            </a:r>
          </a:p>
        </p:txBody>
      </p:sp>
      <p:pic>
        <p:nvPicPr>
          <p:cNvPr id="14" name="圖片 13">
            <a:extLst>
              <a:ext uri="{FF2B5EF4-FFF2-40B4-BE49-F238E27FC236}">
                <a16:creationId xmlns:a16="http://schemas.microsoft.com/office/drawing/2014/main" id="{5A983F92-DDBF-1A48-98A1-335D681AD0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5815" y="1766509"/>
            <a:ext cx="1577462" cy="1553561"/>
          </a:xfrm>
          <a:prstGeom prst="rect">
            <a:avLst/>
          </a:prstGeom>
        </p:spPr>
      </p:pic>
    </p:spTree>
    <p:extLst>
      <p:ext uri="{BB962C8B-B14F-4D97-AF65-F5344CB8AC3E}">
        <p14:creationId xmlns:p14="http://schemas.microsoft.com/office/powerpoint/2010/main" val="3764519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0"/>
            <a:ext cx="9144000" cy="5143500"/>
          </a:xfrm>
          <a:prstGeom prst="rect">
            <a:avLst/>
          </a:prstGeom>
          <a:solidFill>
            <a:srgbClr val="692D5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9" name="文字方塊 8">
            <a:extLst>
              <a:ext uri="{FF2B5EF4-FFF2-40B4-BE49-F238E27FC236}">
                <a16:creationId xmlns:a16="http://schemas.microsoft.com/office/drawing/2014/main" id="{2CC66D0A-4818-D044-AA5A-810F91CCEBFD}"/>
              </a:ext>
            </a:extLst>
          </p:cNvPr>
          <p:cNvSpPr txBox="1"/>
          <p:nvPr/>
        </p:nvSpPr>
        <p:spPr>
          <a:xfrm>
            <a:off x="5199020" y="3675140"/>
            <a:ext cx="3426644" cy="1077218"/>
          </a:xfrm>
          <a:prstGeom prst="rect">
            <a:avLst/>
          </a:prstGeom>
          <a:noFill/>
        </p:spPr>
        <p:txBody>
          <a:bodyPr wrap="square" rtlCol="0">
            <a:spAutoFit/>
          </a:bodyPr>
          <a:lstStyle/>
          <a:p>
            <a:r>
              <a:rPr kumimoji="1" lang="en-US" altLang="zh-TW" sz="3200" b="1" dirty="0">
                <a:solidFill>
                  <a:srgbClr val="FFC000"/>
                </a:solidFill>
                <a:latin typeface="HanziPen TC" charset="-120"/>
                <a:ea typeface="HanziPen TC" charset="-120"/>
                <a:cs typeface="HanziPen TC" charset="-120"/>
              </a:rPr>
              <a:t>Price: S$58</a:t>
            </a:r>
          </a:p>
          <a:p>
            <a:pPr lvl="0"/>
            <a:r>
              <a:rPr kumimoji="1" lang="en-US" altLang="zh-TW" sz="3200" b="1" dirty="0">
                <a:solidFill>
                  <a:schemeClr val="bg1"/>
                </a:solidFill>
                <a:latin typeface="HanziPen TC" charset="-120"/>
                <a:ea typeface="HanziPen TC" charset="-120"/>
                <a:cs typeface="HanziPen TC" charset="-120"/>
              </a:rPr>
              <a:t>IBV 3%: 1.28 IBV</a:t>
            </a:r>
          </a:p>
        </p:txBody>
      </p:sp>
      <p:pic>
        <p:nvPicPr>
          <p:cNvPr id="11" name="圖片 10">
            <a:extLst>
              <a:ext uri="{FF2B5EF4-FFF2-40B4-BE49-F238E27FC236}">
                <a16:creationId xmlns:a16="http://schemas.microsoft.com/office/drawing/2014/main" id="{B2A908EB-5B6E-A047-9762-0F99143744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75288" y="308712"/>
            <a:ext cx="1819913" cy="12992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矩形 11">
            <a:extLst>
              <a:ext uri="{FF2B5EF4-FFF2-40B4-BE49-F238E27FC236}">
                <a16:creationId xmlns:a16="http://schemas.microsoft.com/office/drawing/2014/main" id="{67E7BA08-E8B6-9847-90BF-BEEEDB5D1FFC}"/>
              </a:ext>
            </a:extLst>
          </p:cNvPr>
          <p:cNvSpPr/>
          <p:nvPr/>
        </p:nvSpPr>
        <p:spPr>
          <a:xfrm>
            <a:off x="4665943" y="2841020"/>
            <a:ext cx="4127733" cy="738664"/>
          </a:xfrm>
          <a:prstGeom prst="rect">
            <a:avLst/>
          </a:prstGeom>
        </p:spPr>
        <p:txBody>
          <a:bodyPr wrap="none">
            <a:spAutoFit/>
          </a:bodyPr>
          <a:lstStyle/>
          <a:p>
            <a:r>
              <a:rPr lang="en" altLang="zh-TW" sz="2100" b="1" dirty="0">
                <a:solidFill>
                  <a:schemeClr val="bg1"/>
                </a:solidFill>
              </a:rPr>
              <a:t>Organic Hair </a:t>
            </a:r>
            <a:r>
              <a:rPr lang="en" altLang="zh-TW" sz="2100" b="1" dirty="0" err="1">
                <a:solidFill>
                  <a:schemeClr val="bg1"/>
                </a:solidFill>
              </a:rPr>
              <a:t>Colouring</a:t>
            </a:r>
            <a:r>
              <a:rPr lang="en" altLang="zh-TW" sz="2100" b="1" dirty="0">
                <a:solidFill>
                  <a:schemeClr val="bg1"/>
                </a:solidFill>
              </a:rPr>
              <a:t> or Highlight </a:t>
            </a:r>
            <a:br>
              <a:rPr lang="en" altLang="zh-TW" sz="2100" b="1" dirty="0">
                <a:solidFill>
                  <a:schemeClr val="bg1"/>
                </a:solidFill>
              </a:rPr>
            </a:br>
            <a:r>
              <a:rPr lang="en" altLang="zh-TW" sz="2100" b="1" dirty="0">
                <a:solidFill>
                  <a:schemeClr val="bg1"/>
                </a:solidFill>
              </a:rPr>
              <a:t>+ </a:t>
            </a:r>
            <a:r>
              <a:rPr lang="en" altLang="zh-TW" sz="2100" b="1" dirty="0" err="1">
                <a:solidFill>
                  <a:schemeClr val="bg1"/>
                </a:solidFill>
              </a:rPr>
              <a:t>Argan</a:t>
            </a:r>
            <a:r>
              <a:rPr lang="en" altLang="zh-TW" sz="2100" b="1" dirty="0">
                <a:solidFill>
                  <a:schemeClr val="bg1"/>
                </a:solidFill>
              </a:rPr>
              <a:t> Oil Treatment</a:t>
            </a:r>
          </a:p>
        </p:txBody>
      </p:sp>
      <p:pic>
        <p:nvPicPr>
          <p:cNvPr id="3" name="圖片 2">
            <a:extLst>
              <a:ext uri="{FF2B5EF4-FFF2-40B4-BE49-F238E27FC236}">
                <a16:creationId xmlns:a16="http://schemas.microsoft.com/office/drawing/2014/main" id="{98E80729-9BB1-F449-A889-3C44966D9E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074" y="2464212"/>
            <a:ext cx="3731546" cy="24218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圖片 9">
            <a:extLst>
              <a:ext uri="{FF2B5EF4-FFF2-40B4-BE49-F238E27FC236}">
                <a16:creationId xmlns:a16="http://schemas.microsoft.com/office/drawing/2014/main" id="{B0C0C56C-20FD-2B4F-BED6-8388C366E6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212" y="226019"/>
            <a:ext cx="3187271" cy="19766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圖片 14">
            <a:extLst>
              <a:ext uri="{FF2B5EF4-FFF2-40B4-BE49-F238E27FC236}">
                <a16:creationId xmlns:a16="http://schemas.microsoft.com/office/drawing/2014/main" id="{809AA328-B135-0145-A6F1-7DC6BCA4A8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6221" y="1805057"/>
            <a:ext cx="2152242" cy="8817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402760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rgbClr val="692D5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4" name="圖片 3">
            <a:extLst>
              <a:ext uri="{FF2B5EF4-FFF2-40B4-BE49-F238E27FC236}">
                <a16:creationId xmlns:a16="http://schemas.microsoft.com/office/drawing/2014/main" id="{3F455400-48D1-5440-BC47-45156A689E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3116" y="2172694"/>
            <a:ext cx="1888223" cy="2016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圖片 4">
            <a:extLst>
              <a:ext uri="{FF2B5EF4-FFF2-40B4-BE49-F238E27FC236}">
                <a16:creationId xmlns:a16="http://schemas.microsoft.com/office/drawing/2014/main" id="{DB201C33-4EF2-C349-9860-20586D8112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067" y="935995"/>
            <a:ext cx="2169463" cy="28926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圖片 6">
            <a:extLst>
              <a:ext uri="{FF2B5EF4-FFF2-40B4-BE49-F238E27FC236}">
                <a16:creationId xmlns:a16="http://schemas.microsoft.com/office/drawing/2014/main" id="{A227A4AE-1543-F449-85C1-F2944CBA3375}"/>
              </a:ext>
            </a:extLst>
          </p:cNvPr>
          <p:cNvPicPr>
            <a:picLocks noChangeAspect="1"/>
          </p:cNvPicPr>
          <p:nvPr/>
        </p:nvPicPr>
        <p:blipFill>
          <a:blip r:embed="rId4"/>
          <a:stretch>
            <a:fillRect/>
          </a:stretch>
        </p:blipFill>
        <p:spPr>
          <a:xfrm>
            <a:off x="5302411" y="935995"/>
            <a:ext cx="2629853" cy="774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文字方塊 8">
            <a:extLst>
              <a:ext uri="{FF2B5EF4-FFF2-40B4-BE49-F238E27FC236}">
                <a16:creationId xmlns:a16="http://schemas.microsoft.com/office/drawing/2014/main" id="{2CC66D0A-4818-D044-AA5A-810F91CCEBFD}"/>
              </a:ext>
            </a:extLst>
          </p:cNvPr>
          <p:cNvSpPr txBox="1"/>
          <p:nvPr/>
        </p:nvSpPr>
        <p:spPr>
          <a:xfrm>
            <a:off x="4909061" y="2172694"/>
            <a:ext cx="3805876" cy="3000821"/>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S$66</a:t>
            </a: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lang="en-US" altLang="zh-TW" sz="3200" b="1" dirty="0">
                <a:solidFill>
                  <a:schemeClr val="bg1"/>
                </a:solidFill>
                <a:latin typeface="HanziPen TC" charset="-120"/>
                <a:ea typeface="HanziPen TC" charset="-120"/>
                <a:cs typeface="HanziPen TC" charset="-120"/>
              </a:rPr>
              <a:t>Cashback 3%: S$1.98</a:t>
            </a:r>
          </a:p>
          <a:p>
            <a:pPr lvl="0"/>
            <a:r>
              <a:rPr kumimoji="1" lang="en-US" altLang="zh-TW" sz="3200" b="1" dirty="0">
                <a:solidFill>
                  <a:schemeClr val="bg1"/>
                </a:solidFill>
                <a:latin typeface="HanziPen TC" charset="-120"/>
                <a:ea typeface="HanziPen TC" charset="-120"/>
                <a:cs typeface="HanziPen TC" charset="-120"/>
              </a:rPr>
              <a:t>IBV 1.5%: 0.73 IBV</a:t>
            </a:r>
          </a:p>
          <a:p>
            <a:endParaRPr kumimoji="1" lang="zh-TW" altLang="en-US" sz="2700" b="1" dirty="0">
              <a:solidFill>
                <a:srgbClr val="FFC000"/>
              </a:solidFill>
              <a:latin typeface="HanziPen TC" charset="-120"/>
              <a:ea typeface="HanziPen TC" charset="-120"/>
              <a:cs typeface="HanziPen TC" charset="-120"/>
            </a:endParaRPr>
          </a:p>
        </p:txBody>
      </p:sp>
    </p:spTree>
    <p:extLst>
      <p:ext uri="{BB962C8B-B14F-4D97-AF65-F5344CB8AC3E}">
        <p14:creationId xmlns:p14="http://schemas.microsoft.com/office/powerpoint/2010/main" val="858628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2" name="TextBox 1">
            <a:extLst>
              <a:ext uri="{FF2B5EF4-FFF2-40B4-BE49-F238E27FC236}">
                <a16:creationId xmlns:a16="http://schemas.microsoft.com/office/drawing/2014/main" id="{05CC3052-A9CB-4041-A2F4-BAE8837FE179}"/>
              </a:ext>
            </a:extLst>
          </p:cNvPr>
          <p:cNvSpPr txBox="1"/>
          <p:nvPr/>
        </p:nvSpPr>
        <p:spPr>
          <a:xfrm>
            <a:off x="2449373" y="234649"/>
            <a:ext cx="4245265" cy="646331"/>
          </a:xfrm>
          <a:prstGeom prst="rect">
            <a:avLst/>
          </a:prstGeom>
          <a:noFill/>
        </p:spPr>
        <p:txBody>
          <a:bodyPr wrap="none" rtlCol="0">
            <a:spAutoFit/>
          </a:bodyPr>
          <a:lstStyle/>
          <a:p>
            <a:pPr algn="ctr"/>
            <a:r>
              <a:rPr lang="en-SG" sz="3600" dirty="0">
                <a:solidFill>
                  <a:srgbClr val="FFC000"/>
                </a:solidFill>
              </a:rPr>
              <a:t>Fixed Deposit interest</a:t>
            </a:r>
          </a:p>
        </p:txBody>
      </p:sp>
      <p:sp>
        <p:nvSpPr>
          <p:cNvPr id="3" name="TextBox 2">
            <a:extLst>
              <a:ext uri="{FF2B5EF4-FFF2-40B4-BE49-F238E27FC236}">
                <a16:creationId xmlns:a16="http://schemas.microsoft.com/office/drawing/2014/main" id="{0DBADA9B-90E0-4079-9F9D-27A1666EC202}"/>
              </a:ext>
            </a:extLst>
          </p:cNvPr>
          <p:cNvSpPr txBox="1"/>
          <p:nvPr/>
        </p:nvSpPr>
        <p:spPr>
          <a:xfrm>
            <a:off x="526702" y="1103329"/>
            <a:ext cx="7977218" cy="1569660"/>
          </a:xfrm>
          <a:prstGeom prst="rect">
            <a:avLst/>
          </a:prstGeom>
          <a:noFill/>
        </p:spPr>
        <p:txBody>
          <a:bodyPr wrap="square" rtlCol="0">
            <a:spAutoFit/>
          </a:bodyPr>
          <a:lstStyle/>
          <a:p>
            <a:r>
              <a:rPr lang="en-SG" sz="2400" dirty="0">
                <a:solidFill>
                  <a:schemeClr val="bg1"/>
                </a:solidFill>
              </a:rPr>
              <a:t>“Fixed deposit or time deposit accounts are investments that earn you interest over a fixed tenure. You don’t need to do anything to earn this interest, just park your money with a bank for a stipulated period, e.g. 6/12/24 months” </a:t>
            </a:r>
          </a:p>
        </p:txBody>
      </p:sp>
      <p:sp>
        <p:nvSpPr>
          <p:cNvPr id="4" name="TextBox 3">
            <a:extLst>
              <a:ext uri="{FF2B5EF4-FFF2-40B4-BE49-F238E27FC236}">
                <a16:creationId xmlns:a16="http://schemas.microsoft.com/office/drawing/2014/main" id="{244DC445-BBA9-4887-B976-C4A4E2EE3197}"/>
              </a:ext>
            </a:extLst>
          </p:cNvPr>
          <p:cNvSpPr txBox="1"/>
          <p:nvPr/>
        </p:nvSpPr>
        <p:spPr>
          <a:xfrm>
            <a:off x="526702" y="2967929"/>
            <a:ext cx="4343472" cy="1569660"/>
          </a:xfrm>
          <a:prstGeom prst="rect">
            <a:avLst/>
          </a:prstGeom>
          <a:noFill/>
        </p:spPr>
        <p:txBody>
          <a:bodyPr wrap="square" rtlCol="0">
            <a:spAutoFit/>
          </a:bodyPr>
          <a:lstStyle/>
          <a:p>
            <a:r>
              <a:rPr lang="en-SG" sz="2400" dirty="0">
                <a:solidFill>
                  <a:srgbClr val="FFFF00"/>
                </a:solidFill>
              </a:rPr>
              <a:t>Investment = S</a:t>
            </a:r>
            <a:r>
              <a:rPr lang="en-SG" sz="2400" u="sng" dirty="0">
                <a:solidFill>
                  <a:srgbClr val="FFFF00"/>
                </a:solidFill>
              </a:rPr>
              <a:t>$1,160,000</a:t>
            </a:r>
          </a:p>
          <a:p>
            <a:r>
              <a:rPr lang="en-SG" sz="2400" dirty="0">
                <a:solidFill>
                  <a:srgbClr val="FFFF00"/>
                </a:solidFill>
              </a:rPr>
              <a:t>Interest = S$1,160,000 x 1.95%*</a:t>
            </a:r>
          </a:p>
          <a:p>
            <a:r>
              <a:rPr lang="en-SG" sz="2400" dirty="0">
                <a:solidFill>
                  <a:srgbClr val="FFFF00"/>
                </a:solidFill>
              </a:rPr>
              <a:t>			= S$22,620/ year</a:t>
            </a:r>
          </a:p>
          <a:p>
            <a:r>
              <a:rPr lang="en-SG" sz="2400" dirty="0">
                <a:solidFill>
                  <a:srgbClr val="FFFF00"/>
                </a:solidFill>
              </a:rPr>
              <a:t>			= S</a:t>
            </a:r>
            <a:r>
              <a:rPr lang="en-SG" sz="2400" u="sng" dirty="0">
                <a:solidFill>
                  <a:srgbClr val="FFFF00"/>
                </a:solidFill>
              </a:rPr>
              <a:t>$1,885/ month</a:t>
            </a:r>
          </a:p>
        </p:txBody>
      </p:sp>
      <p:sp>
        <p:nvSpPr>
          <p:cNvPr id="5" name="TextBox 4">
            <a:extLst>
              <a:ext uri="{FF2B5EF4-FFF2-40B4-BE49-F238E27FC236}">
                <a16:creationId xmlns:a16="http://schemas.microsoft.com/office/drawing/2014/main" id="{85A25118-4FB1-4462-80C3-7F0DBAFC49CD}"/>
              </a:ext>
            </a:extLst>
          </p:cNvPr>
          <p:cNvSpPr txBox="1"/>
          <p:nvPr/>
        </p:nvSpPr>
        <p:spPr>
          <a:xfrm>
            <a:off x="6694638" y="4537589"/>
            <a:ext cx="2231738" cy="461665"/>
          </a:xfrm>
          <a:prstGeom prst="rect">
            <a:avLst/>
          </a:prstGeom>
          <a:noFill/>
        </p:spPr>
        <p:txBody>
          <a:bodyPr wrap="square" rtlCol="0">
            <a:spAutoFit/>
          </a:bodyPr>
          <a:lstStyle/>
          <a:p>
            <a:r>
              <a:rPr lang="en-SG" sz="1200" dirty="0">
                <a:solidFill>
                  <a:schemeClr val="bg1"/>
                </a:solidFill>
              </a:rPr>
              <a:t>*https://www.sbising.com/TD_promotions</a:t>
            </a:r>
          </a:p>
        </p:txBody>
      </p:sp>
    </p:spTree>
    <p:extLst>
      <p:ext uri="{BB962C8B-B14F-4D97-AF65-F5344CB8AC3E}">
        <p14:creationId xmlns:p14="http://schemas.microsoft.com/office/powerpoint/2010/main" val="2023384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9144000" cy="5143500"/>
          </a:xfrm>
          <a:prstGeom prst="rect">
            <a:avLst/>
          </a:prstGeom>
          <a:solidFill>
            <a:srgbClr val="692D5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7" name="圖片 6">
            <a:extLst>
              <a:ext uri="{FF2B5EF4-FFF2-40B4-BE49-F238E27FC236}">
                <a16:creationId xmlns:a16="http://schemas.microsoft.com/office/drawing/2014/main" id="{A227A4AE-1543-F449-85C1-F2944CBA3375}"/>
              </a:ext>
            </a:extLst>
          </p:cNvPr>
          <p:cNvPicPr>
            <a:picLocks noChangeAspect="1"/>
          </p:cNvPicPr>
          <p:nvPr/>
        </p:nvPicPr>
        <p:blipFill>
          <a:blip r:embed="rId2"/>
          <a:stretch>
            <a:fillRect/>
          </a:stretch>
        </p:blipFill>
        <p:spPr>
          <a:xfrm>
            <a:off x="5394007" y="952667"/>
            <a:ext cx="2629853" cy="774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文字方塊 8">
            <a:extLst>
              <a:ext uri="{FF2B5EF4-FFF2-40B4-BE49-F238E27FC236}">
                <a16:creationId xmlns:a16="http://schemas.microsoft.com/office/drawing/2014/main" id="{2CC66D0A-4818-D044-AA5A-810F91CCEBFD}"/>
              </a:ext>
            </a:extLst>
          </p:cNvPr>
          <p:cNvSpPr txBox="1"/>
          <p:nvPr/>
        </p:nvSpPr>
        <p:spPr>
          <a:xfrm>
            <a:off x="4857750" y="2231022"/>
            <a:ext cx="4376583" cy="2654573"/>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S$49</a:t>
            </a:r>
          </a:p>
          <a:p>
            <a:endParaRPr kumimoji="1" lang="en-US" altLang="zh-TW" sz="750" b="1" dirty="0">
              <a:solidFill>
                <a:srgbClr val="FFC000"/>
              </a:solidFill>
              <a:latin typeface="HanziPen TC" charset="-120"/>
              <a:ea typeface="HanziPen TC" charset="-120"/>
              <a:cs typeface="HanziPen TC" charset="-120"/>
            </a:endParaRPr>
          </a:p>
          <a:p>
            <a:endParaRPr kumimoji="1" lang="en-US" altLang="zh-TW" sz="3200" b="1" dirty="0">
              <a:solidFill>
                <a:srgbClr val="FFC000"/>
              </a:solidFill>
              <a:latin typeface="HanziPen TC" charset="-120"/>
              <a:ea typeface="HanziPen TC" charset="-120"/>
              <a:cs typeface="HanziPen TC" charset="-120"/>
            </a:endParaRPr>
          </a:p>
          <a:p>
            <a:pPr lvl="0"/>
            <a:r>
              <a:rPr lang="en-US" altLang="zh-TW" sz="3200" b="1" dirty="0">
                <a:solidFill>
                  <a:schemeClr val="bg1"/>
                </a:solidFill>
                <a:latin typeface="HanziPen TC" charset="-120"/>
                <a:ea typeface="HanziPen TC" charset="-120"/>
                <a:cs typeface="HanziPen TC" charset="-120"/>
              </a:rPr>
              <a:t>Cashback 3%: S$1.47</a:t>
            </a:r>
          </a:p>
          <a:p>
            <a:pPr lvl="0"/>
            <a:r>
              <a:rPr kumimoji="1" lang="en-US" altLang="zh-TW" sz="3200" b="1" dirty="0">
                <a:solidFill>
                  <a:schemeClr val="bg1"/>
                </a:solidFill>
                <a:latin typeface="HanziPen TC" charset="-120"/>
                <a:ea typeface="HanziPen TC" charset="-120"/>
                <a:cs typeface="HanziPen TC" charset="-120"/>
              </a:rPr>
              <a:t>IBV 1.5%: 0.54 IBV</a:t>
            </a:r>
          </a:p>
          <a:p>
            <a:endParaRPr kumimoji="1" lang="zh-TW" altLang="en-US" sz="2700" b="1" dirty="0">
              <a:solidFill>
                <a:srgbClr val="FFC000"/>
              </a:solidFill>
              <a:latin typeface="HanziPen TC" charset="-120"/>
              <a:ea typeface="HanziPen TC" charset="-120"/>
              <a:cs typeface="HanziPen TC" charset="-120"/>
            </a:endParaRPr>
          </a:p>
        </p:txBody>
      </p:sp>
      <p:pic>
        <p:nvPicPr>
          <p:cNvPr id="3" name="圖片 2">
            <a:extLst>
              <a:ext uri="{FF2B5EF4-FFF2-40B4-BE49-F238E27FC236}">
                <a16:creationId xmlns:a16="http://schemas.microsoft.com/office/drawing/2014/main" id="{E4A272C2-4660-6E41-BA37-BBD8038BECCB}"/>
              </a:ext>
            </a:extLst>
          </p:cNvPr>
          <p:cNvPicPr>
            <a:picLocks noChangeAspect="1"/>
          </p:cNvPicPr>
          <p:nvPr/>
        </p:nvPicPr>
        <p:blipFill rotWithShape="1">
          <a:blip r:embed="rId3"/>
          <a:srcRect l="7661" r="9404"/>
          <a:stretch/>
        </p:blipFill>
        <p:spPr>
          <a:xfrm>
            <a:off x="257174" y="331004"/>
            <a:ext cx="2557463" cy="3218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a:extLst>
              <a:ext uri="{FF2B5EF4-FFF2-40B4-BE49-F238E27FC236}">
                <a16:creationId xmlns:a16="http://schemas.microsoft.com/office/drawing/2014/main" id="{CAAFB026-C769-F543-AFAE-4AC91C0473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78097" y="1940463"/>
            <a:ext cx="2093903" cy="27918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316006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9144000" cy="5143500"/>
          </a:xfrm>
          <a:prstGeom prst="rect">
            <a:avLst/>
          </a:prstGeom>
          <a:solidFill>
            <a:srgbClr val="692D5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6" name="圖片 5">
            <a:extLst>
              <a:ext uri="{FF2B5EF4-FFF2-40B4-BE49-F238E27FC236}">
                <a16:creationId xmlns:a16="http://schemas.microsoft.com/office/drawing/2014/main" id="{B032DEC2-BE0B-C444-B1CC-11C7275F97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14085" y="2571750"/>
            <a:ext cx="3260873" cy="2395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圖片 3">
            <a:extLst>
              <a:ext uri="{FF2B5EF4-FFF2-40B4-BE49-F238E27FC236}">
                <a16:creationId xmlns:a16="http://schemas.microsoft.com/office/drawing/2014/main" id="{6AAE2590-7CAD-AF4B-AA11-06C98DD4A7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3319" b="13594"/>
          <a:stretch/>
        </p:blipFill>
        <p:spPr>
          <a:xfrm>
            <a:off x="5726101" y="428540"/>
            <a:ext cx="1763998" cy="2650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文字方塊 6">
            <a:extLst>
              <a:ext uri="{FF2B5EF4-FFF2-40B4-BE49-F238E27FC236}">
                <a16:creationId xmlns:a16="http://schemas.microsoft.com/office/drawing/2014/main" id="{E592DB60-61F6-084E-BD78-62A2D7AF32C0}"/>
              </a:ext>
            </a:extLst>
          </p:cNvPr>
          <p:cNvSpPr txBox="1"/>
          <p:nvPr/>
        </p:nvSpPr>
        <p:spPr>
          <a:xfrm>
            <a:off x="669042" y="2478124"/>
            <a:ext cx="4377977" cy="2354491"/>
          </a:xfrm>
          <a:prstGeom prst="rect">
            <a:avLst/>
          </a:prstGeom>
          <a:noFill/>
        </p:spPr>
        <p:txBody>
          <a:bodyPr wrap="square" rtlCol="0">
            <a:spAutoFit/>
          </a:bodyPr>
          <a:lstStyle/>
          <a:p>
            <a:r>
              <a:rPr kumimoji="1" lang="en-US" altLang="zh-TW" sz="3000" b="1" dirty="0">
                <a:solidFill>
                  <a:srgbClr val="FFC000"/>
                </a:solidFill>
                <a:latin typeface="HanziPen TC" charset="-120"/>
                <a:ea typeface="HanziPen TC" charset="-120"/>
                <a:cs typeface="HanziPen TC" charset="-120"/>
              </a:rPr>
              <a:t>Price: S$24.45</a:t>
            </a:r>
          </a:p>
          <a:p>
            <a:endParaRPr kumimoji="1" lang="en-US" altLang="zh-TW" sz="3000" b="1" dirty="0">
              <a:solidFill>
                <a:schemeClr val="bg1"/>
              </a:solidFill>
              <a:latin typeface="HanziPen TC" charset="-120"/>
              <a:ea typeface="HanziPen TC" charset="-120"/>
              <a:cs typeface="HanziPen TC" charset="-120"/>
            </a:endParaRPr>
          </a:p>
          <a:p>
            <a:pPr lvl="0"/>
            <a:r>
              <a:rPr lang="en-US" altLang="zh-TW" sz="3000" b="1" dirty="0">
                <a:solidFill>
                  <a:schemeClr val="bg1"/>
                </a:solidFill>
                <a:latin typeface="HanziPen TC" charset="-120"/>
                <a:ea typeface="HanziPen TC" charset="-120"/>
                <a:cs typeface="HanziPen TC" charset="-120"/>
              </a:rPr>
              <a:t>Cashback 6%: S$1.46</a:t>
            </a:r>
          </a:p>
          <a:p>
            <a:pPr lvl="0"/>
            <a:r>
              <a:rPr kumimoji="1" lang="en-US" altLang="zh-TW" sz="3000" b="1" dirty="0">
                <a:solidFill>
                  <a:schemeClr val="bg1"/>
                </a:solidFill>
                <a:latin typeface="HanziPen TC" charset="-120"/>
                <a:ea typeface="HanziPen TC" charset="-120"/>
                <a:cs typeface="HanziPen TC" charset="-120"/>
              </a:rPr>
              <a:t>IBV 4% : 0.72 IBV</a:t>
            </a:r>
          </a:p>
          <a:p>
            <a:endParaRPr kumimoji="1" lang="zh-TW" altLang="en-US" sz="2700" b="1" dirty="0">
              <a:solidFill>
                <a:srgbClr val="FFC000"/>
              </a:solidFill>
              <a:latin typeface="HanziPen TC" charset="-120"/>
              <a:ea typeface="HanziPen TC" charset="-120"/>
              <a:cs typeface="HanziPen TC" charset="-120"/>
            </a:endParaRPr>
          </a:p>
        </p:txBody>
      </p:sp>
      <p:pic>
        <p:nvPicPr>
          <p:cNvPr id="5" name="圖片 4">
            <a:extLst>
              <a:ext uri="{FF2B5EF4-FFF2-40B4-BE49-F238E27FC236}">
                <a16:creationId xmlns:a16="http://schemas.microsoft.com/office/drawing/2014/main" id="{FAD256DC-C426-834D-84C6-C7C2DAB62002}"/>
              </a:ext>
            </a:extLst>
          </p:cNvPr>
          <p:cNvPicPr>
            <a:picLocks noChangeAspect="1"/>
          </p:cNvPicPr>
          <p:nvPr/>
        </p:nvPicPr>
        <p:blipFill>
          <a:blip r:embed="rId4"/>
          <a:stretch>
            <a:fillRect/>
          </a:stretch>
        </p:blipFill>
        <p:spPr>
          <a:xfrm>
            <a:off x="1515096" y="810527"/>
            <a:ext cx="2895281" cy="943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12969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rgbClr val="692D5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2" name="圖片 1">
            <a:extLst>
              <a:ext uri="{FF2B5EF4-FFF2-40B4-BE49-F238E27FC236}">
                <a16:creationId xmlns:a16="http://schemas.microsoft.com/office/drawing/2014/main" id="{A12AA9A0-387F-2747-A115-0E7B7CF77A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196" y="372697"/>
            <a:ext cx="3161268" cy="2370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圖片 2">
            <a:extLst>
              <a:ext uri="{FF2B5EF4-FFF2-40B4-BE49-F238E27FC236}">
                <a16:creationId xmlns:a16="http://schemas.microsoft.com/office/drawing/2014/main" id="{4561CD70-6065-B54A-B452-8D4AAC8715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8246" y="2743649"/>
            <a:ext cx="2540972" cy="1905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文字方塊 5">
            <a:extLst>
              <a:ext uri="{FF2B5EF4-FFF2-40B4-BE49-F238E27FC236}">
                <a16:creationId xmlns:a16="http://schemas.microsoft.com/office/drawing/2014/main" id="{48E8A2A1-4673-E04C-B0A8-E5D5AC50D9DA}"/>
              </a:ext>
            </a:extLst>
          </p:cNvPr>
          <p:cNvSpPr txBox="1"/>
          <p:nvPr/>
        </p:nvSpPr>
        <p:spPr>
          <a:xfrm>
            <a:off x="4427971" y="2294887"/>
            <a:ext cx="4263076" cy="2816156"/>
          </a:xfrm>
          <a:prstGeom prst="rect">
            <a:avLst/>
          </a:prstGeom>
          <a:noFill/>
        </p:spPr>
        <p:txBody>
          <a:bodyPr wrap="square" rtlCol="0">
            <a:spAutoFit/>
          </a:bodyPr>
          <a:lstStyle/>
          <a:p>
            <a:r>
              <a:rPr kumimoji="1" lang="en-US" altLang="zh-TW" sz="3000" b="1" dirty="0">
                <a:solidFill>
                  <a:srgbClr val="FFC000"/>
                </a:solidFill>
                <a:latin typeface="HanziPen TC" charset="-120"/>
                <a:ea typeface="HanziPen TC" charset="-120"/>
                <a:cs typeface="HanziPen TC" charset="-120"/>
              </a:rPr>
              <a:t>Price: S$69.90</a:t>
            </a:r>
          </a:p>
          <a:p>
            <a:endParaRPr kumimoji="1" lang="en-US" altLang="zh-TW" sz="3000" b="1" dirty="0">
              <a:solidFill>
                <a:srgbClr val="FFC000"/>
              </a:solidFill>
              <a:latin typeface="HanziPen TC" charset="-120"/>
              <a:ea typeface="HanziPen TC" charset="-120"/>
              <a:cs typeface="HanziPen TC" charset="-120"/>
            </a:endParaRPr>
          </a:p>
          <a:p>
            <a:pPr lvl="0"/>
            <a:r>
              <a:rPr lang="en-US" altLang="zh-TW" sz="3000" b="1" dirty="0">
                <a:solidFill>
                  <a:schemeClr val="bg1"/>
                </a:solidFill>
                <a:latin typeface="HanziPen TC" charset="-120"/>
                <a:ea typeface="HanziPen TC" charset="-120"/>
                <a:cs typeface="HanziPen TC" charset="-120"/>
              </a:rPr>
              <a:t>Cashback 15%: S$10.48</a:t>
            </a:r>
          </a:p>
          <a:p>
            <a:pPr lvl="0"/>
            <a:r>
              <a:rPr kumimoji="1" lang="en-US" altLang="zh-TW" sz="3000" b="1" dirty="0">
                <a:solidFill>
                  <a:schemeClr val="bg1"/>
                </a:solidFill>
                <a:latin typeface="HanziPen TC" charset="-120"/>
                <a:ea typeface="HanziPen TC" charset="-120"/>
                <a:cs typeface="HanziPen TC" charset="-120"/>
              </a:rPr>
              <a:t>IBV 13% : 6.68 IBV</a:t>
            </a:r>
          </a:p>
          <a:p>
            <a:endParaRPr kumimoji="1" lang="zh-TW" altLang="en-US" sz="2700" b="1" dirty="0">
              <a:solidFill>
                <a:srgbClr val="FFC000"/>
              </a:solidFill>
              <a:latin typeface="HanziPen TC" charset="-120"/>
              <a:ea typeface="HanziPen TC" charset="-120"/>
              <a:cs typeface="HanziPen TC" charset="-120"/>
            </a:endParaRPr>
          </a:p>
        </p:txBody>
      </p:sp>
      <p:sp>
        <p:nvSpPr>
          <p:cNvPr id="4" name="Rectangle 3">
            <a:extLst>
              <a:ext uri="{FF2B5EF4-FFF2-40B4-BE49-F238E27FC236}">
                <a16:creationId xmlns:a16="http://schemas.microsoft.com/office/drawing/2014/main" id="{B2DD6801-42CF-45B0-8F59-B90A02E32FD2}"/>
              </a:ext>
            </a:extLst>
          </p:cNvPr>
          <p:cNvSpPr/>
          <p:nvPr/>
        </p:nvSpPr>
        <p:spPr>
          <a:xfrm>
            <a:off x="4631925" y="883370"/>
            <a:ext cx="2660650" cy="1349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028" name="Picture 4" descr="Magicforest">
            <a:extLst>
              <a:ext uri="{FF2B5EF4-FFF2-40B4-BE49-F238E27FC236}">
                <a16:creationId xmlns:a16="http://schemas.microsoft.com/office/drawing/2014/main" id="{395DD644-CCFC-456D-84B2-002B4F4C1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1925" y="883370"/>
            <a:ext cx="2660650" cy="134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0172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185863" y="728663"/>
            <a:ext cx="6961778" cy="2123658"/>
          </a:xfrm>
          <a:prstGeom prst="rect">
            <a:avLst/>
          </a:prstGeom>
          <a:noFill/>
        </p:spPr>
        <p:txBody>
          <a:bodyPr wrap="none" rtlCol="0">
            <a:spAutoFit/>
          </a:bodyPr>
          <a:lstStyle/>
          <a:p>
            <a:r>
              <a:rPr kumimoji="1" lang="en-US" altLang="zh-TW" sz="4400" dirty="0">
                <a:solidFill>
                  <a:schemeClr val="bg1"/>
                </a:solidFill>
              </a:rPr>
              <a:t>Welcome to shopping mall 3F</a:t>
            </a:r>
          </a:p>
          <a:p>
            <a:endParaRPr kumimoji="1" lang="en-US" altLang="zh-TW" sz="4400" dirty="0">
              <a:solidFill>
                <a:schemeClr val="bg1"/>
              </a:solidFill>
            </a:endParaRPr>
          </a:p>
          <a:p>
            <a:r>
              <a:rPr kumimoji="1" lang="en-US" altLang="zh-TW" sz="4400" dirty="0">
                <a:solidFill>
                  <a:schemeClr val="bg1"/>
                </a:solidFill>
              </a:rPr>
              <a:t>Men’s Fashion</a:t>
            </a:r>
            <a:endParaRPr kumimoji="1" lang="zh-TW" altLang="en-US" sz="4400" dirty="0">
              <a:solidFill>
                <a:schemeClr val="bg1"/>
              </a:solidFill>
            </a:endParaRPr>
          </a:p>
        </p:txBody>
      </p:sp>
    </p:spTree>
    <p:extLst>
      <p:ext uri="{BB962C8B-B14F-4D97-AF65-F5344CB8AC3E}">
        <p14:creationId xmlns:p14="http://schemas.microsoft.com/office/powerpoint/2010/main" val="9221154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chemeClr val="bg2">
              <a:lumMod val="2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1028" name="Picture 4" descr="Related image">
            <a:extLst>
              <a:ext uri="{FF2B5EF4-FFF2-40B4-BE49-F238E27FC236}">
                <a16:creationId xmlns:a16="http://schemas.microsoft.com/office/drawing/2014/main" id="{7C508BDA-FADB-4A3D-ABB0-C44776A7BC7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81330" y="804164"/>
            <a:ext cx="2303474" cy="1613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文字方塊 2"/>
          <p:cNvSpPr txBox="1"/>
          <p:nvPr/>
        </p:nvSpPr>
        <p:spPr>
          <a:xfrm>
            <a:off x="4872613" y="2683107"/>
            <a:ext cx="4320908" cy="2392963"/>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S$130.75</a:t>
            </a:r>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lang="en-US" altLang="zh-TW" sz="3200" b="1" dirty="0">
                <a:solidFill>
                  <a:schemeClr val="bg1"/>
                </a:solidFill>
                <a:latin typeface="HanziPen TC" charset="-120"/>
                <a:ea typeface="HanziPen TC" charset="-120"/>
                <a:cs typeface="HanziPen TC" charset="-120"/>
              </a:rPr>
              <a:t>Cashback 2%: S$2.61</a:t>
            </a:r>
            <a:br>
              <a:rPr lang="en-US" altLang="zh-TW" sz="3200" b="1" dirty="0">
                <a:solidFill>
                  <a:schemeClr val="bg1"/>
                </a:solidFill>
                <a:latin typeface="HanziPen TC" charset="-120"/>
                <a:ea typeface="HanziPen TC" charset="-120"/>
                <a:cs typeface="HanziPen TC" charset="-120"/>
              </a:rPr>
            </a:br>
            <a:r>
              <a:rPr kumimoji="1" lang="en-US" altLang="zh-TW" sz="3200" b="1" dirty="0">
                <a:solidFill>
                  <a:schemeClr val="bg1"/>
                </a:solidFill>
                <a:latin typeface="HanziPen TC" charset="-120"/>
                <a:ea typeface="HanziPen TC" charset="-120"/>
                <a:cs typeface="HanziPen TC" charset="-120"/>
              </a:rPr>
              <a:t>IBV 2%: 1.38 IBV</a:t>
            </a:r>
          </a:p>
          <a:p>
            <a:endParaRPr kumimoji="1" lang="zh-TW" altLang="en-US" sz="2700" b="1" dirty="0">
              <a:solidFill>
                <a:srgbClr val="FFC000"/>
              </a:solidFill>
              <a:latin typeface="HanziPen TC" charset="-120"/>
              <a:ea typeface="HanziPen TC" charset="-120"/>
              <a:cs typeface="HanziPen TC" charset="-120"/>
            </a:endParaRPr>
          </a:p>
        </p:txBody>
      </p:sp>
      <p:pic>
        <p:nvPicPr>
          <p:cNvPr id="5" name="Picture 4">
            <a:extLst>
              <a:ext uri="{FF2B5EF4-FFF2-40B4-BE49-F238E27FC236}">
                <a16:creationId xmlns:a16="http://schemas.microsoft.com/office/drawing/2014/main" id="{A2463276-7F7A-49D1-A37F-C3D22E5BD0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112" y="2683107"/>
            <a:ext cx="2905288" cy="2172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l="44011"/>
          <a:stretch/>
        </p:blipFill>
        <p:spPr>
          <a:xfrm>
            <a:off x="626209" y="336104"/>
            <a:ext cx="1909960" cy="2175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t="9925" r="3441" b="16489"/>
          <a:stretch/>
        </p:blipFill>
        <p:spPr>
          <a:xfrm>
            <a:off x="2760044" y="1066261"/>
            <a:ext cx="1996081" cy="2703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927550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5143500"/>
          </a:xfrm>
          <a:prstGeom prst="rect">
            <a:avLst/>
          </a:prstGeom>
          <a:solidFill>
            <a:schemeClr val="bg2">
              <a:lumMod val="2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6" name="文字方塊 2"/>
          <p:cNvSpPr txBox="1"/>
          <p:nvPr/>
        </p:nvSpPr>
        <p:spPr>
          <a:xfrm>
            <a:off x="684179" y="2679124"/>
            <a:ext cx="4159702" cy="1862048"/>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S$39</a:t>
            </a:r>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br>
              <a:rPr lang="en-US" altLang="zh-TW" sz="3200" b="1" dirty="0">
                <a:solidFill>
                  <a:schemeClr val="bg1"/>
                </a:solidFill>
                <a:latin typeface="HanziPen TC" charset="-120"/>
                <a:ea typeface="HanziPen TC" charset="-120"/>
                <a:cs typeface="HanziPen TC" charset="-120"/>
              </a:rPr>
            </a:br>
            <a:r>
              <a:rPr kumimoji="1" lang="en-US" altLang="zh-TW" sz="3200" b="1" dirty="0">
                <a:solidFill>
                  <a:schemeClr val="bg1"/>
                </a:solidFill>
                <a:latin typeface="HanziPen TC" charset="-120"/>
                <a:ea typeface="HanziPen TC" charset="-120"/>
                <a:cs typeface="HanziPen TC" charset="-120"/>
              </a:rPr>
              <a:t>IBV 3%: 0.86 IBV</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16040" t="14786" r="16847" b="5124"/>
          <a:stretch/>
        </p:blipFill>
        <p:spPr>
          <a:xfrm>
            <a:off x="3385856" y="1046963"/>
            <a:ext cx="4284407" cy="28759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1187" y="2218148"/>
            <a:ext cx="2184927" cy="2731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4237" y="470061"/>
            <a:ext cx="2079973" cy="15599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Image result for fave logo"/>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6399" b="16691"/>
          <a:stretch/>
        </p:blipFill>
        <p:spPr bwMode="auto">
          <a:xfrm>
            <a:off x="754311" y="739962"/>
            <a:ext cx="2026592" cy="1355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0378884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5143500"/>
          </a:xfrm>
          <a:prstGeom prst="rect">
            <a:avLst/>
          </a:prstGeom>
          <a:solidFill>
            <a:schemeClr val="bg2">
              <a:lumMod val="2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6" name="文字方塊 2"/>
          <p:cNvSpPr txBox="1"/>
          <p:nvPr/>
        </p:nvSpPr>
        <p:spPr>
          <a:xfrm>
            <a:off x="4678882" y="2903353"/>
            <a:ext cx="4732982" cy="1815882"/>
          </a:xfrm>
          <a:prstGeom prst="rect">
            <a:avLst/>
          </a:prstGeom>
          <a:noFill/>
        </p:spPr>
        <p:txBody>
          <a:bodyPr wrap="square" rtlCol="0">
            <a:spAutoFit/>
          </a:bodyPr>
          <a:lstStyle/>
          <a:p>
            <a:r>
              <a:rPr kumimoji="1" lang="en-US" altLang="zh-TW" sz="2800" b="1" dirty="0">
                <a:solidFill>
                  <a:srgbClr val="FFC000"/>
                </a:solidFill>
                <a:latin typeface="HanziPen TC" charset="-120"/>
                <a:ea typeface="HanziPen TC" charset="-120"/>
                <a:cs typeface="HanziPen TC" charset="-120"/>
              </a:rPr>
              <a:t>TLS 21 Day Challenge Kit</a:t>
            </a:r>
          </a:p>
          <a:p>
            <a:r>
              <a:rPr kumimoji="1" lang="en-US" altLang="zh-TW" sz="2800" b="1" dirty="0">
                <a:solidFill>
                  <a:srgbClr val="FFC000"/>
                </a:solidFill>
                <a:latin typeface="HanziPen TC" charset="-120"/>
                <a:ea typeface="HanziPen TC" charset="-120"/>
                <a:cs typeface="HanziPen TC" charset="-120"/>
              </a:rPr>
              <a:t>Price: S$323.25</a:t>
            </a:r>
          </a:p>
          <a:p>
            <a:pPr lvl="0"/>
            <a:r>
              <a:rPr lang="en-US" altLang="zh-TW" sz="2800" b="1" dirty="0">
                <a:solidFill>
                  <a:schemeClr val="bg1"/>
                </a:solidFill>
                <a:latin typeface="HanziPen TC" charset="-120"/>
                <a:ea typeface="HanziPen TC" charset="-120"/>
                <a:cs typeface="HanziPen TC" charset="-120"/>
              </a:rPr>
              <a:t>Cashback 2%: S$6.04</a:t>
            </a:r>
            <a:br>
              <a:rPr lang="en-US" altLang="zh-TW" sz="2800" b="1" dirty="0">
                <a:solidFill>
                  <a:schemeClr val="bg1"/>
                </a:solidFill>
                <a:latin typeface="HanziPen TC" charset="-120"/>
                <a:ea typeface="HanziPen TC" charset="-120"/>
                <a:cs typeface="HanziPen TC" charset="-120"/>
              </a:rPr>
            </a:br>
            <a:r>
              <a:rPr kumimoji="1" lang="en-US" altLang="zh-TW" sz="2800" b="1" dirty="0">
                <a:solidFill>
                  <a:schemeClr val="bg1"/>
                </a:solidFill>
                <a:latin typeface="HanziPen TC" charset="-120"/>
                <a:ea typeface="HanziPen TC" charset="-120"/>
                <a:cs typeface="HanziPen TC" charset="-120"/>
              </a:rPr>
              <a:t>BV: 70 BV</a:t>
            </a:r>
          </a:p>
        </p:txBody>
      </p:sp>
      <p:pic>
        <p:nvPicPr>
          <p:cNvPr id="4" name="Picture 3"/>
          <p:cNvPicPr>
            <a:picLocks noChangeAspect="1"/>
          </p:cNvPicPr>
          <p:nvPr/>
        </p:nvPicPr>
        <p:blipFill>
          <a:blip r:embed="rId2"/>
          <a:stretch>
            <a:fillRect/>
          </a:stretch>
        </p:blipFill>
        <p:spPr>
          <a:xfrm>
            <a:off x="4871553" y="940865"/>
            <a:ext cx="3493505" cy="13041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r="7086"/>
          <a:stretch/>
        </p:blipFill>
        <p:spPr>
          <a:xfrm>
            <a:off x="903453" y="178628"/>
            <a:ext cx="3189158" cy="25742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436" y="2891700"/>
            <a:ext cx="1957732" cy="20843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98032" y="2939269"/>
            <a:ext cx="2017861" cy="20178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283595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5143500"/>
          </a:xfrm>
          <a:prstGeom prst="rect">
            <a:avLst/>
          </a:prstGeom>
          <a:solidFill>
            <a:schemeClr val="bg2">
              <a:lumMod val="2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6" name="文字方塊 2"/>
          <p:cNvSpPr txBox="1"/>
          <p:nvPr/>
        </p:nvSpPr>
        <p:spPr>
          <a:xfrm>
            <a:off x="4760160" y="2398972"/>
            <a:ext cx="4432484" cy="2285241"/>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S$347.82</a:t>
            </a:r>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br>
              <a:rPr lang="en-US" altLang="zh-TW" sz="3600" b="1" dirty="0">
                <a:solidFill>
                  <a:schemeClr val="bg1"/>
                </a:solidFill>
                <a:latin typeface="HanziPen TC" charset="-120"/>
                <a:ea typeface="HanziPen TC" charset="-120"/>
                <a:cs typeface="HanziPen TC" charset="-120"/>
              </a:rPr>
            </a:br>
            <a:r>
              <a:rPr kumimoji="1" lang="en-US" altLang="zh-TW" sz="3600" b="1" dirty="0">
                <a:solidFill>
                  <a:schemeClr val="bg1"/>
                </a:solidFill>
                <a:latin typeface="HanziPen TC" charset="-120"/>
                <a:ea typeface="HanziPen TC" charset="-120"/>
                <a:cs typeface="HanziPen TC" charset="-120"/>
              </a:rPr>
              <a:t>IBV 1.0%: 2.54 IBV</a:t>
            </a:r>
          </a:p>
          <a:p>
            <a:endParaRPr kumimoji="1" lang="zh-TW" altLang="en-US" sz="2700" b="1" dirty="0">
              <a:solidFill>
                <a:srgbClr val="FFC000"/>
              </a:solidFill>
              <a:latin typeface="HanziPen TC" charset="-120"/>
              <a:ea typeface="HanziPen TC" charset="-120"/>
              <a:cs typeface="HanziPen TC" charset="-120"/>
            </a:endParaRPr>
          </a:p>
        </p:txBody>
      </p:sp>
      <p:pic>
        <p:nvPicPr>
          <p:cNvPr id="1030" name="Picture 6" descr="Related image"/>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8801" b="18769"/>
          <a:stretch/>
        </p:blipFill>
        <p:spPr bwMode="auto">
          <a:xfrm>
            <a:off x="4760160" y="591115"/>
            <a:ext cx="3878589" cy="1216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11" name="Group 10"/>
          <p:cNvGrpSpPr/>
          <p:nvPr/>
        </p:nvGrpSpPr>
        <p:grpSpPr>
          <a:xfrm>
            <a:off x="379372" y="694022"/>
            <a:ext cx="4001417" cy="3755456"/>
            <a:chOff x="4164812" y="580103"/>
            <a:chExt cx="5494077" cy="4881716"/>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1851" y="580103"/>
              <a:ext cx="2747038" cy="48817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4812" y="580103"/>
              <a:ext cx="2747039" cy="4881716"/>
            </a:xfrm>
            <a:prstGeom prst="rect">
              <a:avLst/>
            </a:prstGeom>
          </p:spPr>
        </p:pic>
      </p:grpSp>
    </p:spTree>
    <p:extLst>
      <p:ext uri="{BB962C8B-B14F-4D97-AF65-F5344CB8AC3E}">
        <p14:creationId xmlns:p14="http://schemas.microsoft.com/office/powerpoint/2010/main" val="115756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5143500"/>
          </a:xfrm>
          <a:prstGeom prst="rect">
            <a:avLst/>
          </a:prstGeom>
          <a:solidFill>
            <a:schemeClr val="bg2">
              <a:lumMod val="2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6" name="文字方塊 2"/>
          <p:cNvSpPr txBox="1"/>
          <p:nvPr/>
        </p:nvSpPr>
        <p:spPr>
          <a:xfrm>
            <a:off x="4682941" y="2458062"/>
            <a:ext cx="4159702" cy="3070071"/>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S$97.98</a:t>
            </a:r>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lang="en-US" altLang="zh-TW" sz="3600" b="1" dirty="0">
                <a:solidFill>
                  <a:schemeClr val="bg1"/>
                </a:solidFill>
                <a:latin typeface="HanziPen TC" charset="-120"/>
                <a:ea typeface="HanziPen TC" charset="-120"/>
                <a:cs typeface="HanziPen TC" charset="-120"/>
              </a:rPr>
              <a:t>Cashback 2%: S$1.96</a:t>
            </a:r>
            <a:br>
              <a:rPr lang="en-US" altLang="zh-TW" sz="3600" b="1" dirty="0">
                <a:solidFill>
                  <a:schemeClr val="bg1"/>
                </a:solidFill>
                <a:latin typeface="HanziPen TC" charset="-120"/>
                <a:ea typeface="HanziPen TC" charset="-120"/>
                <a:cs typeface="HanziPen TC" charset="-120"/>
              </a:rPr>
            </a:br>
            <a:r>
              <a:rPr kumimoji="1" lang="en-US" altLang="zh-TW" sz="3600" b="1" dirty="0">
                <a:solidFill>
                  <a:schemeClr val="bg1"/>
                </a:solidFill>
                <a:latin typeface="HanziPen TC" charset="-120"/>
                <a:ea typeface="HanziPen TC" charset="-120"/>
                <a:cs typeface="HanziPen TC" charset="-120"/>
              </a:rPr>
              <a:t>IBV 3%: 2.15 IBV</a:t>
            </a:r>
          </a:p>
          <a:p>
            <a:endParaRPr kumimoji="1" lang="zh-TW" altLang="en-US" sz="2700" b="1" dirty="0">
              <a:solidFill>
                <a:srgbClr val="FFC000"/>
              </a:solidFill>
              <a:latin typeface="HanziPen TC" charset="-120"/>
              <a:ea typeface="HanziPen TC" charset="-120"/>
              <a:cs typeface="HanziPen TC" charset="-120"/>
            </a:endParaRPr>
          </a:p>
        </p:txBody>
      </p:sp>
      <p:pic>
        <p:nvPicPr>
          <p:cNvPr id="2050" name="Picture 2" descr="Image result for asos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85779" y="649850"/>
            <a:ext cx="3525010" cy="1307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787" y="231203"/>
            <a:ext cx="3495368" cy="4660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438705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5143500"/>
          </a:xfrm>
          <a:prstGeom prst="rect">
            <a:avLst/>
          </a:prstGeom>
          <a:solidFill>
            <a:schemeClr val="bg2">
              <a:lumMod val="2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6" name="文字方塊 2"/>
          <p:cNvSpPr txBox="1"/>
          <p:nvPr/>
        </p:nvSpPr>
        <p:spPr>
          <a:xfrm>
            <a:off x="4754379" y="2334986"/>
            <a:ext cx="4159702" cy="2516073"/>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S$98.80</a:t>
            </a:r>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chemeClr val="bg1"/>
              </a:solidFill>
              <a:latin typeface="HanziPen TC" charset="-120"/>
              <a:ea typeface="HanziPen TC" charset="-120"/>
              <a:cs typeface="HanziPen TC" charset="-120"/>
            </a:endParaRPr>
          </a:p>
          <a:p>
            <a:endParaRPr kumimoji="1" lang="en-US" altLang="zh-TW" sz="750" b="1" dirty="0">
              <a:solidFill>
                <a:schemeClr val="bg1"/>
              </a:solidFill>
              <a:latin typeface="HanziPen TC" charset="-120"/>
              <a:ea typeface="HanziPen TC" charset="-120"/>
              <a:cs typeface="HanziPen TC" charset="-120"/>
            </a:endParaRPr>
          </a:p>
          <a:p>
            <a:pPr lvl="0"/>
            <a:br>
              <a:rPr lang="en-US" altLang="zh-TW" sz="3600" b="1" dirty="0">
                <a:solidFill>
                  <a:schemeClr val="bg1"/>
                </a:solidFill>
                <a:latin typeface="HanziPen TC" charset="-120"/>
                <a:ea typeface="HanziPen TC" charset="-120"/>
                <a:cs typeface="HanziPen TC" charset="-120"/>
              </a:rPr>
            </a:br>
            <a:r>
              <a:rPr kumimoji="1" lang="en-US" altLang="zh-TW" sz="3600" b="1" dirty="0">
                <a:solidFill>
                  <a:schemeClr val="bg1"/>
                </a:solidFill>
                <a:latin typeface="HanziPen TC" charset="-120"/>
                <a:ea typeface="HanziPen TC" charset="-120"/>
                <a:cs typeface="HanziPen TC" charset="-120"/>
              </a:rPr>
              <a:t>IBV 2%: 2.17 IBV</a:t>
            </a:r>
          </a:p>
          <a:p>
            <a:endParaRPr kumimoji="1" lang="zh-TW" altLang="en-US" sz="2700" b="1" dirty="0">
              <a:solidFill>
                <a:srgbClr val="FFC000"/>
              </a:solidFill>
              <a:latin typeface="HanziPen TC" charset="-120"/>
              <a:ea typeface="HanziPen TC" charset="-120"/>
              <a:cs typeface="HanziPen TC" charset="-120"/>
            </a:endParaRPr>
          </a:p>
        </p:txBody>
      </p:sp>
      <p:pic>
        <p:nvPicPr>
          <p:cNvPr id="3074" name="Picture 2" descr="Image result for zalora logo"/>
          <p:cNvPicPr>
            <a:picLocks noChangeAspect="1" noChangeArrowheads="1"/>
          </p:cNvPicPr>
          <p:nvPr/>
        </p:nvPicPr>
        <p:blipFill rotWithShape="1">
          <a:blip r:embed="rId2">
            <a:extLst>
              <a:ext uri="{28A0092B-C50C-407E-A947-70E740481C1C}">
                <a14:useLocalDpi xmlns:a14="http://schemas.microsoft.com/office/drawing/2010/main"/>
              </a:ext>
            </a:extLst>
          </a:blip>
          <a:srcRect t="9015" b="20071"/>
          <a:stretch/>
        </p:blipFill>
        <p:spPr bwMode="auto">
          <a:xfrm>
            <a:off x="4875801" y="547476"/>
            <a:ext cx="3466930" cy="1476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580" y="425213"/>
            <a:ext cx="3259757" cy="44278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3866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2" name="TextBox 1">
            <a:extLst>
              <a:ext uri="{FF2B5EF4-FFF2-40B4-BE49-F238E27FC236}">
                <a16:creationId xmlns:a16="http://schemas.microsoft.com/office/drawing/2014/main" id="{05CC3052-A9CB-4041-A2F4-BAE8837FE179}"/>
              </a:ext>
            </a:extLst>
          </p:cNvPr>
          <p:cNvSpPr txBox="1"/>
          <p:nvPr/>
        </p:nvSpPr>
        <p:spPr>
          <a:xfrm>
            <a:off x="2999101" y="491487"/>
            <a:ext cx="3145798" cy="646331"/>
          </a:xfrm>
          <a:prstGeom prst="rect">
            <a:avLst/>
          </a:prstGeom>
          <a:noFill/>
        </p:spPr>
        <p:txBody>
          <a:bodyPr wrap="none" rtlCol="0">
            <a:spAutoFit/>
          </a:bodyPr>
          <a:lstStyle/>
          <a:p>
            <a:pPr algn="ctr"/>
            <a:r>
              <a:rPr lang="en-SG" sz="3600" dirty="0">
                <a:solidFill>
                  <a:srgbClr val="FFC000"/>
                </a:solidFill>
              </a:rPr>
              <a:t>Shares dividend</a:t>
            </a:r>
          </a:p>
        </p:txBody>
      </p:sp>
      <p:sp>
        <p:nvSpPr>
          <p:cNvPr id="3" name="TextBox 2">
            <a:extLst>
              <a:ext uri="{FF2B5EF4-FFF2-40B4-BE49-F238E27FC236}">
                <a16:creationId xmlns:a16="http://schemas.microsoft.com/office/drawing/2014/main" id="{0DBADA9B-90E0-4079-9F9D-27A1666EC202}"/>
              </a:ext>
            </a:extLst>
          </p:cNvPr>
          <p:cNvSpPr txBox="1"/>
          <p:nvPr/>
        </p:nvSpPr>
        <p:spPr>
          <a:xfrm>
            <a:off x="526702" y="1394656"/>
            <a:ext cx="7977218" cy="830997"/>
          </a:xfrm>
          <a:prstGeom prst="rect">
            <a:avLst/>
          </a:prstGeom>
          <a:noFill/>
        </p:spPr>
        <p:txBody>
          <a:bodyPr wrap="square" rtlCol="0">
            <a:spAutoFit/>
          </a:bodyPr>
          <a:lstStyle/>
          <a:p>
            <a:r>
              <a:rPr lang="en-SG" sz="2400" dirty="0">
                <a:solidFill>
                  <a:schemeClr val="bg1"/>
                </a:solidFill>
              </a:rPr>
              <a:t>“A sum of money paid regularly (typically annually) by a company to its shareholders out of its profits (or reserves)”</a:t>
            </a:r>
          </a:p>
        </p:txBody>
      </p:sp>
      <p:sp>
        <p:nvSpPr>
          <p:cNvPr id="4" name="TextBox 3">
            <a:extLst>
              <a:ext uri="{FF2B5EF4-FFF2-40B4-BE49-F238E27FC236}">
                <a16:creationId xmlns:a16="http://schemas.microsoft.com/office/drawing/2014/main" id="{244DC445-BBA9-4887-B976-C4A4E2EE3197}"/>
              </a:ext>
            </a:extLst>
          </p:cNvPr>
          <p:cNvSpPr txBox="1"/>
          <p:nvPr/>
        </p:nvSpPr>
        <p:spPr>
          <a:xfrm>
            <a:off x="526702" y="2739329"/>
            <a:ext cx="5203538" cy="1938992"/>
          </a:xfrm>
          <a:prstGeom prst="rect">
            <a:avLst/>
          </a:prstGeom>
          <a:noFill/>
        </p:spPr>
        <p:txBody>
          <a:bodyPr wrap="square" rtlCol="0">
            <a:spAutoFit/>
          </a:bodyPr>
          <a:lstStyle/>
          <a:p>
            <a:r>
              <a:rPr lang="en-SG" sz="2400" dirty="0">
                <a:solidFill>
                  <a:srgbClr val="FFFF00"/>
                </a:solidFill>
              </a:rPr>
              <a:t>Investment = 127,000 shares @ S$3.15</a:t>
            </a:r>
          </a:p>
          <a:p>
            <a:r>
              <a:rPr lang="en-SG" sz="2400" dirty="0">
                <a:solidFill>
                  <a:srgbClr val="FFFF00"/>
                </a:solidFill>
              </a:rPr>
              <a:t>				 = S</a:t>
            </a:r>
            <a:r>
              <a:rPr lang="en-SG" sz="2400" u="sng" dirty="0">
                <a:solidFill>
                  <a:srgbClr val="FFFF00"/>
                </a:solidFill>
              </a:rPr>
              <a:t>$400,050</a:t>
            </a:r>
          </a:p>
          <a:p>
            <a:r>
              <a:rPr lang="en-SG" sz="2400" dirty="0">
                <a:solidFill>
                  <a:srgbClr val="FFFF00"/>
                </a:solidFill>
              </a:rPr>
              <a:t>Dividend = 127,000 shares x S$0.1782*</a:t>
            </a:r>
          </a:p>
          <a:p>
            <a:r>
              <a:rPr lang="en-SG" sz="2400" dirty="0">
                <a:solidFill>
                  <a:srgbClr val="FFFF00"/>
                </a:solidFill>
              </a:rPr>
              <a:t>			  = S$22,631.40/ year</a:t>
            </a:r>
          </a:p>
          <a:p>
            <a:r>
              <a:rPr lang="en-SG" sz="2400" dirty="0">
                <a:solidFill>
                  <a:srgbClr val="FFFF00"/>
                </a:solidFill>
              </a:rPr>
              <a:t>			  = S</a:t>
            </a:r>
            <a:r>
              <a:rPr lang="en-SG" sz="2400" u="sng" dirty="0">
                <a:solidFill>
                  <a:srgbClr val="FFFF00"/>
                </a:solidFill>
              </a:rPr>
              <a:t>$1,885.95/ month</a:t>
            </a:r>
          </a:p>
        </p:txBody>
      </p:sp>
      <p:sp>
        <p:nvSpPr>
          <p:cNvPr id="5" name="TextBox 4">
            <a:extLst>
              <a:ext uri="{FF2B5EF4-FFF2-40B4-BE49-F238E27FC236}">
                <a16:creationId xmlns:a16="http://schemas.microsoft.com/office/drawing/2014/main" id="{85A25118-4FB1-4462-80C3-7F0DBAFC49CD}"/>
              </a:ext>
            </a:extLst>
          </p:cNvPr>
          <p:cNvSpPr txBox="1"/>
          <p:nvPr/>
        </p:nvSpPr>
        <p:spPr>
          <a:xfrm>
            <a:off x="6781029" y="4564509"/>
            <a:ext cx="2231738" cy="461665"/>
          </a:xfrm>
          <a:prstGeom prst="rect">
            <a:avLst/>
          </a:prstGeom>
          <a:noFill/>
        </p:spPr>
        <p:txBody>
          <a:bodyPr wrap="square" rtlCol="0">
            <a:spAutoFit/>
          </a:bodyPr>
          <a:lstStyle/>
          <a:p>
            <a:r>
              <a:rPr lang="en-SG" sz="1200" dirty="0">
                <a:solidFill>
                  <a:schemeClr val="bg1"/>
                </a:solidFill>
              </a:rPr>
              <a:t>*average of past 5yrs dividend of Singtel shares</a:t>
            </a:r>
          </a:p>
        </p:txBody>
      </p:sp>
    </p:spTree>
    <p:extLst>
      <p:ext uri="{BB962C8B-B14F-4D97-AF65-F5344CB8AC3E}">
        <p14:creationId xmlns:p14="http://schemas.microsoft.com/office/powerpoint/2010/main" val="16241783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9144000" cy="5143500"/>
          </a:xfrm>
          <a:prstGeom prst="rect">
            <a:avLst/>
          </a:prstGeom>
          <a:solidFill>
            <a:schemeClr val="bg2">
              <a:lumMod val="2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6" name="文字方塊 2"/>
          <p:cNvSpPr txBox="1"/>
          <p:nvPr/>
        </p:nvSpPr>
        <p:spPr>
          <a:xfrm>
            <a:off x="5061881" y="2565630"/>
            <a:ext cx="4159702" cy="2554545"/>
          </a:xfrm>
          <a:prstGeom prst="rect">
            <a:avLst/>
          </a:prstGeom>
          <a:noFill/>
        </p:spPr>
        <p:txBody>
          <a:bodyPr wrap="square" rtlCol="0">
            <a:spAutoFit/>
          </a:bodyPr>
          <a:lstStyle/>
          <a:p>
            <a:r>
              <a:rPr kumimoji="1" lang="en-US" altLang="zh-TW" sz="3200" b="1" dirty="0">
                <a:solidFill>
                  <a:srgbClr val="FFC000"/>
                </a:solidFill>
                <a:latin typeface="HanziPen TC" charset="-120"/>
                <a:ea typeface="HanziPen TC" charset="-120"/>
                <a:cs typeface="HanziPen TC" charset="-120"/>
              </a:rPr>
              <a:t>Price: S$650</a:t>
            </a:r>
          </a:p>
          <a:p>
            <a:endParaRPr kumimoji="1" lang="en-US" altLang="zh-TW" sz="3200" b="1" dirty="0">
              <a:solidFill>
                <a:srgbClr val="FFC000"/>
              </a:solidFill>
              <a:latin typeface="HanziPen TC" charset="-120"/>
              <a:ea typeface="HanziPen TC" charset="-120"/>
              <a:cs typeface="HanziPen TC" charset="-120"/>
            </a:endParaRPr>
          </a:p>
          <a:p>
            <a:pPr lvl="0"/>
            <a:r>
              <a:rPr lang="en-US" altLang="zh-TW" sz="3200" b="1" dirty="0">
                <a:solidFill>
                  <a:schemeClr val="bg1"/>
                </a:solidFill>
                <a:latin typeface="HanziPen TC" charset="-120"/>
                <a:ea typeface="HanziPen TC" charset="-120"/>
                <a:cs typeface="HanziPen TC" charset="-120"/>
              </a:rPr>
              <a:t>Cashback 9%: S$58.50</a:t>
            </a:r>
            <a:br>
              <a:rPr lang="en-US" altLang="zh-TW" sz="3200" b="1" dirty="0">
                <a:solidFill>
                  <a:schemeClr val="bg1"/>
                </a:solidFill>
                <a:latin typeface="HanziPen TC" charset="-120"/>
                <a:ea typeface="HanziPen TC" charset="-120"/>
                <a:cs typeface="HanziPen TC" charset="-120"/>
              </a:rPr>
            </a:br>
            <a:r>
              <a:rPr kumimoji="1" lang="en-US" altLang="zh-TW" sz="3200" b="1" dirty="0">
                <a:solidFill>
                  <a:schemeClr val="bg1"/>
                </a:solidFill>
                <a:latin typeface="HanziPen TC" charset="-120"/>
                <a:ea typeface="HanziPen TC" charset="-120"/>
                <a:cs typeface="HanziPen TC" charset="-120"/>
              </a:rPr>
              <a:t>IBV 6%: 26.32 IBV</a:t>
            </a:r>
          </a:p>
        </p:txBody>
      </p:sp>
      <p:pic>
        <p:nvPicPr>
          <p:cNvPr id="8" name="Picture 7"/>
          <p:cNvPicPr>
            <a:picLocks noChangeAspect="1"/>
          </p:cNvPicPr>
          <p:nvPr/>
        </p:nvPicPr>
        <p:blipFill>
          <a:blip r:embed="rId2"/>
          <a:stretch>
            <a:fillRect/>
          </a:stretch>
        </p:blipFill>
        <p:spPr>
          <a:xfrm>
            <a:off x="6001919" y="711789"/>
            <a:ext cx="2026211" cy="1694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607" y="249361"/>
            <a:ext cx="2430719" cy="3240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4573" y="1085409"/>
            <a:ext cx="2455717" cy="3274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2944" y="2941780"/>
            <a:ext cx="1940335" cy="19403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796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185863" y="728663"/>
            <a:ext cx="6961778" cy="2123658"/>
          </a:xfrm>
          <a:prstGeom prst="rect">
            <a:avLst/>
          </a:prstGeom>
          <a:noFill/>
        </p:spPr>
        <p:txBody>
          <a:bodyPr wrap="none" rtlCol="0">
            <a:spAutoFit/>
          </a:bodyPr>
          <a:lstStyle/>
          <a:p>
            <a:r>
              <a:rPr kumimoji="1" lang="en-US" altLang="zh-TW" sz="4400" dirty="0">
                <a:solidFill>
                  <a:schemeClr val="bg1"/>
                </a:solidFill>
              </a:rPr>
              <a:t>Welcome to shopping mall 4F</a:t>
            </a:r>
          </a:p>
          <a:p>
            <a:endParaRPr kumimoji="1" lang="en-US" altLang="zh-TW" sz="4400" dirty="0">
              <a:solidFill>
                <a:schemeClr val="bg1"/>
              </a:solidFill>
            </a:endParaRPr>
          </a:p>
          <a:p>
            <a:r>
              <a:rPr kumimoji="1" lang="en-US" altLang="zh-TW" sz="4400" dirty="0">
                <a:solidFill>
                  <a:schemeClr val="bg1"/>
                </a:solidFill>
              </a:rPr>
              <a:t>Children’s Clothes and Toys</a:t>
            </a:r>
            <a:endParaRPr kumimoji="1" lang="zh-TW" altLang="en-US" sz="4400" dirty="0">
              <a:solidFill>
                <a:schemeClr val="bg1"/>
              </a:solidFill>
            </a:endParaRPr>
          </a:p>
        </p:txBody>
      </p:sp>
    </p:spTree>
    <p:extLst>
      <p:ext uri="{BB962C8B-B14F-4D97-AF65-F5344CB8AC3E}">
        <p14:creationId xmlns:p14="http://schemas.microsoft.com/office/powerpoint/2010/main" val="1204673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矩形 9"/>
          <p:cNvSpPr/>
          <p:nvPr/>
        </p:nvSpPr>
        <p:spPr>
          <a:xfrm>
            <a:off x="0" y="0"/>
            <a:ext cx="9144000" cy="5143500"/>
          </a:xfrm>
          <a:prstGeom prst="rect">
            <a:avLst/>
          </a:prstGeom>
          <a:solidFill>
            <a:srgbClr val="B2510E"/>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1030" name="Picture 6" descr="C:\Users\s8232521b\Desktop\Shopping Annuity\60b99ecd-175b-4016-bc1b-349cd7df333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470" r="3033"/>
          <a:stretch/>
        </p:blipFill>
        <p:spPr bwMode="auto">
          <a:xfrm>
            <a:off x="3407500" y="1924211"/>
            <a:ext cx="2255798" cy="2995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9" name="Picture 5" descr="C:\Users\s8232521b\Desktop\Shopping Annuity\097dee92-08d9-4403-80f0-06ac795879f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5063" y="1271341"/>
            <a:ext cx="2910782" cy="30479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2" name="Group 1"/>
          <p:cNvGrpSpPr/>
          <p:nvPr/>
        </p:nvGrpSpPr>
        <p:grpSpPr>
          <a:xfrm>
            <a:off x="6041442" y="692213"/>
            <a:ext cx="2724413" cy="1594803"/>
            <a:chOff x="275573" y="536969"/>
            <a:chExt cx="3632550" cy="2126405"/>
          </a:xfrm>
        </p:grpSpPr>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a:ext>
              </a:extLst>
            </a:blip>
            <a:srcRect t="8793" r="89813" b="85591"/>
            <a:stretch/>
          </p:blipFill>
          <p:spPr bwMode="auto">
            <a:xfrm>
              <a:off x="275573" y="536969"/>
              <a:ext cx="3601743" cy="11164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7" name="文字方塊 2"/>
            <p:cNvSpPr txBox="1"/>
            <p:nvPr/>
          </p:nvSpPr>
          <p:spPr>
            <a:xfrm>
              <a:off x="463464" y="1678488"/>
              <a:ext cx="3444659" cy="984886"/>
            </a:xfrm>
            <a:prstGeom prst="rect">
              <a:avLst/>
            </a:prstGeom>
            <a:noFill/>
          </p:spPr>
          <p:txBody>
            <a:bodyPr wrap="square" rtlCol="0">
              <a:spAutoFit/>
            </a:bodyPr>
            <a:lstStyle/>
            <a:p>
              <a:pPr algn="ctr"/>
              <a:r>
                <a:rPr lang="en-SG" sz="2100" dirty="0">
                  <a:solidFill>
                    <a:schemeClr val="bg1"/>
                  </a:solidFill>
                </a:rPr>
                <a:t>Up to 4 % Cashback   </a:t>
              </a:r>
            </a:p>
            <a:p>
              <a:pPr algn="ctr"/>
              <a:r>
                <a:rPr lang="en-SG" sz="2100" dirty="0">
                  <a:solidFill>
                    <a:schemeClr val="bg1"/>
                  </a:solidFill>
                </a:rPr>
                <a:t>Up to 2 % IBV</a:t>
              </a:r>
              <a:endParaRPr kumimoji="1" lang="zh-TW" altLang="en-US" sz="2100" b="1" dirty="0">
                <a:solidFill>
                  <a:schemeClr val="bg1"/>
                </a:solidFill>
                <a:latin typeface="HanziPen TC" charset="-120"/>
                <a:ea typeface="HanziPen TC" charset="-120"/>
                <a:cs typeface="HanziPen TC" charset="-120"/>
              </a:endParaRPr>
            </a:p>
          </p:txBody>
        </p:sp>
      </p:grpSp>
      <p:sp>
        <p:nvSpPr>
          <p:cNvPr id="17" name="文字方塊 2"/>
          <p:cNvSpPr txBox="1"/>
          <p:nvPr/>
        </p:nvSpPr>
        <p:spPr>
          <a:xfrm>
            <a:off x="488707" y="92049"/>
            <a:ext cx="2583494" cy="600164"/>
          </a:xfrm>
          <a:prstGeom prst="rect">
            <a:avLst/>
          </a:prstGeom>
          <a:noFill/>
        </p:spPr>
        <p:txBody>
          <a:bodyPr wrap="square" rtlCol="0">
            <a:spAutoFit/>
          </a:bodyPr>
          <a:lstStyle/>
          <a:p>
            <a:pPr algn="ctr"/>
            <a:r>
              <a:rPr lang="en-SG" sz="3300" b="1" dirty="0">
                <a:solidFill>
                  <a:schemeClr val="bg1"/>
                </a:solidFill>
                <a:latin typeface="HanziPen TC" charset="-120"/>
                <a:ea typeface="HanziPen TC" charset="-120"/>
                <a:cs typeface="HanziPen TC" charset="-120"/>
              </a:rPr>
              <a:t>Birthday Gift</a:t>
            </a:r>
            <a:endParaRPr kumimoji="1" lang="zh-TW" altLang="en-US" sz="3300" b="1" dirty="0">
              <a:solidFill>
                <a:schemeClr val="bg1"/>
              </a:solidFill>
              <a:latin typeface="HanziPen TC" charset="-120"/>
              <a:ea typeface="HanziPen TC" charset="-120"/>
              <a:cs typeface="HanziPen TC" charset="-120"/>
            </a:endParaRPr>
          </a:p>
        </p:txBody>
      </p:sp>
      <p:pic>
        <p:nvPicPr>
          <p:cNvPr id="1038" name="Picture 14" descr="https://s3-ap-southeast-1.amazonaws.com/media.redmart.com/newmedia/1600x/i/m/708431192423_0024_1469737629889.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7373" b="17132"/>
          <a:stretch/>
        </p:blipFill>
        <p:spPr bwMode="auto">
          <a:xfrm>
            <a:off x="3396696" y="311464"/>
            <a:ext cx="2175045" cy="1424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9" name="文字方塊 2"/>
          <p:cNvSpPr txBox="1"/>
          <p:nvPr/>
        </p:nvSpPr>
        <p:spPr>
          <a:xfrm>
            <a:off x="5817206" y="2795337"/>
            <a:ext cx="3226089" cy="1569660"/>
          </a:xfrm>
          <a:prstGeom prst="rect">
            <a:avLst/>
          </a:prstGeom>
          <a:noFill/>
        </p:spPr>
        <p:txBody>
          <a:bodyPr wrap="square" rtlCol="0">
            <a:spAutoFit/>
          </a:bodyPr>
          <a:lstStyle/>
          <a:p>
            <a:pPr algn="ctr"/>
            <a:r>
              <a:rPr kumimoji="1" lang="en-US" altLang="zh-TW" sz="2700" b="1" dirty="0">
                <a:solidFill>
                  <a:srgbClr val="FFC000"/>
                </a:solidFill>
                <a:latin typeface="HanziPen TC" charset="-120"/>
                <a:ea typeface="HanziPen TC" charset="-120"/>
                <a:cs typeface="HanziPen TC" charset="-120"/>
              </a:rPr>
              <a:t>Price : S$36.90 </a:t>
            </a:r>
          </a:p>
          <a:p>
            <a:pPr algn="ctr"/>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lgn="ctr"/>
            <a:r>
              <a:rPr kumimoji="1" lang="en-US" altLang="zh-TW" sz="2700" b="1" dirty="0">
                <a:solidFill>
                  <a:schemeClr val="bg1"/>
                </a:solidFill>
                <a:latin typeface="HanziPen TC" charset="-120"/>
                <a:ea typeface="HanziPen TC" charset="-120"/>
                <a:cs typeface="HanziPen TC" charset="-120"/>
              </a:rPr>
              <a:t>IBV 2 %, 0.54 IBV</a:t>
            </a:r>
          </a:p>
          <a:p>
            <a:endParaRPr kumimoji="1" lang="zh-TW" altLang="en-US" sz="2700" b="1" dirty="0">
              <a:solidFill>
                <a:srgbClr val="FFC000"/>
              </a:solidFill>
              <a:latin typeface="HanziPen TC" charset="-120"/>
              <a:ea typeface="HanziPen TC" charset="-120"/>
              <a:cs typeface="HanziPen TC" charset="-120"/>
            </a:endParaRPr>
          </a:p>
        </p:txBody>
      </p:sp>
    </p:spTree>
    <p:extLst>
      <p:ext uri="{BB962C8B-B14F-4D97-AF65-F5344CB8AC3E}">
        <p14:creationId xmlns:p14="http://schemas.microsoft.com/office/powerpoint/2010/main" val="9878747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矩形 14"/>
          <p:cNvSpPr/>
          <p:nvPr/>
        </p:nvSpPr>
        <p:spPr>
          <a:xfrm>
            <a:off x="0" y="0"/>
            <a:ext cx="9144000" cy="5143500"/>
          </a:xfrm>
          <a:prstGeom prst="rect">
            <a:avLst/>
          </a:prstGeom>
          <a:solidFill>
            <a:srgbClr val="B2510E"/>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4101" name="Picture 5" descr="C:\Users\s8232521b\Downloads\IMG_101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4851" y="1077606"/>
            <a:ext cx="3234579" cy="2351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10" name="Group 9"/>
          <p:cNvGrpSpPr/>
          <p:nvPr/>
        </p:nvGrpSpPr>
        <p:grpSpPr>
          <a:xfrm>
            <a:off x="5928575" y="877169"/>
            <a:ext cx="2724413" cy="1594803"/>
            <a:chOff x="275573" y="536969"/>
            <a:chExt cx="3632550" cy="2126405"/>
          </a:xfrm>
        </p:grpSpPr>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a:ext>
              </a:extLst>
            </a:blip>
            <a:srcRect t="8793" r="89813" b="85591"/>
            <a:stretch/>
          </p:blipFill>
          <p:spPr bwMode="auto">
            <a:xfrm>
              <a:off x="275573" y="536969"/>
              <a:ext cx="3601743" cy="11164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2" name="文字方塊 2"/>
            <p:cNvSpPr txBox="1"/>
            <p:nvPr/>
          </p:nvSpPr>
          <p:spPr>
            <a:xfrm>
              <a:off x="463464" y="1678488"/>
              <a:ext cx="3444659" cy="984886"/>
            </a:xfrm>
            <a:prstGeom prst="rect">
              <a:avLst/>
            </a:prstGeom>
            <a:noFill/>
          </p:spPr>
          <p:txBody>
            <a:bodyPr wrap="square" rtlCol="0">
              <a:spAutoFit/>
            </a:bodyPr>
            <a:lstStyle/>
            <a:p>
              <a:pPr algn="ctr"/>
              <a:r>
                <a:rPr lang="en-SG" sz="2100" dirty="0"/>
                <a:t>Up to 4 % Cashback   </a:t>
              </a:r>
            </a:p>
            <a:p>
              <a:pPr algn="ctr"/>
              <a:r>
                <a:rPr lang="en-SG" sz="2100" dirty="0"/>
                <a:t>Up to 2 % IBV</a:t>
              </a:r>
              <a:endParaRPr kumimoji="1" lang="zh-TW" altLang="en-US" sz="2100" b="1" dirty="0">
                <a:solidFill>
                  <a:srgbClr val="FFC000"/>
                </a:solidFill>
                <a:latin typeface="HanziPen TC" charset="-120"/>
                <a:ea typeface="HanziPen TC" charset="-120"/>
                <a:cs typeface="HanziPen TC" charset="-120"/>
              </a:endParaRPr>
            </a:p>
          </p:txBody>
        </p:sp>
      </p:grpSp>
      <p:pic>
        <p:nvPicPr>
          <p:cNvPr id="4104" name="Picture 8" descr="https://s3-ap-southeast-1.amazonaws.com/media.redmart.com/newmedia/1600x/i/m/9780141365374_0001_1520253566128.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8129" t="3294" r="17250" b="2455"/>
          <a:stretch/>
        </p:blipFill>
        <p:spPr bwMode="auto">
          <a:xfrm>
            <a:off x="3845105" y="245659"/>
            <a:ext cx="1610589" cy="2349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4" name="文字方塊 2"/>
          <p:cNvSpPr txBox="1"/>
          <p:nvPr/>
        </p:nvSpPr>
        <p:spPr>
          <a:xfrm>
            <a:off x="5822177" y="2887988"/>
            <a:ext cx="2937210" cy="1454244"/>
          </a:xfrm>
          <a:prstGeom prst="rect">
            <a:avLst/>
          </a:prstGeom>
          <a:noFill/>
        </p:spPr>
        <p:txBody>
          <a:bodyPr wrap="square" rtlCol="0">
            <a:spAutoFit/>
          </a:bodyPr>
          <a:lstStyle/>
          <a:p>
            <a:pPr algn="ctr"/>
            <a:r>
              <a:rPr kumimoji="1" lang="en-US" altLang="zh-TW" sz="2700" b="1" dirty="0">
                <a:solidFill>
                  <a:srgbClr val="FFC000"/>
                </a:solidFill>
                <a:latin typeface="HanziPen TC" charset="-120"/>
                <a:ea typeface="HanziPen TC" charset="-120"/>
                <a:cs typeface="HanziPen TC" charset="-120"/>
              </a:rPr>
              <a:t>Price : S$13.30 </a:t>
            </a:r>
          </a:p>
          <a:p>
            <a:endParaRPr kumimoji="1" lang="en-US" altLang="zh-TW" sz="750" b="1" dirty="0">
              <a:solidFill>
                <a:srgbClr val="FFC000"/>
              </a:solidFill>
              <a:latin typeface="HanziPen TC" charset="-120"/>
              <a:ea typeface="HanziPen TC" charset="-120"/>
              <a:cs typeface="HanziPen TC" charset="-120"/>
            </a:endParaRPr>
          </a:p>
          <a:p>
            <a:pPr lvl="0" algn="ctr"/>
            <a:r>
              <a:rPr kumimoji="1" lang="en-US" altLang="zh-TW" sz="2700" b="1" dirty="0">
                <a:solidFill>
                  <a:schemeClr val="bg1"/>
                </a:solidFill>
                <a:latin typeface="HanziPen TC" charset="-120"/>
                <a:ea typeface="HanziPen TC" charset="-120"/>
                <a:cs typeface="HanziPen TC" charset="-120"/>
              </a:rPr>
              <a:t>IBV 2%, 0.19 IBV</a:t>
            </a:r>
          </a:p>
          <a:p>
            <a:endParaRPr kumimoji="1" lang="zh-TW" altLang="en-US" sz="2700" b="1" dirty="0">
              <a:solidFill>
                <a:srgbClr val="FFC000"/>
              </a:solidFill>
              <a:latin typeface="HanziPen TC" charset="-120"/>
              <a:ea typeface="HanziPen TC" charset="-120"/>
              <a:cs typeface="HanziPen TC" charset="-120"/>
            </a:endParaRPr>
          </a:p>
        </p:txBody>
      </p:sp>
      <p:pic>
        <p:nvPicPr>
          <p:cNvPr id="9" name="Picture 3" descr="C:\Users\s8232521b\Downloads\IMG_1126.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74291" y="2786897"/>
            <a:ext cx="2951176" cy="2213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3" name="文字方塊 2"/>
          <p:cNvSpPr txBox="1"/>
          <p:nvPr/>
        </p:nvSpPr>
        <p:spPr>
          <a:xfrm>
            <a:off x="656853" y="28942"/>
            <a:ext cx="2583494" cy="600164"/>
          </a:xfrm>
          <a:prstGeom prst="rect">
            <a:avLst/>
          </a:prstGeom>
          <a:noFill/>
        </p:spPr>
        <p:txBody>
          <a:bodyPr wrap="square" rtlCol="0">
            <a:spAutoFit/>
          </a:bodyPr>
          <a:lstStyle/>
          <a:p>
            <a:pPr algn="ctr"/>
            <a:r>
              <a:rPr lang="en-SG" sz="3300" dirty="0">
                <a:solidFill>
                  <a:schemeClr val="bg1"/>
                </a:solidFill>
                <a:latin typeface="HanziPen TC" charset="-120"/>
                <a:ea typeface="HanziPen TC" charset="-120"/>
                <a:cs typeface="HanziPen TC" charset="-120"/>
              </a:rPr>
              <a:t>Birthday Gift</a:t>
            </a:r>
            <a:endParaRPr kumimoji="1" lang="zh-TW" altLang="en-US" sz="3300" b="1" dirty="0">
              <a:solidFill>
                <a:schemeClr val="bg1"/>
              </a:solidFill>
              <a:latin typeface="HanziPen TC" charset="-120"/>
              <a:ea typeface="HanziPen TC" charset="-120"/>
              <a:cs typeface="HanziPen TC" charset="-120"/>
            </a:endParaRPr>
          </a:p>
        </p:txBody>
      </p:sp>
    </p:spTree>
    <p:extLst>
      <p:ext uri="{BB962C8B-B14F-4D97-AF65-F5344CB8AC3E}">
        <p14:creationId xmlns:p14="http://schemas.microsoft.com/office/powerpoint/2010/main" val="10145457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0"/>
            <a:ext cx="9144000" cy="5143500"/>
          </a:xfrm>
          <a:prstGeom prst="rect">
            <a:avLst/>
          </a:prstGeom>
          <a:solidFill>
            <a:srgbClr val="B2510E"/>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2053" name="Picture 5" descr="C:\Users\s8232521b\Desktop\Shopping Annuity\IMG_413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7108" y="2814011"/>
            <a:ext cx="2783086" cy="2087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62" name="Picture 14" descr="nanobl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266" y="480490"/>
            <a:ext cx="2091348" cy="2091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67" name="Picture 19" descr="C:\Users\s8232521b\Desktop\Shopping Annuity\IMG_412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02191" y="480490"/>
            <a:ext cx="1470008" cy="1956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4" name="Group 3"/>
          <p:cNvGrpSpPr/>
          <p:nvPr/>
        </p:nvGrpSpPr>
        <p:grpSpPr>
          <a:xfrm>
            <a:off x="5189549" y="717922"/>
            <a:ext cx="3671825" cy="4365947"/>
            <a:chOff x="6834204" y="1386686"/>
            <a:chExt cx="4895767" cy="5821262"/>
          </a:xfrm>
        </p:grpSpPr>
        <p:grpSp>
          <p:nvGrpSpPr>
            <p:cNvPr id="2" name="Group 1"/>
            <p:cNvGrpSpPr/>
            <p:nvPr/>
          </p:nvGrpSpPr>
          <p:grpSpPr>
            <a:xfrm>
              <a:off x="6834204" y="1386686"/>
              <a:ext cx="4895767" cy="1974054"/>
              <a:chOff x="526093" y="801665"/>
              <a:chExt cx="4937889" cy="1874838"/>
            </a:xfrm>
          </p:grpSpPr>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a:ext>
                </a:extLst>
              </a:blip>
              <a:srcRect t="9430" r="70360" b="81209"/>
              <a:stretch/>
            </p:blipFill>
            <p:spPr bwMode="auto">
              <a:xfrm>
                <a:off x="526093" y="801665"/>
                <a:ext cx="4937889" cy="8768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801664" y="1741118"/>
                <a:ext cx="4233797" cy="935385"/>
              </a:xfrm>
              <a:prstGeom prst="rect">
                <a:avLst/>
              </a:prstGeom>
              <a:noFill/>
            </p:spPr>
            <p:txBody>
              <a:bodyPr wrap="square" rtlCol="0">
                <a:spAutoFit/>
              </a:bodyPr>
              <a:lstStyle/>
              <a:p>
                <a:pPr algn="ctr"/>
                <a:r>
                  <a:rPr lang="en-SG" sz="2100" dirty="0"/>
                  <a:t> </a:t>
                </a:r>
                <a:r>
                  <a:rPr lang="en-SG" sz="2100" dirty="0">
                    <a:solidFill>
                      <a:schemeClr val="bg1"/>
                    </a:solidFill>
                  </a:rPr>
                  <a:t>Up to 2 % Cashback  </a:t>
                </a:r>
              </a:p>
              <a:p>
                <a:pPr algn="ctr"/>
                <a:r>
                  <a:rPr lang="en-SG" sz="2100" dirty="0">
                    <a:solidFill>
                      <a:schemeClr val="bg1"/>
                    </a:solidFill>
                  </a:rPr>
                  <a:t>Up to 2 % IBV</a:t>
                </a:r>
                <a:endParaRPr kumimoji="1" lang="zh-TW" altLang="en-US" sz="2100" b="1" dirty="0">
                  <a:solidFill>
                    <a:schemeClr val="bg1"/>
                  </a:solidFill>
                  <a:latin typeface="HanziPen TC" charset="-120"/>
                  <a:ea typeface="HanziPen TC" charset="-120"/>
                  <a:cs typeface="HanziPen TC" charset="-120"/>
                </a:endParaRPr>
              </a:p>
            </p:txBody>
          </p:sp>
        </p:grpSp>
        <p:sp>
          <p:nvSpPr>
            <p:cNvPr id="17" name="文字方塊 2"/>
            <p:cNvSpPr txBox="1"/>
            <p:nvPr/>
          </p:nvSpPr>
          <p:spPr>
            <a:xfrm>
              <a:off x="7067537" y="3360740"/>
              <a:ext cx="4429098" cy="3847208"/>
            </a:xfrm>
            <a:prstGeom prst="rect">
              <a:avLst/>
            </a:prstGeom>
            <a:noFill/>
          </p:spPr>
          <p:txBody>
            <a:bodyPr wrap="square" rtlCol="0">
              <a:spAutoFit/>
            </a:bodyPr>
            <a:lstStyle/>
            <a:p>
              <a:pPr algn="ctr"/>
              <a:r>
                <a:rPr kumimoji="1" lang="en-US" altLang="zh-TW" sz="2700" b="1" dirty="0">
                  <a:solidFill>
                    <a:srgbClr val="FFC000"/>
                  </a:solidFill>
                  <a:latin typeface="HanziPen TC" charset="-120"/>
                  <a:ea typeface="HanziPen TC" charset="-120"/>
                  <a:cs typeface="HanziPen TC" charset="-120"/>
                </a:rPr>
                <a:t>Original: S$15.90</a:t>
              </a:r>
            </a:p>
            <a:p>
              <a:pPr algn="ctr"/>
              <a:r>
                <a:rPr kumimoji="1" lang="en-US" altLang="zh-TW" sz="2700" b="1" dirty="0">
                  <a:solidFill>
                    <a:srgbClr val="FFC000"/>
                  </a:solidFill>
                  <a:latin typeface="HanziPen TC" charset="-120"/>
                  <a:ea typeface="HanziPen TC" charset="-120"/>
                  <a:cs typeface="HanziPen TC" charset="-120"/>
                </a:rPr>
                <a:t>Price: S$14.31 (member)</a:t>
              </a:r>
            </a:p>
            <a:p>
              <a:pPr algn="ctr"/>
              <a:endParaRPr kumimoji="1" lang="en-US" altLang="zh-TW" sz="1200" b="1" dirty="0">
                <a:solidFill>
                  <a:srgbClr val="FFC000"/>
                </a:solidFill>
                <a:latin typeface="HanziPen TC" charset="-120"/>
                <a:ea typeface="HanziPen TC" charset="-120"/>
                <a:cs typeface="HanziPen TC" charset="-120"/>
              </a:endParaRPr>
            </a:p>
            <a:p>
              <a:pPr algn="ctr"/>
              <a:r>
                <a:rPr kumimoji="1" lang="en-US" altLang="zh-TW" sz="2700" b="1" dirty="0">
                  <a:solidFill>
                    <a:schemeClr val="bg1"/>
                  </a:solidFill>
                  <a:latin typeface="HanziPen TC" charset="-120"/>
                  <a:ea typeface="HanziPen TC" charset="-120"/>
                  <a:cs typeface="HanziPen TC" charset="-120"/>
                </a:rPr>
                <a:t>Cashback 2%: S$0.29</a:t>
              </a:r>
            </a:p>
            <a:p>
              <a:endParaRPr kumimoji="1" lang="en-US" altLang="zh-TW" sz="750" b="1" dirty="0">
                <a:solidFill>
                  <a:schemeClr val="bg1"/>
                </a:solidFill>
                <a:latin typeface="HanziPen TC" charset="-120"/>
                <a:ea typeface="HanziPen TC" charset="-120"/>
                <a:cs typeface="HanziPen TC" charset="-120"/>
              </a:endParaRPr>
            </a:p>
            <a:p>
              <a:pPr lvl="0" algn="ctr"/>
              <a:r>
                <a:rPr kumimoji="1" lang="en-US" altLang="zh-TW" sz="2700" b="1" dirty="0">
                  <a:solidFill>
                    <a:schemeClr val="bg1"/>
                  </a:solidFill>
                  <a:latin typeface="HanziPen TC" charset="-120"/>
                  <a:ea typeface="HanziPen TC" charset="-120"/>
                  <a:cs typeface="HanziPen TC" charset="-120"/>
                </a:rPr>
                <a:t>IBV 2%: 0.21 IBV</a:t>
              </a:r>
            </a:p>
          </p:txBody>
        </p:sp>
      </p:grpSp>
      <p:pic>
        <p:nvPicPr>
          <p:cNvPr id="2069" name="Picture 21" descr="497282514619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57302" y="2841544"/>
            <a:ext cx="2032247" cy="2032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1" name="文字方塊 2"/>
          <p:cNvSpPr txBox="1"/>
          <p:nvPr/>
        </p:nvSpPr>
        <p:spPr>
          <a:xfrm rot="20679327">
            <a:off x="4220494" y="1850452"/>
            <a:ext cx="1507148" cy="600164"/>
          </a:xfrm>
          <a:prstGeom prst="rect">
            <a:avLst/>
          </a:prstGeom>
          <a:noFill/>
        </p:spPr>
        <p:txBody>
          <a:bodyPr wrap="square" rtlCol="0">
            <a:spAutoFit/>
          </a:bodyPr>
          <a:lstStyle/>
          <a:p>
            <a:pPr algn="ctr"/>
            <a:r>
              <a:rPr lang="en-SG" sz="3300" dirty="0">
                <a:solidFill>
                  <a:schemeClr val="bg1"/>
                </a:solidFill>
                <a:latin typeface="HanziPen TC" charset="-120"/>
                <a:ea typeface="HanziPen TC" charset="-120"/>
                <a:cs typeface="HanziPen TC" charset="-120"/>
              </a:rPr>
              <a:t>Toys</a:t>
            </a:r>
            <a:endParaRPr kumimoji="1" lang="zh-TW" altLang="en-US" sz="3300" b="1" dirty="0">
              <a:solidFill>
                <a:schemeClr val="bg1"/>
              </a:solidFill>
              <a:latin typeface="HanziPen TC" charset="-120"/>
              <a:ea typeface="HanziPen TC" charset="-120"/>
              <a:cs typeface="HanziPen TC" charset="-120"/>
            </a:endParaRPr>
          </a:p>
        </p:txBody>
      </p:sp>
    </p:spTree>
    <p:extLst>
      <p:ext uri="{BB962C8B-B14F-4D97-AF65-F5344CB8AC3E}">
        <p14:creationId xmlns:p14="http://schemas.microsoft.com/office/powerpoint/2010/main" val="4505487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9144000" cy="5143500"/>
          </a:xfrm>
          <a:prstGeom prst="rect">
            <a:avLst/>
          </a:prstGeom>
          <a:solidFill>
            <a:srgbClr val="B2510E"/>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2" name="Picture 16" descr="978146547462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5162" y="3273619"/>
            <a:ext cx="1409312" cy="1686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Picture 18" descr="978013479868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6109" y="3256561"/>
            <a:ext cx="1330888" cy="1703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1265" name="Picture 1" descr="C:\Users\s8232521b\Desktop\Shopping Annuity\32cdced2-f76c-4e4e-bb0a-8cd828e5f6bf.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8372" y="361234"/>
            <a:ext cx="3661011" cy="27457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5" name="Group 4"/>
          <p:cNvGrpSpPr/>
          <p:nvPr/>
        </p:nvGrpSpPr>
        <p:grpSpPr>
          <a:xfrm>
            <a:off x="5140583" y="655877"/>
            <a:ext cx="3671825" cy="4016412"/>
            <a:chOff x="6834204" y="1386686"/>
            <a:chExt cx="4895767" cy="5355217"/>
          </a:xfrm>
        </p:grpSpPr>
        <p:grpSp>
          <p:nvGrpSpPr>
            <p:cNvPr id="6" name="Group 5"/>
            <p:cNvGrpSpPr/>
            <p:nvPr/>
          </p:nvGrpSpPr>
          <p:grpSpPr>
            <a:xfrm>
              <a:off x="6834204" y="1386686"/>
              <a:ext cx="4895767" cy="1974054"/>
              <a:chOff x="526093" y="801665"/>
              <a:chExt cx="4937889" cy="1874838"/>
            </a:xfrm>
          </p:grpSpPr>
          <p:pic>
            <p:nvPicPr>
              <p:cNvPr id="8" name="Picture 2"/>
              <p:cNvPicPr>
                <a:picLocks noChangeAspect="1" noChangeArrowheads="1"/>
              </p:cNvPicPr>
              <p:nvPr/>
            </p:nvPicPr>
            <p:blipFill rotWithShape="1">
              <a:blip r:embed="rId5">
                <a:extLst>
                  <a:ext uri="{28A0092B-C50C-407E-A947-70E740481C1C}">
                    <a14:useLocalDpi xmlns:a14="http://schemas.microsoft.com/office/drawing/2010/main"/>
                  </a:ext>
                </a:extLst>
              </a:blip>
              <a:srcRect t="9430" r="70360" b="81209"/>
              <a:stretch/>
            </p:blipFill>
            <p:spPr bwMode="auto">
              <a:xfrm>
                <a:off x="526093" y="801665"/>
                <a:ext cx="4937889" cy="8768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9" name="文字方塊 2"/>
              <p:cNvSpPr txBox="1"/>
              <p:nvPr/>
            </p:nvSpPr>
            <p:spPr>
              <a:xfrm>
                <a:off x="801664" y="1741118"/>
                <a:ext cx="4233797" cy="935385"/>
              </a:xfrm>
              <a:prstGeom prst="rect">
                <a:avLst/>
              </a:prstGeom>
              <a:noFill/>
            </p:spPr>
            <p:txBody>
              <a:bodyPr wrap="square" rtlCol="0">
                <a:spAutoFit/>
              </a:bodyPr>
              <a:lstStyle/>
              <a:p>
                <a:pPr algn="ctr"/>
                <a:r>
                  <a:rPr lang="en-SG" sz="2100" dirty="0">
                    <a:solidFill>
                      <a:schemeClr val="bg1"/>
                    </a:solidFill>
                  </a:rPr>
                  <a:t> Up to 2 % Cashback  </a:t>
                </a:r>
              </a:p>
              <a:p>
                <a:pPr algn="ctr"/>
                <a:r>
                  <a:rPr lang="en-SG" sz="2100" dirty="0">
                    <a:solidFill>
                      <a:schemeClr val="bg1"/>
                    </a:solidFill>
                  </a:rPr>
                  <a:t>Up to 2 % IBV</a:t>
                </a:r>
                <a:endParaRPr kumimoji="1" lang="zh-TW" altLang="en-US" sz="2100" b="1" dirty="0">
                  <a:solidFill>
                    <a:schemeClr val="bg1"/>
                  </a:solidFill>
                  <a:latin typeface="HanziPen TC" charset="-120"/>
                  <a:ea typeface="HanziPen TC" charset="-120"/>
                  <a:cs typeface="HanziPen TC" charset="-120"/>
                </a:endParaRPr>
              </a:p>
            </p:txBody>
          </p:sp>
        </p:grpSp>
        <p:sp>
          <p:nvSpPr>
            <p:cNvPr id="7" name="文字方塊 2"/>
            <p:cNvSpPr txBox="1"/>
            <p:nvPr/>
          </p:nvSpPr>
          <p:spPr>
            <a:xfrm>
              <a:off x="7096153" y="3448693"/>
              <a:ext cx="4429098" cy="3293210"/>
            </a:xfrm>
            <a:prstGeom prst="rect">
              <a:avLst/>
            </a:prstGeom>
            <a:noFill/>
          </p:spPr>
          <p:txBody>
            <a:bodyPr wrap="square" rtlCol="0">
              <a:spAutoFit/>
            </a:bodyPr>
            <a:lstStyle/>
            <a:p>
              <a:pPr algn="ctr"/>
              <a:r>
                <a:rPr kumimoji="1" lang="en-US" altLang="zh-TW" sz="2700" b="1" dirty="0">
                  <a:solidFill>
                    <a:srgbClr val="FFC000"/>
                  </a:solidFill>
                  <a:latin typeface="HanziPen TC" charset="-120"/>
                  <a:ea typeface="HanziPen TC" charset="-120"/>
                  <a:cs typeface="HanziPen TC" charset="-120"/>
                </a:rPr>
                <a:t>Original : S$50.13</a:t>
              </a:r>
            </a:p>
            <a:p>
              <a:pPr algn="ctr"/>
              <a:r>
                <a:rPr kumimoji="1" lang="en-US" altLang="zh-TW" sz="2700" b="1" dirty="0">
                  <a:solidFill>
                    <a:srgbClr val="FFC000"/>
                  </a:solidFill>
                  <a:latin typeface="HanziPen TC" charset="-120"/>
                  <a:ea typeface="HanziPen TC" charset="-120"/>
                  <a:cs typeface="HanziPen TC" charset="-120"/>
                </a:rPr>
                <a:t>Price : S$45.09 (member)</a:t>
              </a:r>
            </a:p>
            <a:p>
              <a:pPr algn="ctr"/>
              <a:endParaRPr kumimoji="1" lang="en-US" altLang="zh-TW" sz="1200" b="1" dirty="0">
                <a:solidFill>
                  <a:srgbClr val="FFC000"/>
                </a:solidFill>
                <a:latin typeface="HanziPen TC" charset="-120"/>
                <a:ea typeface="HanziPen TC" charset="-120"/>
                <a:cs typeface="HanziPen TC" charset="-120"/>
              </a:endParaRPr>
            </a:p>
            <a:p>
              <a:pPr algn="ctr"/>
              <a:r>
                <a:rPr kumimoji="1" lang="en-US" altLang="zh-TW" sz="2700" b="1" dirty="0">
                  <a:solidFill>
                    <a:schemeClr val="bg1"/>
                  </a:solidFill>
                  <a:latin typeface="HanziPen TC" charset="-120"/>
                  <a:ea typeface="HanziPen TC" charset="-120"/>
                  <a:cs typeface="HanziPen TC" charset="-120"/>
                </a:rPr>
                <a:t>Cashback : S$0.90</a:t>
              </a:r>
            </a:p>
            <a:p>
              <a:endParaRPr kumimoji="1" lang="en-US" altLang="zh-TW" sz="750" b="1" dirty="0">
                <a:solidFill>
                  <a:schemeClr val="bg1"/>
                </a:solidFill>
                <a:latin typeface="HanziPen TC" charset="-120"/>
                <a:ea typeface="HanziPen TC" charset="-120"/>
                <a:cs typeface="HanziPen TC" charset="-120"/>
              </a:endParaRPr>
            </a:p>
            <a:p>
              <a:pPr lvl="0" algn="ctr"/>
              <a:r>
                <a:rPr kumimoji="1" lang="en-US" altLang="zh-TW" sz="2700" b="1" dirty="0">
                  <a:solidFill>
                    <a:schemeClr val="bg1"/>
                  </a:solidFill>
                  <a:latin typeface="HanziPen TC" charset="-120"/>
                  <a:ea typeface="HanziPen TC" charset="-120"/>
                  <a:cs typeface="HanziPen TC" charset="-120"/>
                </a:rPr>
                <a:t>IBV 2%: 0.66 IBV</a:t>
              </a:r>
            </a:p>
          </p:txBody>
        </p:sp>
      </p:grpSp>
      <p:sp>
        <p:nvSpPr>
          <p:cNvPr id="10" name="文字方塊 2"/>
          <p:cNvSpPr txBox="1"/>
          <p:nvPr/>
        </p:nvSpPr>
        <p:spPr>
          <a:xfrm>
            <a:off x="47911" y="355795"/>
            <a:ext cx="2540966" cy="600164"/>
          </a:xfrm>
          <a:prstGeom prst="rect">
            <a:avLst/>
          </a:prstGeom>
          <a:noFill/>
        </p:spPr>
        <p:txBody>
          <a:bodyPr wrap="square" rtlCol="0">
            <a:spAutoFit/>
          </a:bodyPr>
          <a:lstStyle/>
          <a:p>
            <a:pPr algn="ctr"/>
            <a:r>
              <a:rPr lang="en-SG" sz="3300" dirty="0">
                <a:solidFill>
                  <a:schemeClr val="bg1"/>
                </a:solidFill>
                <a:latin typeface="HanziPen TC" charset="-120"/>
                <a:ea typeface="HanziPen TC" charset="-120"/>
                <a:cs typeface="HanziPen TC" charset="-120"/>
              </a:rPr>
              <a:t>Comic Books</a:t>
            </a:r>
            <a:endParaRPr kumimoji="1" lang="zh-TW" altLang="en-US" sz="3300" b="1" dirty="0">
              <a:solidFill>
                <a:schemeClr val="bg1"/>
              </a:solidFill>
              <a:latin typeface="HanziPen TC" charset="-120"/>
              <a:ea typeface="HanziPen TC" charset="-120"/>
              <a:cs typeface="HanziPen TC" charset="-120"/>
            </a:endParaRPr>
          </a:p>
        </p:txBody>
      </p:sp>
    </p:spTree>
    <p:extLst>
      <p:ext uri="{BB962C8B-B14F-4D97-AF65-F5344CB8AC3E}">
        <p14:creationId xmlns:p14="http://schemas.microsoft.com/office/powerpoint/2010/main" val="3461574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9144000" cy="5143500"/>
          </a:xfrm>
          <a:prstGeom prst="rect">
            <a:avLst/>
          </a:prstGeom>
          <a:solidFill>
            <a:srgbClr val="B2510E"/>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grpSp>
        <p:nvGrpSpPr>
          <p:cNvPr id="2" name="Group 1"/>
          <p:cNvGrpSpPr/>
          <p:nvPr/>
        </p:nvGrpSpPr>
        <p:grpSpPr>
          <a:xfrm>
            <a:off x="5686160" y="570990"/>
            <a:ext cx="2480154" cy="1514657"/>
            <a:chOff x="601247" y="851770"/>
            <a:chExt cx="3306872" cy="2019543"/>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t="8913" r="91167" b="84125"/>
            <a:stretch/>
          </p:blipFill>
          <p:spPr bwMode="auto">
            <a:xfrm>
              <a:off x="601248" y="851770"/>
              <a:ext cx="3306871" cy="14655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601247" y="2317316"/>
              <a:ext cx="3306871" cy="553997"/>
            </a:xfrm>
            <a:prstGeom prst="rect">
              <a:avLst/>
            </a:prstGeom>
            <a:noFill/>
          </p:spPr>
          <p:txBody>
            <a:bodyPr wrap="square" rtlCol="0">
              <a:spAutoFit/>
            </a:bodyPr>
            <a:lstStyle/>
            <a:p>
              <a:pPr algn="ctr"/>
              <a:r>
                <a:rPr lang="en-SG" sz="2100" dirty="0"/>
                <a:t> </a:t>
              </a:r>
              <a:r>
                <a:rPr lang="en-SG" sz="2100" dirty="0">
                  <a:solidFill>
                    <a:schemeClr val="bg1"/>
                  </a:solidFill>
                </a:rPr>
                <a:t> Up to 3.0% IBV</a:t>
              </a:r>
              <a:endParaRPr kumimoji="1" lang="zh-TW" altLang="en-US" sz="2100" b="1" dirty="0">
                <a:solidFill>
                  <a:schemeClr val="bg1"/>
                </a:solidFill>
                <a:latin typeface="HanziPen TC" charset="-120"/>
                <a:ea typeface="HanziPen TC" charset="-120"/>
                <a:cs typeface="HanziPen TC" charset="-120"/>
              </a:endParaRPr>
            </a:p>
          </p:txBody>
        </p:sp>
      </p:grpSp>
      <p:pic>
        <p:nvPicPr>
          <p:cNvPr id="3075" name="Picture 3" descr="C:\Users\s8232521b\Downloads\IMG_101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1058" y="273730"/>
            <a:ext cx="2020942" cy="2694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7" name="Picture 5" descr="C:\Users\s8232521b\Downloads\IMG_101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532" y="3057023"/>
            <a:ext cx="4281002" cy="19375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80" name="Picture 8"/>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6688" t="30228" r="50000" b="27441"/>
          <a:stretch/>
        </p:blipFill>
        <p:spPr bwMode="auto">
          <a:xfrm>
            <a:off x="582856" y="1174411"/>
            <a:ext cx="1757153" cy="17939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4" name="文字方塊 2"/>
          <p:cNvSpPr txBox="1"/>
          <p:nvPr/>
        </p:nvSpPr>
        <p:spPr>
          <a:xfrm>
            <a:off x="4680018" y="2414245"/>
            <a:ext cx="4492439" cy="2400657"/>
          </a:xfrm>
          <a:prstGeom prst="rect">
            <a:avLst/>
          </a:prstGeom>
          <a:noFill/>
        </p:spPr>
        <p:txBody>
          <a:bodyPr wrap="square" rtlCol="0">
            <a:spAutoFit/>
          </a:bodyPr>
          <a:lstStyle/>
          <a:p>
            <a:pPr algn="ctr"/>
            <a:r>
              <a:rPr kumimoji="1" lang="en-US" altLang="zh-TW" sz="2700" b="1" dirty="0">
                <a:solidFill>
                  <a:srgbClr val="FFC000"/>
                </a:solidFill>
                <a:latin typeface="HanziPen TC" charset="-120"/>
                <a:ea typeface="HanziPen TC" charset="-120"/>
                <a:cs typeface="HanziPen TC" charset="-120"/>
              </a:rPr>
              <a:t>Original : S$28.00</a:t>
            </a:r>
          </a:p>
          <a:p>
            <a:pPr algn="ctr"/>
            <a:r>
              <a:rPr kumimoji="1" lang="en-US" altLang="zh-TW" sz="2700" b="1" dirty="0">
                <a:solidFill>
                  <a:srgbClr val="FFC000"/>
                </a:solidFill>
                <a:latin typeface="HanziPen TC" charset="-120"/>
                <a:ea typeface="HanziPen TC" charset="-120"/>
                <a:cs typeface="HanziPen TC" charset="-120"/>
              </a:rPr>
              <a:t>Price : S$25.25 </a:t>
            </a:r>
          </a:p>
          <a:p>
            <a:pPr algn="ctr"/>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lgn="ctr"/>
            <a:r>
              <a:rPr kumimoji="1" lang="en-US" altLang="zh-TW" sz="2700" b="1" dirty="0">
                <a:solidFill>
                  <a:schemeClr val="bg1"/>
                </a:solidFill>
                <a:latin typeface="HanziPen TC" charset="-120"/>
                <a:ea typeface="HanziPen TC" charset="-120"/>
                <a:cs typeface="HanziPen TC" charset="-120"/>
              </a:rPr>
              <a:t>Promo Code (</a:t>
            </a:r>
            <a:r>
              <a:rPr kumimoji="1" lang="en-US" altLang="zh-TW" sz="2700" b="1" dirty="0" err="1">
                <a:solidFill>
                  <a:schemeClr val="bg1"/>
                </a:solidFill>
                <a:latin typeface="HanziPen TC" charset="-120"/>
                <a:ea typeface="HanziPen TC" charset="-120"/>
                <a:cs typeface="HanziPen TC" charset="-120"/>
              </a:rPr>
              <a:t>Fave</a:t>
            </a:r>
            <a:r>
              <a:rPr kumimoji="1" lang="en-US" altLang="zh-TW" sz="2700" b="1" dirty="0">
                <a:solidFill>
                  <a:schemeClr val="bg1"/>
                </a:solidFill>
                <a:latin typeface="HanziPen TC" charset="-120"/>
                <a:ea typeface="HanziPen TC" charset="-120"/>
                <a:cs typeface="HanziPen TC" charset="-120"/>
              </a:rPr>
              <a:t>) : S$2.75</a:t>
            </a:r>
          </a:p>
          <a:p>
            <a:pPr lvl="0" algn="ctr"/>
            <a:r>
              <a:rPr kumimoji="1" lang="en-US" altLang="zh-TW" sz="2700" b="1" dirty="0">
                <a:solidFill>
                  <a:schemeClr val="bg1"/>
                </a:solidFill>
                <a:latin typeface="HanziPen TC" charset="-120"/>
                <a:ea typeface="HanziPen TC" charset="-120"/>
                <a:cs typeface="HanziPen TC" charset="-120"/>
              </a:rPr>
              <a:t>IBV 3%: 0.55 IBV</a:t>
            </a:r>
          </a:p>
        </p:txBody>
      </p:sp>
      <p:sp>
        <p:nvSpPr>
          <p:cNvPr id="15" name="文字方塊 2"/>
          <p:cNvSpPr txBox="1"/>
          <p:nvPr/>
        </p:nvSpPr>
        <p:spPr>
          <a:xfrm>
            <a:off x="207157" y="162284"/>
            <a:ext cx="2380279" cy="923330"/>
          </a:xfrm>
          <a:prstGeom prst="rect">
            <a:avLst/>
          </a:prstGeom>
          <a:noFill/>
        </p:spPr>
        <p:txBody>
          <a:bodyPr wrap="square" rtlCol="0">
            <a:spAutoFit/>
          </a:bodyPr>
          <a:lstStyle/>
          <a:p>
            <a:pPr algn="ctr"/>
            <a:r>
              <a:rPr lang="en-SG" sz="2100" dirty="0">
                <a:solidFill>
                  <a:schemeClr val="bg1"/>
                </a:solidFill>
                <a:latin typeface="HanziPen TC" charset="-120"/>
                <a:ea typeface="HanziPen TC" charset="-120"/>
                <a:cs typeface="HanziPen TC" charset="-120"/>
              </a:rPr>
              <a:t> </a:t>
            </a:r>
            <a:r>
              <a:rPr lang="en-SG" sz="2700" dirty="0">
                <a:solidFill>
                  <a:schemeClr val="bg1"/>
                </a:solidFill>
                <a:latin typeface="HanziPen TC" charset="-120"/>
                <a:ea typeface="HanziPen TC" charset="-120"/>
                <a:cs typeface="HanziPen TC" charset="-120"/>
              </a:rPr>
              <a:t>Indoor Playground</a:t>
            </a:r>
            <a:endParaRPr kumimoji="1" lang="zh-TW" altLang="en-US" sz="2700" b="1" dirty="0">
              <a:solidFill>
                <a:schemeClr val="bg1"/>
              </a:solidFill>
              <a:latin typeface="HanziPen TC" charset="-120"/>
              <a:ea typeface="HanziPen TC" charset="-120"/>
              <a:cs typeface="HanziPen TC" charset="-120"/>
            </a:endParaRPr>
          </a:p>
        </p:txBody>
      </p:sp>
    </p:spTree>
    <p:extLst>
      <p:ext uri="{BB962C8B-B14F-4D97-AF65-F5344CB8AC3E}">
        <p14:creationId xmlns:p14="http://schemas.microsoft.com/office/powerpoint/2010/main" val="3342388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0"/>
            <a:ext cx="9144000" cy="5143500"/>
          </a:xfrm>
          <a:prstGeom prst="rect">
            <a:avLst/>
          </a:prstGeom>
          <a:solidFill>
            <a:srgbClr val="B2510E"/>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6" name="文字方塊 2"/>
          <p:cNvSpPr txBox="1"/>
          <p:nvPr/>
        </p:nvSpPr>
        <p:spPr>
          <a:xfrm rot="386258">
            <a:off x="2968014" y="928700"/>
            <a:ext cx="2380279" cy="954107"/>
          </a:xfrm>
          <a:prstGeom prst="rect">
            <a:avLst/>
          </a:prstGeom>
          <a:noFill/>
        </p:spPr>
        <p:txBody>
          <a:bodyPr wrap="square" rtlCol="0">
            <a:spAutoFit/>
          </a:bodyPr>
          <a:lstStyle/>
          <a:p>
            <a:pPr algn="ctr"/>
            <a:r>
              <a:rPr lang="en-SG" sz="2800" b="1" dirty="0">
                <a:solidFill>
                  <a:schemeClr val="bg1"/>
                </a:solidFill>
                <a:latin typeface="HanziPen TC" charset="-120"/>
                <a:ea typeface="HanziPen TC" charset="-120"/>
                <a:cs typeface="HanziPen TC" charset="-120"/>
              </a:rPr>
              <a:t> Indoor Playground</a:t>
            </a:r>
            <a:endParaRPr kumimoji="1" lang="zh-TW" altLang="en-US" sz="2800" b="1" dirty="0">
              <a:solidFill>
                <a:schemeClr val="bg1"/>
              </a:solidFill>
              <a:latin typeface="HanziPen TC" charset="-120"/>
              <a:ea typeface="HanziPen TC" charset="-120"/>
              <a:cs typeface="HanziPen TC" charset="-120"/>
            </a:endParaRPr>
          </a:p>
        </p:txBody>
      </p:sp>
      <p:pic>
        <p:nvPicPr>
          <p:cNvPr id="8" name="Picture 2" descr="C:\Users\s8232521b\Desktop\Shopping Annuity\IMG_1018.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7533"/>
          <a:stretch/>
        </p:blipFill>
        <p:spPr bwMode="auto">
          <a:xfrm>
            <a:off x="3772250" y="2374820"/>
            <a:ext cx="1622027" cy="26224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150" name="Picture 6"/>
          <p:cNvPicPr>
            <a:picLocks noChangeAspect="1" noChangeArrowheads="1"/>
          </p:cNvPicPr>
          <p:nvPr/>
        </p:nvPicPr>
        <p:blipFill rotWithShape="1">
          <a:blip r:embed="rId3">
            <a:extLst>
              <a:ext uri="{28A0092B-C50C-407E-A947-70E740481C1C}">
                <a14:useLocalDpi xmlns:a14="http://schemas.microsoft.com/office/drawing/2010/main"/>
              </a:ext>
            </a:extLst>
          </a:blip>
          <a:srcRect l="71731" t="30926" r="5139" b="25684"/>
          <a:stretch/>
        </p:blipFill>
        <p:spPr bwMode="auto">
          <a:xfrm>
            <a:off x="599441" y="132514"/>
            <a:ext cx="2058874" cy="2171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5852771" y="760279"/>
            <a:ext cx="2480154" cy="1514657"/>
            <a:chOff x="601247" y="851770"/>
            <a:chExt cx="3306872" cy="2019543"/>
          </a:xfrm>
        </p:grpSpPr>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t="8913" r="91167" b="84125"/>
            <a:stretch/>
          </p:blipFill>
          <p:spPr bwMode="auto">
            <a:xfrm>
              <a:off x="601248" y="851770"/>
              <a:ext cx="3306871" cy="14655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2" name="文字方塊 2"/>
            <p:cNvSpPr txBox="1"/>
            <p:nvPr/>
          </p:nvSpPr>
          <p:spPr>
            <a:xfrm>
              <a:off x="601247" y="2317316"/>
              <a:ext cx="3306871" cy="553997"/>
            </a:xfrm>
            <a:prstGeom prst="rect">
              <a:avLst/>
            </a:prstGeom>
            <a:noFill/>
          </p:spPr>
          <p:txBody>
            <a:bodyPr wrap="square" rtlCol="0">
              <a:spAutoFit/>
            </a:bodyPr>
            <a:lstStyle/>
            <a:p>
              <a:pPr algn="ctr"/>
              <a:r>
                <a:rPr lang="en-SG" sz="2100" dirty="0"/>
                <a:t>  </a:t>
              </a:r>
              <a:r>
                <a:rPr lang="en-SG" sz="2100" dirty="0">
                  <a:solidFill>
                    <a:schemeClr val="bg1"/>
                  </a:solidFill>
                </a:rPr>
                <a:t>Up to 3.0% IBV</a:t>
              </a:r>
              <a:endParaRPr kumimoji="1" lang="zh-TW" altLang="en-US" sz="2100" b="1" dirty="0">
                <a:solidFill>
                  <a:schemeClr val="bg1"/>
                </a:solidFill>
                <a:latin typeface="HanziPen TC" charset="-120"/>
                <a:ea typeface="HanziPen TC" charset="-120"/>
                <a:cs typeface="HanziPen TC" charset="-120"/>
              </a:endParaRPr>
            </a:p>
          </p:txBody>
        </p:sp>
      </p:grpSp>
      <p:sp>
        <p:nvSpPr>
          <p:cNvPr id="13" name="文字方塊 2"/>
          <p:cNvSpPr txBox="1"/>
          <p:nvPr/>
        </p:nvSpPr>
        <p:spPr>
          <a:xfrm>
            <a:off x="5394277" y="2582598"/>
            <a:ext cx="3674821" cy="2816156"/>
          </a:xfrm>
          <a:prstGeom prst="rect">
            <a:avLst/>
          </a:prstGeom>
          <a:noFill/>
        </p:spPr>
        <p:txBody>
          <a:bodyPr wrap="square" rtlCol="0">
            <a:spAutoFit/>
          </a:bodyPr>
          <a:lstStyle/>
          <a:p>
            <a:pPr algn="ctr"/>
            <a:r>
              <a:rPr kumimoji="1" lang="en-US" altLang="zh-TW" sz="2700" b="1" dirty="0">
                <a:solidFill>
                  <a:srgbClr val="FFC000"/>
                </a:solidFill>
                <a:latin typeface="HanziPen TC" charset="-120"/>
                <a:ea typeface="HanziPen TC" charset="-120"/>
                <a:cs typeface="HanziPen TC" charset="-120"/>
              </a:rPr>
              <a:t>Original : S$40.00</a:t>
            </a:r>
          </a:p>
          <a:p>
            <a:pPr algn="ctr"/>
            <a:r>
              <a:rPr kumimoji="1" lang="en-US" altLang="zh-TW" sz="2700" b="1" dirty="0">
                <a:solidFill>
                  <a:srgbClr val="FFC000"/>
                </a:solidFill>
                <a:latin typeface="HanziPen TC" charset="-120"/>
                <a:ea typeface="HanziPen TC" charset="-120"/>
                <a:cs typeface="HanziPen TC" charset="-120"/>
              </a:rPr>
              <a:t>Price : S$30.00 </a:t>
            </a:r>
          </a:p>
          <a:p>
            <a:pPr algn="ctr"/>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lgn="ctr"/>
            <a:r>
              <a:rPr kumimoji="1" lang="en-US" altLang="zh-TW" sz="2700" b="1" dirty="0">
                <a:solidFill>
                  <a:schemeClr val="bg1"/>
                </a:solidFill>
                <a:latin typeface="HanziPen TC" charset="-120"/>
                <a:ea typeface="HanziPen TC" charset="-120"/>
                <a:cs typeface="HanziPen TC" charset="-120"/>
              </a:rPr>
              <a:t>Promo Code : S$10.00</a:t>
            </a:r>
          </a:p>
          <a:p>
            <a:pPr lvl="0" algn="ctr"/>
            <a:r>
              <a:rPr kumimoji="1" lang="en-US" altLang="zh-TW" sz="2700" b="1" dirty="0">
                <a:solidFill>
                  <a:schemeClr val="bg1"/>
                </a:solidFill>
                <a:latin typeface="HanziPen TC" charset="-120"/>
                <a:ea typeface="HanziPen TC" charset="-120"/>
                <a:cs typeface="HanziPen TC" charset="-120"/>
              </a:rPr>
              <a:t>IBV 3%: 0.66 IBV</a:t>
            </a:r>
          </a:p>
          <a:p>
            <a:endParaRPr kumimoji="1" lang="zh-TW" altLang="en-US" sz="2700" b="1" dirty="0">
              <a:solidFill>
                <a:srgbClr val="FFC000"/>
              </a:solidFill>
              <a:latin typeface="HanziPen TC" charset="-120"/>
              <a:ea typeface="HanziPen TC" charset="-120"/>
              <a:cs typeface="HanziPen TC" charset="-120"/>
            </a:endParaRPr>
          </a:p>
        </p:txBody>
      </p:sp>
      <p:pic>
        <p:nvPicPr>
          <p:cNvPr id="6148" name="Picture 4" descr="C:\Users\s8232521b\Desktop\Shopping Annuity\IMG_102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8766" y="2418134"/>
            <a:ext cx="3429000" cy="257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8831864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5143500"/>
          </a:xfrm>
          <a:prstGeom prst="rect">
            <a:avLst/>
          </a:prstGeom>
          <a:solidFill>
            <a:srgbClr val="B2510E"/>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9218" name="Picture 2" descr="https://img.shop.com/Image/250000/254200/254227/products/1592448253__400x400__.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50498" y="874468"/>
            <a:ext cx="3281612" cy="3281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文字方塊 2"/>
          <p:cNvSpPr txBox="1"/>
          <p:nvPr/>
        </p:nvSpPr>
        <p:spPr>
          <a:xfrm>
            <a:off x="4974102" y="1159666"/>
            <a:ext cx="3321823" cy="2700739"/>
          </a:xfrm>
          <a:prstGeom prst="rect">
            <a:avLst/>
          </a:prstGeom>
          <a:noFill/>
        </p:spPr>
        <p:txBody>
          <a:bodyPr wrap="square" rtlCol="0">
            <a:spAutoFit/>
          </a:bodyPr>
          <a:lstStyle/>
          <a:p>
            <a:pPr algn="ctr" fontAlgn="base"/>
            <a:r>
              <a:rPr lang="en-SG" sz="2700" b="1" dirty="0">
                <a:solidFill>
                  <a:schemeClr val="bg1"/>
                </a:solidFill>
              </a:rPr>
              <a:t>DNA Miracles™ Chewable Probiotics</a:t>
            </a:r>
          </a:p>
          <a:p>
            <a:pPr algn="ctr"/>
            <a:endParaRPr kumimoji="1" lang="en-US" altLang="zh-TW" sz="2700" b="1" dirty="0">
              <a:solidFill>
                <a:srgbClr val="FFC000"/>
              </a:solidFill>
              <a:latin typeface="HanziPen TC" charset="-120"/>
              <a:ea typeface="HanziPen TC" charset="-120"/>
              <a:cs typeface="HanziPen TC" charset="-120"/>
            </a:endParaRPr>
          </a:p>
          <a:p>
            <a:pPr algn="ctr"/>
            <a:r>
              <a:rPr kumimoji="1" lang="en-US" altLang="zh-TW" sz="2700" b="1" dirty="0">
                <a:solidFill>
                  <a:srgbClr val="FFC000"/>
                </a:solidFill>
                <a:latin typeface="HanziPen TC" charset="-120"/>
                <a:ea typeface="HanziPen TC" charset="-120"/>
                <a:cs typeface="HanziPen TC" charset="-120"/>
              </a:rPr>
              <a:t>Price : S$54.25 Cashback : S$1.01</a:t>
            </a:r>
          </a:p>
          <a:p>
            <a:endParaRPr kumimoji="1" lang="en-US" altLang="zh-TW" sz="750" b="1" dirty="0">
              <a:solidFill>
                <a:srgbClr val="FFC000"/>
              </a:solidFill>
              <a:latin typeface="HanziPen TC" charset="-120"/>
              <a:ea typeface="HanziPen TC" charset="-120"/>
              <a:cs typeface="HanziPen TC" charset="-120"/>
            </a:endParaRPr>
          </a:p>
          <a:p>
            <a:pPr lvl="0" algn="ctr"/>
            <a:r>
              <a:rPr kumimoji="1" lang="en-US" altLang="zh-TW" sz="2700" b="1" dirty="0">
                <a:solidFill>
                  <a:schemeClr val="bg1"/>
                </a:solidFill>
                <a:latin typeface="HanziPen TC" charset="-120"/>
                <a:ea typeface="HanziPen TC" charset="-120"/>
                <a:cs typeface="HanziPen TC" charset="-120"/>
              </a:rPr>
              <a:t>17.0 BV</a:t>
            </a:r>
            <a:endParaRPr kumimoji="1" lang="zh-TW" altLang="en-US" sz="2700" b="1" dirty="0">
              <a:solidFill>
                <a:schemeClr val="bg1"/>
              </a:solidFill>
              <a:latin typeface="HanziPen TC" charset="-120"/>
              <a:ea typeface="HanziPen TC" charset="-120"/>
              <a:cs typeface="HanziPen TC" charset="-120"/>
            </a:endParaRPr>
          </a:p>
        </p:txBody>
      </p:sp>
    </p:spTree>
    <p:extLst>
      <p:ext uri="{BB962C8B-B14F-4D97-AF65-F5344CB8AC3E}">
        <p14:creationId xmlns:p14="http://schemas.microsoft.com/office/powerpoint/2010/main" val="9062173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5143500"/>
          </a:xfrm>
          <a:prstGeom prst="rect">
            <a:avLst/>
          </a:prstGeom>
          <a:solidFill>
            <a:srgbClr val="B2510E"/>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8194" name="Picture 2" descr="https://img.shop.com/Image/250000/254200/254227/products/1395239906__400x400__.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17433" y="1047072"/>
            <a:ext cx="3128074" cy="3128074"/>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a:xfrm>
            <a:off x="4697734" y="1047073"/>
            <a:ext cx="3321823" cy="3116238"/>
          </a:xfrm>
          <a:prstGeom prst="rect">
            <a:avLst/>
          </a:prstGeom>
          <a:noFill/>
        </p:spPr>
        <p:txBody>
          <a:bodyPr wrap="square" rtlCol="0">
            <a:spAutoFit/>
          </a:bodyPr>
          <a:lstStyle/>
          <a:p>
            <a:pPr algn="ctr" fontAlgn="base"/>
            <a:r>
              <a:rPr lang="en-SG" sz="2700" b="1" dirty="0">
                <a:solidFill>
                  <a:schemeClr val="bg1"/>
                </a:solidFill>
              </a:rPr>
              <a:t>DNA Miracles™ Natural 3-Piece Value Kit</a:t>
            </a:r>
          </a:p>
          <a:p>
            <a:pPr algn="ctr"/>
            <a:endParaRPr kumimoji="1" lang="en-US" altLang="zh-TW" sz="2700" b="1" dirty="0">
              <a:solidFill>
                <a:srgbClr val="FFC000"/>
              </a:solidFill>
              <a:latin typeface="HanziPen TC" charset="-120"/>
              <a:ea typeface="HanziPen TC" charset="-120"/>
              <a:cs typeface="HanziPen TC" charset="-120"/>
            </a:endParaRPr>
          </a:p>
          <a:p>
            <a:pPr algn="ctr"/>
            <a:r>
              <a:rPr kumimoji="1" lang="en-US" altLang="zh-TW" sz="2700" b="1" dirty="0">
                <a:solidFill>
                  <a:srgbClr val="FFC000"/>
                </a:solidFill>
                <a:latin typeface="HanziPen TC" charset="-120"/>
                <a:ea typeface="HanziPen TC" charset="-120"/>
                <a:cs typeface="HanziPen TC" charset="-120"/>
              </a:rPr>
              <a:t>Price : S$68.00 Cashback : S$1.27</a:t>
            </a:r>
          </a:p>
          <a:p>
            <a:endParaRPr kumimoji="1" lang="en-US" altLang="zh-TW" sz="750" b="1" dirty="0">
              <a:solidFill>
                <a:srgbClr val="FFC000"/>
              </a:solidFill>
              <a:latin typeface="HanziPen TC" charset="-120"/>
              <a:ea typeface="HanziPen TC" charset="-120"/>
              <a:cs typeface="HanziPen TC" charset="-120"/>
            </a:endParaRPr>
          </a:p>
          <a:p>
            <a:pPr lvl="0" algn="ctr"/>
            <a:r>
              <a:rPr kumimoji="1" lang="en-US" altLang="zh-TW" sz="2700" b="1" dirty="0">
                <a:solidFill>
                  <a:schemeClr val="bg1"/>
                </a:solidFill>
                <a:latin typeface="HanziPen TC" charset="-120"/>
                <a:ea typeface="HanziPen TC" charset="-120"/>
                <a:cs typeface="HanziPen TC" charset="-120"/>
              </a:rPr>
              <a:t>15.0 BV</a:t>
            </a:r>
            <a:endParaRPr kumimoji="1" lang="zh-TW" altLang="en-US" sz="2700" b="1" dirty="0">
              <a:solidFill>
                <a:schemeClr val="bg1"/>
              </a:solidFill>
              <a:latin typeface="HanziPen TC" charset="-120"/>
              <a:ea typeface="HanziPen TC" charset="-120"/>
              <a:cs typeface="HanziPen TC" charset="-120"/>
            </a:endParaRPr>
          </a:p>
        </p:txBody>
      </p:sp>
    </p:spTree>
    <p:extLst>
      <p:ext uri="{BB962C8B-B14F-4D97-AF65-F5344CB8AC3E}">
        <p14:creationId xmlns:p14="http://schemas.microsoft.com/office/powerpoint/2010/main" val="1271396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2" name="TextBox 1">
            <a:extLst>
              <a:ext uri="{FF2B5EF4-FFF2-40B4-BE49-F238E27FC236}">
                <a16:creationId xmlns:a16="http://schemas.microsoft.com/office/drawing/2014/main" id="{05CC3052-A9CB-4041-A2F4-BAE8837FE179}"/>
              </a:ext>
            </a:extLst>
          </p:cNvPr>
          <p:cNvSpPr txBox="1"/>
          <p:nvPr/>
        </p:nvSpPr>
        <p:spPr>
          <a:xfrm>
            <a:off x="3020549" y="491487"/>
            <a:ext cx="3102901" cy="646331"/>
          </a:xfrm>
          <a:prstGeom prst="rect">
            <a:avLst/>
          </a:prstGeom>
          <a:noFill/>
        </p:spPr>
        <p:txBody>
          <a:bodyPr wrap="none" rtlCol="0">
            <a:spAutoFit/>
          </a:bodyPr>
          <a:lstStyle/>
          <a:p>
            <a:pPr algn="ctr"/>
            <a:r>
              <a:rPr lang="en-SG" sz="3600" dirty="0">
                <a:solidFill>
                  <a:srgbClr val="FFC000"/>
                </a:solidFill>
              </a:rPr>
              <a:t>Property Rental</a:t>
            </a:r>
          </a:p>
        </p:txBody>
      </p:sp>
      <p:sp>
        <p:nvSpPr>
          <p:cNvPr id="3" name="TextBox 2">
            <a:extLst>
              <a:ext uri="{FF2B5EF4-FFF2-40B4-BE49-F238E27FC236}">
                <a16:creationId xmlns:a16="http://schemas.microsoft.com/office/drawing/2014/main" id="{0DBADA9B-90E0-4079-9F9D-27A1666EC202}"/>
              </a:ext>
            </a:extLst>
          </p:cNvPr>
          <p:cNvSpPr txBox="1"/>
          <p:nvPr/>
        </p:nvSpPr>
        <p:spPr>
          <a:xfrm>
            <a:off x="526702" y="1394656"/>
            <a:ext cx="7977218" cy="830997"/>
          </a:xfrm>
          <a:prstGeom prst="rect">
            <a:avLst/>
          </a:prstGeom>
          <a:noFill/>
        </p:spPr>
        <p:txBody>
          <a:bodyPr wrap="square" rtlCol="0">
            <a:spAutoFit/>
          </a:bodyPr>
          <a:lstStyle/>
          <a:p>
            <a:r>
              <a:rPr lang="en-SG" sz="2400" dirty="0">
                <a:solidFill>
                  <a:schemeClr val="bg1"/>
                </a:solidFill>
              </a:rPr>
              <a:t>“Buying a property and rent it out to earn a regular return, usually on a monthly basis”</a:t>
            </a:r>
          </a:p>
        </p:txBody>
      </p:sp>
      <p:sp>
        <p:nvSpPr>
          <p:cNvPr id="4" name="TextBox 3">
            <a:extLst>
              <a:ext uri="{FF2B5EF4-FFF2-40B4-BE49-F238E27FC236}">
                <a16:creationId xmlns:a16="http://schemas.microsoft.com/office/drawing/2014/main" id="{244DC445-BBA9-4887-B976-C4A4E2EE3197}"/>
              </a:ext>
            </a:extLst>
          </p:cNvPr>
          <p:cNvSpPr txBox="1"/>
          <p:nvPr/>
        </p:nvSpPr>
        <p:spPr>
          <a:xfrm>
            <a:off x="526702" y="2739329"/>
            <a:ext cx="5203538" cy="1569660"/>
          </a:xfrm>
          <a:prstGeom prst="rect">
            <a:avLst/>
          </a:prstGeom>
          <a:noFill/>
        </p:spPr>
        <p:txBody>
          <a:bodyPr wrap="square" rtlCol="0">
            <a:spAutoFit/>
          </a:bodyPr>
          <a:lstStyle/>
          <a:p>
            <a:r>
              <a:rPr lang="en-SG" sz="2400" dirty="0">
                <a:solidFill>
                  <a:srgbClr val="FFFF00"/>
                </a:solidFill>
              </a:rPr>
              <a:t>Investment = S</a:t>
            </a:r>
            <a:r>
              <a:rPr lang="en-SG" sz="2400" u="sng" dirty="0">
                <a:solidFill>
                  <a:srgbClr val="FFFF00"/>
                </a:solidFill>
              </a:rPr>
              <a:t>$705,000</a:t>
            </a:r>
          </a:p>
          <a:p>
            <a:r>
              <a:rPr lang="en-SG" sz="2400" dirty="0">
                <a:solidFill>
                  <a:srgbClr val="FFFF00"/>
                </a:solidFill>
              </a:rPr>
              <a:t>Rent = S$705,000 x 3.2%*</a:t>
            </a:r>
          </a:p>
          <a:p>
            <a:r>
              <a:rPr lang="en-SG" sz="2400" dirty="0">
                <a:solidFill>
                  <a:srgbClr val="FFFF00"/>
                </a:solidFill>
              </a:rPr>
              <a:t>	    = S$22,560/ year</a:t>
            </a:r>
          </a:p>
          <a:p>
            <a:r>
              <a:rPr lang="en-SG" sz="2400" dirty="0">
                <a:solidFill>
                  <a:srgbClr val="FFFF00"/>
                </a:solidFill>
              </a:rPr>
              <a:t>	    = S</a:t>
            </a:r>
            <a:r>
              <a:rPr lang="en-SG" sz="2400" u="sng" dirty="0">
                <a:solidFill>
                  <a:srgbClr val="FFFF00"/>
                </a:solidFill>
              </a:rPr>
              <a:t>$1,880/ month</a:t>
            </a:r>
          </a:p>
        </p:txBody>
      </p:sp>
      <p:sp>
        <p:nvSpPr>
          <p:cNvPr id="5" name="TextBox 4">
            <a:extLst>
              <a:ext uri="{FF2B5EF4-FFF2-40B4-BE49-F238E27FC236}">
                <a16:creationId xmlns:a16="http://schemas.microsoft.com/office/drawing/2014/main" id="{85A25118-4FB1-4462-80C3-7F0DBAFC49CD}"/>
              </a:ext>
            </a:extLst>
          </p:cNvPr>
          <p:cNvSpPr txBox="1"/>
          <p:nvPr/>
        </p:nvSpPr>
        <p:spPr>
          <a:xfrm>
            <a:off x="6594762" y="4308989"/>
            <a:ext cx="2231738" cy="646331"/>
          </a:xfrm>
          <a:prstGeom prst="rect">
            <a:avLst/>
          </a:prstGeom>
          <a:noFill/>
        </p:spPr>
        <p:txBody>
          <a:bodyPr wrap="square" rtlCol="0">
            <a:spAutoFit/>
          </a:bodyPr>
          <a:lstStyle/>
          <a:p>
            <a:r>
              <a:rPr lang="en-SG" sz="1200" dirty="0">
                <a:solidFill>
                  <a:schemeClr val="bg1"/>
                </a:solidFill>
              </a:rPr>
              <a:t>*https://sg.finance.yahoo.com/news/singapore-high-yield-rental-properties-010000491.html</a:t>
            </a:r>
          </a:p>
        </p:txBody>
      </p:sp>
    </p:spTree>
    <p:extLst>
      <p:ext uri="{BB962C8B-B14F-4D97-AF65-F5344CB8AC3E}">
        <p14:creationId xmlns:p14="http://schemas.microsoft.com/office/powerpoint/2010/main" val="9001015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185863" y="728663"/>
            <a:ext cx="6961778" cy="2123658"/>
          </a:xfrm>
          <a:prstGeom prst="rect">
            <a:avLst/>
          </a:prstGeom>
          <a:noFill/>
        </p:spPr>
        <p:txBody>
          <a:bodyPr wrap="none" rtlCol="0">
            <a:spAutoFit/>
          </a:bodyPr>
          <a:lstStyle/>
          <a:p>
            <a:r>
              <a:rPr kumimoji="1" lang="en-US" altLang="zh-TW" sz="4400" dirty="0">
                <a:solidFill>
                  <a:schemeClr val="bg1"/>
                </a:solidFill>
              </a:rPr>
              <a:t>Welcome to shopping mall 5F</a:t>
            </a:r>
          </a:p>
          <a:p>
            <a:endParaRPr kumimoji="1" lang="en-US" altLang="zh-TW" sz="4400" dirty="0">
              <a:solidFill>
                <a:schemeClr val="bg1"/>
              </a:solidFill>
            </a:endParaRPr>
          </a:p>
          <a:p>
            <a:r>
              <a:rPr kumimoji="1" lang="en-US" altLang="zh-TW" sz="4400" dirty="0">
                <a:solidFill>
                  <a:schemeClr val="bg1"/>
                </a:solidFill>
              </a:rPr>
              <a:t>Furniture &amp; Electronics</a:t>
            </a:r>
            <a:endParaRPr kumimoji="1" lang="zh-TW" altLang="en-US" sz="4400" dirty="0">
              <a:solidFill>
                <a:schemeClr val="bg1"/>
              </a:solidFill>
            </a:endParaRPr>
          </a:p>
        </p:txBody>
      </p:sp>
    </p:spTree>
    <p:extLst>
      <p:ext uri="{BB962C8B-B14F-4D97-AF65-F5344CB8AC3E}">
        <p14:creationId xmlns:p14="http://schemas.microsoft.com/office/powerpoint/2010/main" val="4940784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solidFill>
            <a:srgbClr val="003E1C"/>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515196" y="847658"/>
            <a:ext cx="4688816" cy="3831818"/>
          </a:xfrm>
          <a:prstGeom prst="rect">
            <a:avLst/>
          </a:prstGeom>
          <a:noFill/>
        </p:spPr>
        <p:txBody>
          <a:bodyPr wrap="square" rtlCol="0">
            <a:spAutoFit/>
          </a:bodyPr>
          <a:lstStyle/>
          <a:p>
            <a:r>
              <a:rPr kumimoji="1" lang="en-US" altLang="zh-TW" sz="2700" b="1" dirty="0" err="1">
                <a:solidFill>
                  <a:srgbClr val="FFC000"/>
                </a:solidFill>
                <a:latin typeface="HanziPen TC" charset="-120"/>
                <a:ea typeface="HanziPen TC" charset="-120"/>
                <a:cs typeface="HanziPen TC" charset="-120"/>
              </a:rPr>
              <a:t>Brendenn</a:t>
            </a:r>
            <a:r>
              <a:rPr kumimoji="1" lang="en-US" altLang="zh-TW" sz="2700" b="1" dirty="0">
                <a:solidFill>
                  <a:srgbClr val="FFC000"/>
                </a:solidFill>
                <a:latin typeface="HanziPen TC" charset="-120"/>
                <a:ea typeface="HanziPen TC" charset="-120"/>
                <a:cs typeface="HanziPen TC" charset="-120"/>
              </a:rPr>
              <a:t> Beh</a:t>
            </a:r>
          </a:p>
          <a:p>
            <a:r>
              <a:rPr kumimoji="1" lang="en-US" altLang="zh-TW" sz="2700" b="1" dirty="0">
                <a:solidFill>
                  <a:srgbClr val="FFC000"/>
                </a:solidFill>
                <a:latin typeface="HanziPen TC" charset="-120"/>
                <a:ea typeface="HanziPen TC" charset="-120"/>
                <a:cs typeface="HanziPen TC" charset="-120"/>
              </a:rPr>
              <a:t>Executive Coordinator</a:t>
            </a:r>
          </a:p>
          <a:p>
            <a:endParaRPr kumimoji="1" lang="en-US" altLang="zh-TW" sz="2700" b="1" dirty="0">
              <a:solidFill>
                <a:schemeClr val="bg1"/>
              </a:solidFill>
              <a:latin typeface="HanziPen TC" charset="-120"/>
              <a:ea typeface="HanziPen TC" charset="-120"/>
              <a:cs typeface="HanziPen TC" charset="-120"/>
            </a:endParaRPr>
          </a:p>
          <a:p>
            <a:r>
              <a:rPr kumimoji="1" lang="en-US" altLang="zh-TW" sz="2700" b="1" dirty="0">
                <a:solidFill>
                  <a:schemeClr val="bg1"/>
                </a:solidFill>
                <a:latin typeface="HanziPen TC" charset="-120"/>
                <a:ea typeface="HanziPen TC" charset="-120"/>
                <a:cs typeface="HanziPen TC" charset="-120"/>
              </a:rPr>
              <a:t>Audit Background</a:t>
            </a:r>
          </a:p>
          <a:p>
            <a:endParaRPr kumimoji="1" lang="en-US" altLang="zh-TW" sz="2700" b="1" dirty="0">
              <a:solidFill>
                <a:schemeClr val="bg1"/>
              </a:solidFill>
              <a:latin typeface="HanziPen TC" charset="-120"/>
              <a:ea typeface="HanziPen TC" charset="-120"/>
              <a:cs typeface="HanziPen TC" charset="-120"/>
            </a:endParaRPr>
          </a:p>
          <a:p>
            <a:r>
              <a:rPr kumimoji="1" lang="en-US" altLang="zh-TW" sz="2700" b="1" dirty="0">
                <a:solidFill>
                  <a:schemeClr val="bg1"/>
                </a:solidFill>
                <a:latin typeface="HanziPen TC" charset="-120"/>
                <a:ea typeface="HanziPen TC" charset="-120"/>
                <a:cs typeface="HanziPen TC" charset="-120"/>
              </a:rPr>
              <a:t>MUFO 6 times</a:t>
            </a:r>
          </a:p>
          <a:p>
            <a:r>
              <a:rPr kumimoji="1" lang="en-US" altLang="zh-TW" sz="2700" b="1" dirty="0">
                <a:solidFill>
                  <a:schemeClr val="bg1"/>
                </a:solidFill>
                <a:latin typeface="HanziPen TC" charset="-120"/>
                <a:ea typeface="HanziPen TC" charset="-120"/>
                <a:cs typeface="HanziPen TC" charset="-120"/>
              </a:rPr>
              <a:t>SA Master Member</a:t>
            </a:r>
          </a:p>
          <a:p>
            <a:endParaRPr kumimoji="1" lang="en-US" altLang="zh-TW" sz="2700" b="1" dirty="0">
              <a:latin typeface="HanziPen TC" charset="-120"/>
              <a:ea typeface="HanziPen TC" charset="-120"/>
              <a:cs typeface="HanziPen TC" charset="-120"/>
            </a:endParaRPr>
          </a:p>
          <a:p>
            <a:endParaRPr kumimoji="1" lang="zh-TW" altLang="en-US" sz="2700" b="1" dirty="0">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4" name="Picture 3" descr="A person walking down a city street&#10;&#10;Description generated with very high confidence">
            <a:extLst>
              <a:ext uri="{FF2B5EF4-FFF2-40B4-BE49-F238E27FC236}">
                <a16:creationId xmlns:a16="http://schemas.microsoft.com/office/drawing/2014/main" id="{2942569E-D383-4369-AB06-7EF9416200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04011" y="329453"/>
            <a:ext cx="3261632" cy="4379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61558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solidFill>
            <a:srgbClr val="003E1C"/>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dirty="0"/>
          </a:p>
        </p:txBody>
      </p:sp>
      <p:sp>
        <p:nvSpPr>
          <p:cNvPr id="3" name="文字方塊 2"/>
          <p:cNvSpPr txBox="1"/>
          <p:nvPr/>
        </p:nvSpPr>
        <p:spPr>
          <a:xfrm>
            <a:off x="4295137" y="2244780"/>
            <a:ext cx="4159702" cy="2077492"/>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S$228.40</a:t>
            </a: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kumimoji="1" lang="en-US" altLang="zh-TW" sz="3600" b="1" dirty="0">
                <a:solidFill>
                  <a:schemeClr val="bg1"/>
                </a:solidFill>
                <a:latin typeface="HanziPen TC" charset="-120"/>
                <a:ea typeface="HanziPen TC" charset="-120"/>
                <a:cs typeface="HanziPen TC" charset="-120"/>
              </a:rPr>
              <a:t>IBV 1% : 1.63 IBV</a:t>
            </a:r>
          </a:p>
          <a:p>
            <a:endParaRPr kumimoji="1" lang="zh-TW" altLang="en-US" sz="2700" b="1" dirty="0">
              <a:solidFill>
                <a:srgbClr val="FFC000"/>
              </a:solidFill>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2" name="Picture 1">
            <a:extLst>
              <a:ext uri="{FF2B5EF4-FFF2-40B4-BE49-F238E27FC236}">
                <a16:creationId xmlns:a16="http://schemas.microsoft.com/office/drawing/2014/main" id="{385BD12B-7A82-4AAD-A2D3-430972D773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5196" y="446539"/>
            <a:ext cx="3090780" cy="41637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911311B5-C5ED-473A-9B94-217350E3D306}"/>
              </a:ext>
            </a:extLst>
          </p:cNvPr>
          <p:cNvPicPr>
            <a:picLocks noChangeAspect="1"/>
          </p:cNvPicPr>
          <p:nvPr/>
        </p:nvPicPr>
        <p:blipFill>
          <a:blip r:embed="rId3"/>
          <a:stretch>
            <a:fillRect/>
          </a:stretch>
        </p:blipFill>
        <p:spPr>
          <a:xfrm>
            <a:off x="5029200" y="1044933"/>
            <a:ext cx="2139043" cy="757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655793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solidFill>
            <a:srgbClr val="003E1C"/>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3918857" y="2287737"/>
            <a:ext cx="4972050" cy="2062103"/>
          </a:xfrm>
          <a:prstGeom prst="rect">
            <a:avLst/>
          </a:prstGeom>
          <a:noFill/>
        </p:spPr>
        <p:txBody>
          <a:bodyPr wrap="square" rtlCol="0">
            <a:spAutoFit/>
          </a:bodyPr>
          <a:lstStyle/>
          <a:p>
            <a:r>
              <a:rPr kumimoji="1" lang="en-US" altLang="zh-TW" sz="3200" b="1" dirty="0">
                <a:solidFill>
                  <a:srgbClr val="FFC000"/>
                </a:solidFill>
                <a:latin typeface="HanziPen TC" charset="-120"/>
                <a:ea typeface="HanziPen TC" charset="-120"/>
                <a:cs typeface="HanziPen TC" charset="-120"/>
              </a:rPr>
              <a:t>Price: S$2,895.32 (2 pcs)</a:t>
            </a:r>
          </a:p>
          <a:p>
            <a:endParaRPr kumimoji="1" lang="en-US" altLang="zh-TW" sz="3200" b="1" dirty="0">
              <a:solidFill>
                <a:srgbClr val="FFC000"/>
              </a:solidFill>
              <a:latin typeface="HanziPen TC" charset="-120"/>
              <a:ea typeface="HanziPen TC" charset="-120"/>
              <a:cs typeface="HanziPen TC" charset="-120"/>
            </a:endParaRPr>
          </a:p>
          <a:p>
            <a:pPr lvl="0"/>
            <a:r>
              <a:rPr lang="en-US" altLang="zh-TW" sz="3200" b="1" dirty="0">
                <a:solidFill>
                  <a:schemeClr val="bg1"/>
                </a:solidFill>
                <a:latin typeface="HanziPen TC" charset="-120"/>
                <a:ea typeface="HanziPen TC" charset="-120"/>
                <a:cs typeface="HanziPen TC" charset="-120"/>
              </a:rPr>
              <a:t>Cashback 4%: S$115.81</a:t>
            </a:r>
          </a:p>
          <a:p>
            <a:pPr lvl="0"/>
            <a:r>
              <a:rPr kumimoji="1" lang="en-US" altLang="zh-TW" sz="3200" b="1" dirty="0">
                <a:solidFill>
                  <a:schemeClr val="bg1"/>
                </a:solidFill>
                <a:latin typeface="HanziPen TC" charset="-120"/>
                <a:ea typeface="HanziPen TC" charset="-120"/>
                <a:cs typeface="HanziPen TC" charset="-120"/>
              </a:rPr>
              <a:t>IBV 2% : 41.36 IBV</a:t>
            </a: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7" name="Picture 6">
            <a:extLst>
              <a:ext uri="{FF2B5EF4-FFF2-40B4-BE49-F238E27FC236}">
                <a16:creationId xmlns:a16="http://schemas.microsoft.com/office/drawing/2014/main" id="{2112C7E5-2FAB-4DBA-B68D-71E88EBF9A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642" y="484200"/>
            <a:ext cx="2921095" cy="4175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CE548E92-06A6-4BBD-9D44-7D83E33B7AAB}"/>
              </a:ext>
            </a:extLst>
          </p:cNvPr>
          <p:cNvPicPr>
            <a:picLocks noChangeAspect="1"/>
          </p:cNvPicPr>
          <p:nvPr/>
        </p:nvPicPr>
        <p:blipFill>
          <a:blip r:embed="rId3"/>
          <a:stretch>
            <a:fillRect/>
          </a:stretch>
        </p:blipFill>
        <p:spPr>
          <a:xfrm>
            <a:off x="4815398" y="1076167"/>
            <a:ext cx="2693194" cy="8358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255157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solidFill>
            <a:srgbClr val="003E1C"/>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680900" y="2217398"/>
            <a:ext cx="4159702" cy="1661993"/>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S$200.00</a:t>
            </a: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kumimoji="1" lang="en-US" altLang="zh-TW" sz="3600" b="1" dirty="0">
                <a:solidFill>
                  <a:schemeClr val="bg1"/>
                </a:solidFill>
                <a:latin typeface="HanziPen TC" charset="-120"/>
                <a:ea typeface="HanziPen TC" charset="-120"/>
                <a:cs typeface="HanziPen TC" charset="-120"/>
              </a:rPr>
              <a:t>IBV 1% : 1.43 IBV</a:t>
            </a: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8" name="Picture 7">
            <a:extLst>
              <a:ext uri="{FF2B5EF4-FFF2-40B4-BE49-F238E27FC236}">
                <a16:creationId xmlns:a16="http://schemas.microsoft.com/office/drawing/2014/main" id="{66A75DD5-05F8-455B-AC25-7BE259A7E908}"/>
              </a:ext>
            </a:extLst>
          </p:cNvPr>
          <p:cNvPicPr>
            <a:picLocks noChangeAspect="1"/>
          </p:cNvPicPr>
          <p:nvPr/>
        </p:nvPicPr>
        <p:blipFill>
          <a:blip r:embed="rId2"/>
          <a:stretch>
            <a:fillRect/>
          </a:stretch>
        </p:blipFill>
        <p:spPr>
          <a:xfrm>
            <a:off x="5004864" y="815198"/>
            <a:ext cx="3159578" cy="9143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A picture containing person&#10;&#10;Description generated with very high confidence">
            <a:extLst>
              <a:ext uri="{FF2B5EF4-FFF2-40B4-BE49-F238E27FC236}">
                <a16:creationId xmlns:a16="http://schemas.microsoft.com/office/drawing/2014/main" id="{26C0B8BD-2B35-46FD-859E-7677A44644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195" y="977444"/>
            <a:ext cx="3624410" cy="2901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947348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5143500"/>
          </a:xfrm>
          <a:prstGeom prst="rect">
            <a:avLst/>
          </a:prstGeom>
          <a:solidFill>
            <a:srgbClr val="003E1C"/>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572000" y="2571750"/>
            <a:ext cx="4159702" cy="2077492"/>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S$100.00+</a:t>
            </a: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kumimoji="1" lang="en-US" altLang="zh-TW" sz="3600" b="1" dirty="0">
                <a:solidFill>
                  <a:schemeClr val="bg1"/>
                </a:solidFill>
                <a:latin typeface="HanziPen TC" charset="-120"/>
                <a:ea typeface="HanziPen TC" charset="-120"/>
                <a:cs typeface="HanziPen TC" charset="-120"/>
              </a:rPr>
              <a:t>IBV 1% : 0.71 IBV</a:t>
            </a:r>
          </a:p>
          <a:p>
            <a:endParaRPr kumimoji="1" lang="zh-TW" altLang="en-US" sz="2700" b="1" dirty="0">
              <a:solidFill>
                <a:srgbClr val="FFC000"/>
              </a:solidFill>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8" name="Picture 7">
            <a:extLst>
              <a:ext uri="{FF2B5EF4-FFF2-40B4-BE49-F238E27FC236}">
                <a16:creationId xmlns:a16="http://schemas.microsoft.com/office/drawing/2014/main" id="{66A75DD5-05F8-455B-AC25-7BE259A7E908}"/>
              </a:ext>
            </a:extLst>
          </p:cNvPr>
          <p:cNvPicPr>
            <a:picLocks noChangeAspect="1"/>
          </p:cNvPicPr>
          <p:nvPr/>
        </p:nvPicPr>
        <p:blipFill>
          <a:blip r:embed="rId2"/>
          <a:stretch>
            <a:fillRect/>
          </a:stretch>
        </p:blipFill>
        <p:spPr>
          <a:xfrm>
            <a:off x="4369337" y="853661"/>
            <a:ext cx="3961420" cy="1140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A picture containing indoor, holding&#10;&#10;Description generated with high confidence">
            <a:extLst>
              <a:ext uri="{FF2B5EF4-FFF2-40B4-BE49-F238E27FC236}">
                <a16:creationId xmlns:a16="http://schemas.microsoft.com/office/drawing/2014/main" id="{2FBBBFBE-D56B-42CA-9AA9-725921A62F49}"/>
              </a:ext>
            </a:extLst>
          </p:cNvPr>
          <p:cNvPicPr>
            <a:picLocks noChangeAspect="1"/>
          </p:cNvPicPr>
          <p:nvPr/>
        </p:nvPicPr>
        <p:blipFill>
          <a:blip r:embed="rId3"/>
          <a:stretch>
            <a:fillRect/>
          </a:stretch>
        </p:blipFill>
        <p:spPr>
          <a:xfrm>
            <a:off x="658079" y="329453"/>
            <a:ext cx="3053180" cy="3322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0F63095F-9C38-4BC4-9781-D2C05D4D5D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079" y="3710499"/>
            <a:ext cx="3031484" cy="9615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20007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5143500"/>
          </a:xfrm>
          <a:prstGeom prst="rect">
            <a:avLst/>
          </a:prstGeom>
          <a:solidFill>
            <a:srgbClr val="003E1C"/>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572000" y="2127804"/>
            <a:ext cx="4159702" cy="2723823"/>
          </a:xfrm>
          <a:prstGeom prst="rect">
            <a:avLst/>
          </a:prstGeom>
          <a:noFill/>
        </p:spPr>
        <p:txBody>
          <a:bodyPr wrap="square" rtlCol="0">
            <a:spAutoFit/>
          </a:bodyPr>
          <a:lstStyle/>
          <a:p>
            <a:endParaRPr kumimoji="1" lang="en-US" altLang="zh-TW" sz="3600" b="1" dirty="0">
              <a:solidFill>
                <a:schemeClr val="bg1"/>
              </a:solidFill>
              <a:latin typeface="HanziPen TC" charset="-120"/>
              <a:ea typeface="HanziPen TC" charset="-120"/>
              <a:cs typeface="HanziPen TC" charset="-120"/>
            </a:endParaRPr>
          </a:p>
          <a:p>
            <a:pPr lvl="0"/>
            <a:r>
              <a:rPr lang="en-US" altLang="zh-TW" sz="3600" b="1" dirty="0">
                <a:solidFill>
                  <a:schemeClr val="bg1"/>
                </a:solidFill>
                <a:latin typeface="HanziPen TC" charset="-120"/>
                <a:ea typeface="HanziPen TC" charset="-120"/>
                <a:cs typeface="HanziPen TC" charset="-120"/>
              </a:rPr>
              <a:t>Cashback 2%</a:t>
            </a:r>
          </a:p>
          <a:p>
            <a:pPr lvl="0"/>
            <a:endParaRPr kumimoji="1" lang="en-US" altLang="zh-TW" sz="3600" b="1" dirty="0">
              <a:solidFill>
                <a:schemeClr val="bg1"/>
              </a:solidFill>
              <a:latin typeface="HanziPen TC" charset="-120"/>
              <a:ea typeface="HanziPen TC" charset="-120"/>
              <a:cs typeface="HanziPen TC" charset="-120"/>
            </a:endParaRPr>
          </a:p>
          <a:p>
            <a:pPr lvl="0"/>
            <a:r>
              <a:rPr kumimoji="1" lang="en-US" altLang="zh-TW" sz="3600" b="1" dirty="0">
                <a:solidFill>
                  <a:schemeClr val="bg1"/>
                </a:solidFill>
                <a:latin typeface="HanziPen TC" charset="-120"/>
                <a:ea typeface="HanziPen TC" charset="-120"/>
                <a:cs typeface="HanziPen TC" charset="-120"/>
              </a:rPr>
              <a:t>IBV 2%</a:t>
            </a:r>
          </a:p>
          <a:p>
            <a:endParaRPr kumimoji="1" lang="zh-TW" altLang="en-US" sz="2700" b="1" dirty="0">
              <a:solidFill>
                <a:srgbClr val="FFC000"/>
              </a:solidFill>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6" name="Picture 5" descr="A picture containing electronics&#10;&#10;Description generated with very high confidence">
            <a:extLst>
              <a:ext uri="{FF2B5EF4-FFF2-40B4-BE49-F238E27FC236}">
                <a16:creationId xmlns:a16="http://schemas.microsoft.com/office/drawing/2014/main" id="{195C8B6C-3C65-4BDD-B0FB-0D8100783275}"/>
              </a:ext>
            </a:extLst>
          </p:cNvPr>
          <p:cNvPicPr>
            <a:picLocks noChangeAspect="1"/>
          </p:cNvPicPr>
          <p:nvPr/>
        </p:nvPicPr>
        <p:blipFill>
          <a:blip r:embed="rId2"/>
          <a:stretch>
            <a:fillRect/>
          </a:stretch>
        </p:blipFill>
        <p:spPr>
          <a:xfrm>
            <a:off x="801790" y="329453"/>
            <a:ext cx="3036094" cy="4568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B142C291-66EE-46CB-81FC-752576BB4065}"/>
              </a:ext>
            </a:extLst>
          </p:cNvPr>
          <p:cNvPicPr>
            <a:picLocks noChangeAspect="1"/>
          </p:cNvPicPr>
          <p:nvPr/>
        </p:nvPicPr>
        <p:blipFill>
          <a:blip r:embed="rId3"/>
          <a:stretch>
            <a:fillRect/>
          </a:stretch>
        </p:blipFill>
        <p:spPr>
          <a:xfrm>
            <a:off x="5230244" y="899079"/>
            <a:ext cx="2471738" cy="1228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54501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rgbClr val="003E1C"/>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572000" y="2391117"/>
            <a:ext cx="4159702" cy="2077492"/>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S$309.99</a:t>
            </a: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kumimoji="1" lang="en-US" altLang="zh-TW" sz="3600" b="1" dirty="0">
                <a:solidFill>
                  <a:schemeClr val="bg1"/>
                </a:solidFill>
                <a:latin typeface="HanziPen TC" charset="-120"/>
                <a:ea typeface="HanziPen TC" charset="-120"/>
                <a:cs typeface="HanziPen TC" charset="-120"/>
              </a:rPr>
              <a:t>IBV 1% : 2.25 IBV</a:t>
            </a:r>
          </a:p>
          <a:p>
            <a:endParaRPr kumimoji="1" lang="zh-TW" altLang="en-US" sz="2700" b="1" dirty="0">
              <a:solidFill>
                <a:srgbClr val="FFC000"/>
              </a:solidFill>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6" name="Picture 5" descr="A close up of a piece of paper&#10;&#10;Description generated with high confidence">
            <a:extLst>
              <a:ext uri="{FF2B5EF4-FFF2-40B4-BE49-F238E27FC236}">
                <a16:creationId xmlns:a16="http://schemas.microsoft.com/office/drawing/2014/main" id="{6DB1B711-1784-4599-8782-7544EE4576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901" y="936553"/>
            <a:ext cx="3360801" cy="3532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6830D619-6AE8-4607-AD3D-248BEB8ECA1D}"/>
              </a:ext>
            </a:extLst>
          </p:cNvPr>
          <p:cNvPicPr>
            <a:picLocks noChangeAspect="1"/>
          </p:cNvPicPr>
          <p:nvPr/>
        </p:nvPicPr>
        <p:blipFill>
          <a:blip r:embed="rId3"/>
          <a:stretch>
            <a:fillRect/>
          </a:stretch>
        </p:blipFill>
        <p:spPr>
          <a:xfrm>
            <a:off x="5132275" y="1072268"/>
            <a:ext cx="2499291" cy="829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90826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solidFill>
            <a:srgbClr val="003E1C"/>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897974" y="2398800"/>
            <a:ext cx="4159702" cy="2631490"/>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a:t>
            </a:r>
            <a:r>
              <a:rPr kumimoji="1" lang="en-US" altLang="zh-CN" sz="3600" b="1" dirty="0">
                <a:solidFill>
                  <a:srgbClr val="FFC000"/>
                </a:solidFill>
                <a:latin typeface="HanziPen TC" charset="-120"/>
                <a:ea typeface="HanziPen TC" charset="-120"/>
                <a:cs typeface="HanziPen TC" charset="-120"/>
              </a:rPr>
              <a:t>2</a:t>
            </a:r>
            <a:r>
              <a:rPr kumimoji="1" lang="en-US" altLang="zh-TW" sz="3600" b="1" dirty="0">
                <a:solidFill>
                  <a:srgbClr val="FFC000"/>
                </a:solidFill>
                <a:latin typeface="HanziPen TC" charset="-120"/>
                <a:ea typeface="HanziPen TC" charset="-120"/>
                <a:cs typeface="HanziPen TC" charset="-120"/>
              </a:rPr>
              <a:t>0.00</a:t>
            </a: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kumimoji="1" lang="en-US" altLang="zh-TW" sz="3600" b="1" dirty="0">
                <a:solidFill>
                  <a:schemeClr val="bg1"/>
                </a:solidFill>
                <a:latin typeface="HanziPen TC" charset="-120"/>
                <a:ea typeface="HanziPen TC" charset="-120"/>
                <a:cs typeface="HanziPen TC" charset="-120"/>
              </a:rPr>
              <a:t>Cashback: S$0.37</a:t>
            </a:r>
          </a:p>
          <a:p>
            <a:pPr lvl="0"/>
            <a:r>
              <a:rPr kumimoji="1" lang="en-US" altLang="zh-TW" sz="3600" b="1" dirty="0">
                <a:solidFill>
                  <a:schemeClr val="bg1"/>
                </a:solidFill>
                <a:latin typeface="HanziPen TC" charset="-120"/>
                <a:ea typeface="HanziPen TC" charset="-120"/>
                <a:cs typeface="HanziPen TC" charset="-120"/>
              </a:rPr>
              <a:t>BV</a:t>
            </a:r>
            <a:r>
              <a:rPr kumimoji="1" lang="zh-CN" altLang="en-US" sz="3600" b="1" dirty="0">
                <a:solidFill>
                  <a:schemeClr val="bg1"/>
                </a:solidFill>
                <a:latin typeface="HanziPen TC" charset="-120"/>
                <a:ea typeface="HanziPen TC" charset="-120"/>
                <a:cs typeface="HanziPen TC" charset="-120"/>
              </a:rPr>
              <a:t>：</a:t>
            </a:r>
            <a:r>
              <a:rPr kumimoji="1" lang="en-US" altLang="zh-CN" sz="3600" b="1" dirty="0">
                <a:solidFill>
                  <a:schemeClr val="bg1"/>
                </a:solidFill>
                <a:latin typeface="HanziPen TC" charset="-120"/>
                <a:ea typeface="HanziPen TC" charset="-120"/>
                <a:cs typeface="HanziPen TC" charset="-120"/>
              </a:rPr>
              <a:t>6 BV</a:t>
            </a:r>
            <a:r>
              <a:rPr kumimoji="1" lang="en-US" altLang="zh-TW" sz="3600" b="1" dirty="0">
                <a:solidFill>
                  <a:schemeClr val="bg1"/>
                </a:solidFill>
                <a:latin typeface="HanziPen TC" charset="-120"/>
                <a:ea typeface="HanziPen TC" charset="-120"/>
                <a:cs typeface="HanziPen TC" charset="-120"/>
              </a:rPr>
              <a:t> </a:t>
            </a:r>
          </a:p>
          <a:p>
            <a:endParaRPr kumimoji="1" lang="zh-TW" altLang="en-US" sz="2700" b="1" dirty="0">
              <a:solidFill>
                <a:srgbClr val="FFC000"/>
              </a:solidFill>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9" name="Picture 8" descr="A picture containing indoor, top&#10;&#10;Description generated with very high confidence">
            <a:extLst>
              <a:ext uri="{FF2B5EF4-FFF2-40B4-BE49-F238E27FC236}">
                <a16:creationId xmlns:a16="http://schemas.microsoft.com/office/drawing/2014/main" id="{F37B08A9-9ECE-428C-AE84-A738508A3962}"/>
              </a:ext>
            </a:extLst>
          </p:cNvPr>
          <p:cNvPicPr>
            <a:picLocks noChangeAspect="1"/>
          </p:cNvPicPr>
          <p:nvPr/>
        </p:nvPicPr>
        <p:blipFill>
          <a:blip r:embed="rId2"/>
          <a:stretch>
            <a:fillRect/>
          </a:stretch>
        </p:blipFill>
        <p:spPr>
          <a:xfrm>
            <a:off x="286595" y="1264928"/>
            <a:ext cx="3768132" cy="2613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59E8846B-4D44-4BA5-BB39-CE53589278C9}"/>
              </a:ext>
            </a:extLst>
          </p:cNvPr>
          <p:cNvPicPr>
            <a:picLocks noChangeAspect="1"/>
          </p:cNvPicPr>
          <p:nvPr/>
        </p:nvPicPr>
        <p:blipFill>
          <a:blip r:embed="rId3"/>
          <a:stretch>
            <a:fillRect/>
          </a:stretch>
        </p:blipFill>
        <p:spPr>
          <a:xfrm>
            <a:off x="4897974" y="593415"/>
            <a:ext cx="2939741" cy="1343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22908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solidFill>
            <a:srgbClr val="003E1C"/>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1469574" y="2422826"/>
            <a:ext cx="4159702" cy="2631490"/>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S$23.50</a:t>
            </a: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kumimoji="1" lang="en-US" altLang="zh-TW" sz="3600" b="1" dirty="0">
                <a:solidFill>
                  <a:schemeClr val="bg1"/>
                </a:solidFill>
                <a:latin typeface="HanziPen TC" charset="-120"/>
                <a:ea typeface="HanziPen TC" charset="-120"/>
                <a:cs typeface="HanziPen TC" charset="-120"/>
              </a:rPr>
              <a:t>Cashback: S$0.44</a:t>
            </a:r>
          </a:p>
          <a:p>
            <a:pPr lvl="0"/>
            <a:r>
              <a:rPr kumimoji="1" lang="en-US" altLang="zh-TW" sz="3600" b="1" dirty="0">
                <a:solidFill>
                  <a:schemeClr val="bg1"/>
                </a:solidFill>
                <a:latin typeface="HanziPen TC" charset="-120"/>
                <a:ea typeface="HanziPen TC" charset="-120"/>
                <a:cs typeface="HanziPen TC" charset="-120"/>
              </a:rPr>
              <a:t>BV : 5 BV </a:t>
            </a:r>
          </a:p>
          <a:p>
            <a:endParaRPr kumimoji="1" lang="zh-TW" altLang="en-US" sz="2700" b="1" dirty="0">
              <a:solidFill>
                <a:srgbClr val="FFC000"/>
              </a:solidFill>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2" name="Picture 1">
            <a:extLst>
              <a:ext uri="{FF2B5EF4-FFF2-40B4-BE49-F238E27FC236}">
                <a16:creationId xmlns:a16="http://schemas.microsoft.com/office/drawing/2014/main" id="{35ED91CB-B312-4D0E-95C1-6EDDA65F06C8}"/>
              </a:ext>
            </a:extLst>
          </p:cNvPr>
          <p:cNvPicPr>
            <a:picLocks noChangeAspect="1"/>
          </p:cNvPicPr>
          <p:nvPr/>
        </p:nvPicPr>
        <p:blipFill>
          <a:blip r:embed="rId2"/>
          <a:stretch>
            <a:fillRect/>
          </a:stretch>
        </p:blipFill>
        <p:spPr>
          <a:xfrm>
            <a:off x="1469574" y="843813"/>
            <a:ext cx="2685328" cy="1150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A close up of a hand&#10;&#10;Description generated with very high confidence">
            <a:extLst>
              <a:ext uri="{FF2B5EF4-FFF2-40B4-BE49-F238E27FC236}">
                <a16:creationId xmlns:a16="http://schemas.microsoft.com/office/drawing/2014/main" id="{1A2CC7EF-84CE-43A8-9427-73B3BFEE65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1344" y="374646"/>
            <a:ext cx="2625538" cy="43942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34946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solidFill>
            <a:schemeClr val="accent1">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2" name="TextBox 1">
            <a:extLst>
              <a:ext uri="{FF2B5EF4-FFF2-40B4-BE49-F238E27FC236}">
                <a16:creationId xmlns:a16="http://schemas.microsoft.com/office/drawing/2014/main" id="{05CC3052-A9CB-4041-A2F4-BAE8837FE179}"/>
              </a:ext>
            </a:extLst>
          </p:cNvPr>
          <p:cNvSpPr txBox="1"/>
          <p:nvPr/>
        </p:nvSpPr>
        <p:spPr>
          <a:xfrm>
            <a:off x="3749435" y="506983"/>
            <a:ext cx="1645130" cy="646331"/>
          </a:xfrm>
          <a:prstGeom prst="rect">
            <a:avLst/>
          </a:prstGeom>
          <a:noFill/>
        </p:spPr>
        <p:txBody>
          <a:bodyPr wrap="none" rtlCol="0">
            <a:spAutoFit/>
          </a:bodyPr>
          <a:lstStyle/>
          <a:p>
            <a:pPr algn="ctr"/>
            <a:r>
              <a:rPr lang="en-SG" sz="3600" dirty="0">
                <a:solidFill>
                  <a:srgbClr val="FFC000"/>
                </a:solidFill>
              </a:rPr>
              <a:t>CPF Life</a:t>
            </a:r>
          </a:p>
        </p:txBody>
      </p:sp>
      <p:sp>
        <p:nvSpPr>
          <p:cNvPr id="3" name="TextBox 2">
            <a:extLst>
              <a:ext uri="{FF2B5EF4-FFF2-40B4-BE49-F238E27FC236}">
                <a16:creationId xmlns:a16="http://schemas.microsoft.com/office/drawing/2014/main" id="{0DBADA9B-90E0-4079-9F9D-27A1666EC202}"/>
              </a:ext>
            </a:extLst>
          </p:cNvPr>
          <p:cNvSpPr txBox="1"/>
          <p:nvPr/>
        </p:nvSpPr>
        <p:spPr>
          <a:xfrm>
            <a:off x="526702" y="1358070"/>
            <a:ext cx="7977218" cy="1938992"/>
          </a:xfrm>
          <a:prstGeom prst="rect">
            <a:avLst/>
          </a:prstGeom>
          <a:noFill/>
        </p:spPr>
        <p:txBody>
          <a:bodyPr wrap="square" rtlCol="0">
            <a:spAutoFit/>
          </a:bodyPr>
          <a:lstStyle/>
          <a:p>
            <a:r>
              <a:rPr lang="en-SG" sz="2400" dirty="0">
                <a:solidFill>
                  <a:schemeClr val="bg1"/>
                </a:solidFill>
              </a:rPr>
              <a:t>“The CPF is a mandatory social security savings scheme funded by contributions from employers and employees. </a:t>
            </a:r>
          </a:p>
          <a:p>
            <a:r>
              <a:rPr lang="en-SG" sz="2400" dirty="0">
                <a:solidFill>
                  <a:schemeClr val="bg1"/>
                </a:solidFill>
              </a:rPr>
              <a:t>The CPF LIFE Scheme is a life annuity scheme  that provides Singapore Citizens and Permanent Residents with a monthly </a:t>
            </a:r>
            <a:r>
              <a:rPr lang="en-SG" sz="2400" dirty="0" err="1">
                <a:solidFill>
                  <a:schemeClr val="bg1"/>
                </a:solidFill>
              </a:rPr>
              <a:t>payout</a:t>
            </a:r>
            <a:r>
              <a:rPr lang="en-SG" sz="2400" dirty="0">
                <a:solidFill>
                  <a:schemeClr val="bg1"/>
                </a:solidFill>
              </a:rPr>
              <a:t> for as long as they live.”</a:t>
            </a:r>
          </a:p>
        </p:txBody>
      </p:sp>
      <p:sp>
        <p:nvSpPr>
          <p:cNvPr id="4" name="TextBox 3">
            <a:extLst>
              <a:ext uri="{FF2B5EF4-FFF2-40B4-BE49-F238E27FC236}">
                <a16:creationId xmlns:a16="http://schemas.microsoft.com/office/drawing/2014/main" id="{244DC445-BBA9-4887-B976-C4A4E2EE3197}"/>
              </a:ext>
            </a:extLst>
          </p:cNvPr>
          <p:cNvSpPr txBox="1"/>
          <p:nvPr/>
        </p:nvSpPr>
        <p:spPr>
          <a:xfrm>
            <a:off x="526702" y="3461416"/>
            <a:ext cx="6163658" cy="830997"/>
          </a:xfrm>
          <a:prstGeom prst="rect">
            <a:avLst/>
          </a:prstGeom>
          <a:noFill/>
        </p:spPr>
        <p:txBody>
          <a:bodyPr wrap="square" rtlCol="0">
            <a:spAutoFit/>
          </a:bodyPr>
          <a:lstStyle/>
          <a:p>
            <a:r>
              <a:rPr lang="en-SG" sz="2400" dirty="0">
                <a:solidFill>
                  <a:srgbClr val="FFFF00"/>
                </a:solidFill>
              </a:rPr>
              <a:t>Amount in Retirement account = S</a:t>
            </a:r>
            <a:r>
              <a:rPr lang="en-SG" sz="2400" u="sng" dirty="0">
                <a:solidFill>
                  <a:srgbClr val="FFFF00"/>
                </a:solidFill>
              </a:rPr>
              <a:t>$256,000</a:t>
            </a:r>
            <a:r>
              <a:rPr lang="en-SG" sz="2400" dirty="0">
                <a:solidFill>
                  <a:srgbClr val="FFFF00"/>
                </a:solidFill>
              </a:rPr>
              <a:t>*</a:t>
            </a:r>
          </a:p>
          <a:p>
            <a:r>
              <a:rPr lang="en-SG" sz="2400" dirty="0">
                <a:solidFill>
                  <a:srgbClr val="FFFF00"/>
                </a:solidFill>
              </a:rPr>
              <a:t>Monthly </a:t>
            </a:r>
            <a:r>
              <a:rPr lang="en-SG" sz="2400" dirty="0" err="1">
                <a:solidFill>
                  <a:srgbClr val="FFFF00"/>
                </a:solidFill>
              </a:rPr>
              <a:t>payout</a:t>
            </a:r>
            <a:r>
              <a:rPr lang="en-SG" sz="2400" dirty="0">
                <a:solidFill>
                  <a:srgbClr val="FFFF00"/>
                </a:solidFill>
              </a:rPr>
              <a:t> = S</a:t>
            </a:r>
            <a:r>
              <a:rPr lang="en-SG" sz="2400" u="sng" dirty="0">
                <a:solidFill>
                  <a:srgbClr val="FFFF00"/>
                </a:solidFill>
              </a:rPr>
              <a:t>$1,910 - S$2,060 monthly</a:t>
            </a:r>
            <a:r>
              <a:rPr lang="en-SG" sz="2400" dirty="0">
                <a:solidFill>
                  <a:srgbClr val="FFFF00"/>
                </a:solidFill>
              </a:rPr>
              <a:t>*</a:t>
            </a:r>
          </a:p>
        </p:txBody>
      </p:sp>
      <p:sp>
        <p:nvSpPr>
          <p:cNvPr id="5" name="TextBox 4">
            <a:extLst>
              <a:ext uri="{FF2B5EF4-FFF2-40B4-BE49-F238E27FC236}">
                <a16:creationId xmlns:a16="http://schemas.microsoft.com/office/drawing/2014/main" id="{85A25118-4FB1-4462-80C3-7F0DBAFC49CD}"/>
              </a:ext>
            </a:extLst>
          </p:cNvPr>
          <p:cNvSpPr txBox="1"/>
          <p:nvPr/>
        </p:nvSpPr>
        <p:spPr>
          <a:xfrm>
            <a:off x="6547311" y="4041268"/>
            <a:ext cx="2231738" cy="830997"/>
          </a:xfrm>
          <a:prstGeom prst="rect">
            <a:avLst/>
          </a:prstGeom>
          <a:noFill/>
        </p:spPr>
        <p:txBody>
          <a:bodyPr wrap="square" rtlCol="0">
            <a:spAutoFit/>
          </a:bodyPr>
          <a:lstStyle/>
          <a:p>
            <a:r>
              <a:rPr lang="en-SG" sz="1200" dirty="0">
                <a:solidFill>
                  <a:schemeClr val="bg1"/>
                </a:solidFill>
              </a:rPr>
              <a:t>*Enhanced Retirement Sum</a:t>
            </a:r>
          </a:p>
          <a:p>
            <a:r>
              <a:rPr lang="en-SG" sz="1200" dirty="0">
                <a:solidFill>
                  <a:schemeClr val="bg1"/>
                </a:solidFill>
              </a:rPr>
              <a:t>https://www.cpf.gov.sg/Members/Schemes/schemes/retirement/cpf-life#Item1596</a:t>
            </a:r>
          </a:p>
        </p:txBody>
      </p:sp>
    </p:spTree>
    <p:extLst>
      <p:ext uri="{BB962C8B-B14F-4D97-AF65-F5344CB8AC3E}">
        <p14:creationId xmlns:p14="http://schemas.microsoft.com/office/powerpoint/2010/main" val="11311682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solidFill>
            <a:srgbClr val="003E1C"/>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786312" y="2443997"/>
            <a:ext cx="4159702" cy="2077492"/>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S$143.00</a:t>
            </a: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kumimoji="1" lang="en-US" altLang="zh-TW" sz="3600" b="1" dirty="0">
                <a:solidFill>
                  <a:schemeClr val="bg1"/>
                </a:solidFill>
                <a:latin typeface="HanziPen TC" charset="-120"/>
                <a:ea typeface="HanziPen TC" charset="-120"/>
                <a:cs typeface="HanziPen TC" charset="-120"/>
              </a:rPr>
              <a:t>BV : 25 BV </a:t>
            </a:r>
          </a:p>
          <a:p>
            <a:endParaRPr kumimoji="1" lang="zh-TW" altLang="en-US" sz="2700" b="1" dirty="0">
              <a:solidFill>
                <a:srgbClr val="FFC000"/>
              </a:solidFill>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4" name="Picture 3">
            <a:extLst>
              <a:ext uri="{FF2B5EF4-FFF2-40B4-BE49-F238E27FC236}">
                <a16:creationId xmlns:a16="http://schemas.microsoft.com/office/drawing/2014/main" id="{60EE52B1-7339-47FE-832D-AF046FA477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5195" y="430306"/>
            <a:ext cx="3209465" cy="42792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a:extLst>
              <a:ext uri="{FF2B5EF4-FFF2-40B4-BE49-F238E27FC236}">
                <a16:creationId xmlns:a16="http://schemas.microsoft.com/office/drawing/2014/main" id="{6E5B5D3E-85BE-41A0-BF2F-37388CDF147C}"/>
              </a:ext>
            </a:extLst>
          </p:cNvPr>
          <p:cNvPicPr>
            <a:picLocks noChangeAspect="1"/>
          </p:cNvPicPr>
          <p:nvPr/>
        </p:nvPicPr>
        <p:blipFill>
          <a:blip r:embed="rId3"/>
          <a:stretch>
            <a:fillRect/>
          </a:stretch>
        </p:blipFill>
        <p:spPr>
          <a:xfrm>
            <a:off x="4572000" y="782351"/>
            <a:ext cx="3896520" cy="10396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03818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185863" y="728663"/>
            <a:ext cx="6961778" cy="2123658"/>
          </a:xfrm>
          <a:prstGeom prst="rect">
            <a:avLst/>
          </a:prstGeom>
          <a:noFill/>
        </p:spPr>
        <p:txBody>
          <a:bodyPr wrap="none" rtlCol="0">
            <a:spAutoFit/>
          </a:bodyPr>
          <a:lstStyle/>
          <a:p>
            <a:r>
              <a:rPr kumimoji="1" lang="en-US" altLang="zh-TW" sz="4400" dirty="0">
                <a:solidFill>
                  <a:schemeClr val="bg1"/>
                </a:solidFill>
              </a:rPr>
              <a:t>Welcome to shopping mall 6F</a:t>
            </a:r>
          </a:p>
          <a:p>
            <a:endParaRPr kumimoji="1" lang="en-US" altLang="zh-TW" sz="4400" dirty="0">
              <a:solidFill>
                <a:schemeClr val="bg1"/>
              </a:solidFill>
            </a:endParaRPr>
          </a:p>
          <a:p>
            <a:r>
              <a:rPr kumimoji="1" lang="en-US" altLang="zh-TW" sz="4400" dirty="0">
                <a:solidFill>
                  <a:schemeClr val="bg1"/>
                </a:solidFill>
              </a:rPr>
              <a:t>Travel and Vacations</a:t>
            </a:r>
            <a:endParaRPr kumimoji="1" lang="zh-TW" altLang="en-US" sz="4400" dirty="0">
              <a:solidFill>
                <a:schemeClr val="bg1"/>
              </a:solidFill>
            </a:endParaRPr>
          </a:p>
        </p:txBody>
      </p:sp>
    </p:spTree>
    <p:extLst>
      <p:ext uri="{BB962C8B-B14F-4D97-AF65-F5344CB8AC3E}">
        <p14:creationId xmlns:p14="http://schemas.microsoft.com/office/powerpoint/2010/main" val="6952113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5143500"/>
          </a:xfrm>
          <a:prstGeom prst="rect">
            <a:avLst/>
          </a:prstGeom>
          <a:solidFill>
            <a:srgbClr val="403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1026" name="Picture 2" descr="Related image">
            <a:extLst>
              <a:ext uri="{FF2B5EF4-FFF2-40B4-BE49-F238E27FC236}">
                <a16:creationId xmlns:a16="http://schemas.microsoft.com/office/drawing/2014/main" id="{1FA5911F-1F0C-48AC-8CD8-9D2D22835A6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8874" b="30122"/>
          <a:stretch/>
        </p:blipFill>
        <p:spPr bwMode="auto">
          <a:xfrm>
            <a:off x="5812801" y="1004283"/>
            <a:ext cx="2834919" cy="942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Subtitle 2">
            <a:extLst>
              <a:ext uri="{FF2B5EF4-FFF2-40B4-BE49-F238E27FC236}">
                <a16:creationId xmlns:a16="http://schemas.microsoft.com/office/drawing/2014/main" id="{E393770A-4AC7-4D39-BF4D-A27AF1D21C81}"/>
              </a:ext>
            </a:extLst>
          </p:cNvPr>
          <p:cNvSpPr>
            <a:spLocks noGrp="1"/>
          </p:cNvSpPr>
          <p:nvPr>
            <p:ph type="subTitle" idx="1"/>
          </p:nvPr>
        </p:nvSpPr>
        <p:spPr>
          <a:xfrm>
            <a:off x="5636707" y="2571750"/>
            <a:ext cx="3364418" cy="1475771"/>
          </a:xfrm>
        </p:spPr>
        <p:txBody>
          <a:bodyPr>
            <a:noAutofit/>
          </a:bodyPr>
          <a:lstStyle/>
          <a:p>
            <a:pPr algn="l"/>
            <a:r>
              <a:rPr lang="en-SG" sz="3200" dirty="0">
                <a:solidFill>
                  <a:srgbClr val="FFC000"/>
                </a:solidFill>
                <a:latin typeface="HanziPen TC" charset="-120"/>
                <a:ea typeface="HanziPen TC" charset="-120"/>
                <a:cs typeface="HanziPen TC" charset="-120"/>
              </a:rPr>
              <a:t>Price : S$300 </a:t>
            </a:r>
          </a:p>
          <a:p>
            <a:pPr algn="l"/>
            <a:endParaRPr lang="en-SG" sz="1000" dirty="0">
              <a:solidFill>
                <a:schemeClr val="bg1"/>
              </a:solidFill>
              <a:latin typeface="HanziPen TC" charset="-120"/>
              <a:ea typeface="HanziPen TC" charset="-120"/>
              <a:cs typeface="HanziPen TC" charset="-120"/>
            </a:endParaRPr>
          </a:p>
          <a:p>
            <a:pPr algn="l"/>
            <a:r>
              <a:rPr lang="en-SG" sz="3200" dirty="0">
                <a:solidFill>
                  <a:schemeClr val="bg1"/>
                </a:solidFill>
                <a:latin typeface="HanziPen TC" charset="-120"/>
                <a:ea typeface="HanziPen TC" charset="-120"/>
                <a:cs typeface="HanziPen TC" charset="-120"/>
              </a:rPr>
              <a:t>Cashback 3% : S$9 </a:t>
            </a:r>
          </a:p>
          <a:p>
            <a:pPr algn="l"/>
            <a:r>
              <a:rPr lang="en-SG" sz="3200" dirty="0">
                <a:solidFill>
                  <a:schemeClr val="bg1"/>
                </a:solidFill>
                <a:latin typeface="HanziPen TC" charset="-120"/>
                <a:ea typeface="HanziPen TC" charset="-120"/>
                <a:cs typeface="HanziPen TC" charset="-120"/>
              </a:rPr>
              <a:t>IBV 2% </a:t>
            </a:r>
          </a:p>
        </p:txBody>
      </p:sp>
      <p:pic>
        <p:nvPicPr>
          <p:cNvPr id="8" name="Picture 7" descr="A bedroom with a bed in a room&#10;&#10;Description generated with very high confidence">
            <a:extLst>
              <a:ext uri="{FF2B5EF4-FFF2-40B4-BE49-F238E27FC236}">
                <a16:creationId xmlns:a16="http://schemas.microsoft.com/office/drawing/2014/main" id="{FEE35EE3-DAA4-4C13-B573-96C09013FA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633" b="10740"/>
          <a:stretch/>
        </p:blipFill>
        <p:spPr>
          <a:xfrm>
            <a:off x="1191257" y="2061567"/>
            <a:ext cx="4027616" cy="2741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A bedroom with a large bed in a hotel room&#10;&#10;Description generated with very high confidence">
            <a:extLst>
              <a:ext uri="{FF2B5EF4-FFF2-40B4-BE49-F238E27FC236}">
                <a16:creationId xmlns:a16="http://schemas.microsoft.com/office/drawing/2014/main" id="{41178D13-78F5-4606-A970-BE2BF452BA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8679"/>
          <a:stretch/>
        </p:blipFill>
        <p:spPr>
          <a:xfrm>
            <a:off x="414337" y="258178"/>
            <a:ext cx="2962178" cy="36067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436927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5143500"/>
          </a:xfrm>
          <a:prstGeom prst="rect">
            <a:avLst/>
          </a:prstGeom>
          <a:solidFill>
            <a:srgbClr val="403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2050" name="Picture 2" descr="Related image">
            <a:extLst>
              <a:ext uri="{FF2B5EF4-FFF2-40B4-BE49-F238E27FC236}">
                <a16:creationId xmlns:a16="http://schemas.microsoft.com/office/drawing/2014/main" id="{A458E22B-B997-47C5-BFA5-802A863AEBD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20420" b="14150"/>
          <a:stretch/>
        </p:blipFill>
        <p:spPr bwMode="auto">
          <a:xfrm>
            <a:off x="5939450" y="914400"/>
            <a:ext cx="2313912" cy="1332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Subtitle 2">
            <a:extLst>
              <a:ext uri="{FF2B5EF4-FFF2-40B4-BE49-F238E27FC236}">
                <a16:creationId xmlns:a16="http://schemas.microsoft.com/office/drawing/2014/main" id="{E393770A-4AC7-4D39-BF4D-A27AF1D21C81}"/>
              </a:ext>
            </a:extLst>
          </p:cNvPr>
          <p:cNvSpPr>
            <a:spLocks noGrp="1"/>
          </p:cNvSpPr>
          <p:nvPr>
            <p:ph type="subTitle" idx="1"/>
          </p:nvPr>
        </p:nvSpPr>
        <p:spPr>
          <a:xfrm>
            <a:off x="5619620" y="2571750"/>
            <a:ext cx="3524380" cy="1751399"/>
          </a:xfrm>
        </p:spPr>
        <p:txBody>
          <a:bodyPr>
            <a:noAutofit/>
          </a:bodyPr>
          <a:lstStyle/>
          <a:p>
            <a:pPr algn="l"/>
            <a:r>
              <a:rPr lang="en-SG" sz="3200" dirty="0">
                <a:solidFill>
                  <a:srgbClr val="FFC000"/>
                </a:solidFill>
                <a:latin typeface="HanziPen TC" charset="-120"/>
                <a:ea typeface="HanziPen TC" charset="-120"/>
                <a:cs typeface="HanziPen TC" charset="-120"/>
              </a:rPr>
              <a:t>Price : S$200</a:t>
            </a:r>
          </a:p>
          <a:p>
            <a:pPr algn="l"/>
            <a:endParaRPr lang="en-SG" sz="1000" dirty="0">
              <a:solidFill>
                <a:schemeClr val="bg1"/>
              </a:solidFill>
              <a:latin typeface="HanziPen TC" charset="-120"/>
              <a:ea typeface="HanziPen TC" charset="-120"/>
              <a:cs typeface="HanziPen TC" charset="-120"/>
            </a:endParaRPr>
          </a:p>
          <a:p>
            <a:pPr algn="l"/>
            <a:r>
              <a:rPr lang="en-SG" sz="3200" dirty="0">
                <a:solidFill>
                  <a:schemeClr val="bg1"/>
                </a:solidFill>
                <a:latin typeface="HanziPen TC" charset="-120"/>
                <a:ea typeface="HanziPen TC" charset="-120"/>
                <a:cs typeface="HanziPen TC" charset="-120"/>
              </a:rPr>
              <a:t>Cashback 4% : S$8 </a:t>
            </a:r>
          </a:p>
          <a:p>
            <a:pPr algn="l"/>
            <a:r>
              <a:rPr lang="en-SG" sz="3200" dirty="0">
                <a:solidFill>
                  <a:schemeClr val="bg1"/>
                </a:solidFill>
                <a:latin typeface="HanziPen TC" charset="-120"/>
                <a:ea typeface="HanziPen TC" charset="-120"/>
                <a:cs typeface="HanziPen TC" charset="-120"/>
              </a:rPr>
              <a:t>IBV 2% </a:t>
            </a:r>
          </a:p>
        </p:txBody>
      </p:sp>
      <p:pic>
        <p:nvPicPr>
          <p:cNvPr id="6" name="Picture 5" descr="A bedroom with a large bed in a hotel room&#10;&#10;Description generated with very high confidence">
            <a:extLst>
              <a:ext uri="{FF2B5EF4-FFF2-40B4-BE49-F238E27FC236}">
                <a16:creationId xmlns:a16="http://schemas.microsoft.com/office/drawing/2014/main" id="{E236B84E-EA51-47CA-B795-45BD929740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738"/>
          <a:stretch/>
        </p:blipFill>
        <p:spPr>
          <a:xfrm>
            <a:off x="254247" y="1334702"/>
            <a:ext cx="5063412" cy="2827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809613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rgbClr val="403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Subtitle 2">
            <a:extLst>
              <a:ext uri="{FF2B5EF4-FFF2-40B4-BE49-F238E27FC236}">
                <a16:creationId xmlns:a16="http://schemas.microsoft.com/office/drawing/2014/main" id="{E393770A-4AC7-4D39-BF4D-A27AF1D21C81}"/>
              </a:ext>
            </a:extLst>
          </p:cNvPr>
          <p:cNvSpPr>
            <a:spLocks noGrp="1"/>
          </p:cNvSpPr>
          <p:nvPr>
            <p:ph type="subTitle" idx="1"/>
          </p:nvPr>
        </p:nvSpPr>
        <p:spPr>
          <a:xfrm>
            <a:off x="271462" y="2561999"/>
            <a:ext cx="3716418" cy="1954452"/>
          </a:xfrm>
        </p:spPr>
        <p:txBody>
          <a:bodyPr>
            <a:noAutofit/>
          </a:bodyPr>
          <a:lstStyle/>
          <a:p>
            <a:pPr algn="l"/>
            <a:r>
              <a:rPr lang="en-SG" sz="3200" dirty="0">
                <a:solidFill>
                  <a:srgbClr val="FFC000"/>
                </a:solidFill>
                <a:latin typeface="HanziPen TC" charset="-120"/>
                <a:ea typeface="HanziPen TC" charset="-120"/>
                <a:cs typeface="HanziPen TC" charset="-120"/>
              </a:rPr>
              <a:t>Price : S$380 </a:t>
            </a:r>
          </a:p>
          <a:p>
            <a:pPr algn="l"/>
            <a:endParaRPr lang="en-SG" sz="1000" dirty="0">
              <a:solidFill>
                <a:srgbClr val="FFC000"/>
              </a:solidFill>
              <a:latin typeface="HanziPen TC" charset="-120"/>
              <a:ea typeface="HanziPen TC" charset="-120"/>
              <a:cs typeface="HanziPen TC" charset="-120"/>
            </a:endParaRPr>
          </a:p>
          <a:p>
            <a:pPr algn="l"/>
            <a:r>
              <a:rPr lang="en-SG" sz="3200" dirty="0">
                <a:solidFill>
                  <a:schemeClr val="bg1"/>
                </a:solidFill>
                <a:latin typeface="HanziPen TC" charset="-120"/>
                <a:ea typeface="HanziPen TC" charset="-120"/>
                <a:cs typeface="HanziPen TC" charset="-120"/>
              </a:rPr>
              <a:t>Cashback 4% (Conditions apply)</a:t>
            </a:r>
          </a:p>
          <a:p>
            <a:pPr algn="l"/>
            <a:r>
              <a:rPr lang="en-SG" sz="3200" dirty="0">
                <a:solidFill>
                  <a:schemeClr val="bg1"/>
                </a:solidFill>
                <a:latin typeface="HanziPen TC" charset="-120"/>
                <a:ea typeface="HanziPen TC" charset="-120"/>
                <a:cs typeface="HanziPen TC" charset="-120"/>
              </a:rPr>
              <a:t>IBV 2% </a:t>
            </a:r>
          </a:p>
        </p:txBody>
      </p:sp>
      <p:pic>
        <p:nvPicPr>
          <p:cNvPr id="2050" name="Picture 2" descr="Image result for expedia logo">
            <a:extLst>
              <a:ext uri="{FF2B5EF4-FFF2-40B4-BE49-F238E27FC236}">
                <a16:creationId xmlns:a16="http://schemas.microsoft.com/office/drawing/2014/main" id="{DE7AA018-AFB7-41B3-A8DD-4294FB0E25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9452" y="726932"/>
            <a:ext cx="3288677" cy="1315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6">
            <a:extLst>
              <a:ext uri="{FF2B5EF4-FFF2-40B4-BE49-F238E27FC236}">
                <a16:creationId xmlns:a16="http://schemas.microsoft.com/office/drawing/2014/main" id="{92365EF8-817A-4EA4-A34A-46EBA2F59414}"/>
              </a:ext>
            </a:extLst>
          </p:cNvPr>
          <p:cNvPicPr/>
          <p:nvPr/>
        </p:nvPicPr>
        <p:blipFill rotWithShape="1">
          <a:blip r:embed="rId3" cstate="screen">
            <a:extLst>
              <a:ext uri="{28A0092B-C50C-407E-A947-70E740481C1C}">
                <a14:useLocalDpi xmlns:a14="http://schemas.microsoft.com/office/drawing/2010/main"/>
              </a:ext>
            </a:extLst>
          </a:blip>
          <a:srcRect l="10504" t="17592" r="29318" b="13999"/>
          <a:stretch/>
        </p:blipFill>
        <p:spPr bwMode="auto">
          <a:xfrm>
            <a:off x="4419027" y="392631"/>
            <a:ext cx="4453511" cy="27036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0" name="Picture 9" descr="A large air plane on a cloudy day&#10;&#10;Description generated with very high confidence">
            <a:extLst>
              <a:ext uri="{FF2B5EF4-FFF2-40B4-BE49-F238E27FC236}">
                <a16:creationId xmlns:a16="http://schemas.microsoft.com/office/drawing/2014/main" id="{EAF21D4C-B3FF-48ED-B143-02B82C5296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94826" y="2229829"/>
            <a:ext cx="3237722" cy="24282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2852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rgbClr val="403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Subtitle 2">
            <a:extLst>
              <a:ext uri="{FF2B5EF4-FFF2-40B4-BE49-F238E27FC236}">
                <a16:creationId xmlns:a16="http://schemas.microsoft.com/office/drawing/2014/main" id="{E393770A-4AC7-4D39-BF4D-A27AF1D21C81}"/>
              </a:ext>
            </a:extLst>
          </p:cNvPr>
          <p:cNvSpPr>
            <a:spLocks noGrp="1"/>
          </p:cNvSpPr>
          <p:nvPr>
            <p:ph type="subTitle" idx="1"/>
          </p:nvPr>
        </p:nvSpPr>
        <p:spPr>
          <a:xfrm>
            <a:off x="4895284" y="2535863"/>
            <a:ext cx="4248715" cy="1697309"/>
          </a:xfrm>
        </p:spPr>
        <p:txBody>
          <a:bodyPr>
            <a:noAutofit/>
          </a:bodyPr>
          <a:lstStyle/>
          <a:p>
            <a:pPr algn="l"/>
            <a:r>
              <a:rPr lang="en-SG" sz="3200" dirty="0">
                <a:solidFill>
                  <a:srgbClr val="FFC000"/>
                </a:solidFill>
                <a:latin typeface="HanziPen TC" charset="-120"/>
                <a:ea typeface="HanziPen TC" charset="-120"/>
                <a:cs typeface="HanziPen TC" charset="-120"/>
              </a:rPr>
              <a:t>Price : S$46</a:t>
            </a:r>
          </a:p>
          <a:p>
            <a:pPr algn="l"/>
            <a:endParaRPr lang="en-SG" sz="1000" dirty="0">
              <a:solidFill>
                <a:schemeClr val="bg1"/>
              </a:solidFill>
              <a:latin typeface="HanziPen TC" charset="-120"/>
              <a:ea typeface="HanziPen TC" charset="-120"/>
              <a:cs typeface="HanziPen TC" charset="-120"/>
            </a:endParaRPr>
          </a:p>
          <a:p>
            <a:pPr algn="l"/>
            <a:r>
              <a:rPr lang="en-SG" sz="3200" dirty="0">
                <a:solidFill>
                  <a:schemeClr val="bg1"/>
                </a:solidFill>
                <a:latin typeface="HanziPen TC" charset="-120"/>
                <a:ea typeface="HanziPen TC" charset="-120"/>
                <a:cs typeface="HanziPen TC" charset="-120"/>
              </a:rPr>
              <a:t>Cashback 2% : $0.92</a:t>
            </a:r>
          </a:p>
          <a:p>
            <a:pPr algn="l"/>
            <a:r>
              <a:rPr lang="en-SG" sz="3200" dirty="0">
                <a:solidFill>
                  <a:schemeClr val="bg1"/>
                </a:solidFill>
                <a:latin typeface="HanziPen TC" charset="-120"/>
                <a:ea typeface="HanziPen TC" charset="-120"/>
                <a:cs typeface="HanziPen TC" charset="-120"/>
              </a:rPr>
              <a:t>IBV 2% </a:t>
            </a:r>
          </a:p>
        </p:txBody>
      </p:sp>
      <p:sp>
        <p:nvSpPr>
          <p:cNvPr id="5" name="Subtitle 2">
            <a:extLst>
              <a:ext uri="{FF2B5EF4-FFF2-40B4-BE49-F238E27FC236}">
                <a16:creationId xmlns:a16="http://schemas.microsoft.com/office/drawing/2014/main" id="{26A5F2F8-CDFD-4885-A477-BCCCE22920E6}"/>
              </a:ext>
            </a:extLst>
          </p:cNvPr>
          <p:cNvSpPr txBox="1">
            <a:spLocks/>
          </p:cNvSpPr>
          <p:nvPr/>
        </p:nvSpPr>
        <p:spPr>
          <a:xfrm>
            <a:off x="4698507" y="3271242"/>
            <a:ext cx="4271963" cy="124182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SG" sz="2700" dirty="0"/>
          </a:p>
        </p:txBody>
      </p:sp>
      <p:pic>
        <p:nvPicPr>
          <p:cNvPr id="3076" name="Picture 4" descr="Image result for ishop changi logo">
            <a:extLst>
              <a:ext uri="{FF2B5EF4-FFF2-40B4-BE49-F238E27FC236}">
                <a16:creationId xmlns:a16="http://schemas.microsoft.com/office/drawing/2014/main" id="{9EDB2CCB-B79F-4E52-B6FD-7788C65EDD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95285" y="1156181"/>
            <a:ext cx="4001918" cy="958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6" descr="A screenshot of a cell phone&#10;&#10;Description generated with very high confidence">
            <a:extLst>
              <a:ext uri="{FF2B5EF4-FFF2-40B4-BE49-F238E27FC236}">
                <a16:creationId xmlns:a16="http://schemas.microsoft.com/office/drawing/2014/main" id="{465111BE-0580-4E3A-9C7B-B421FD6D62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527"/>
          <a:stretch/>
        </p:blipFill>
        <p:spPr>
          <a:xfrm>
            <a:off x="188037" y="92254"/>
            <a:ext cx="2006536" cy="3193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picture containing indoor, table, wall&#10;&#10;Description generated with very high confidence">
            <a:extLst>
              <a:ext uri="{FF2B5EF4-FFF2-40B4-BE49-F238E27FC236}">
                <a16:creationId xmlns:a16="http://schemas.microsoft.com/office/drawing/2014/main" id="{F3997765-29E0-408D-A41F-EC3BB70C8C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623" t="4993" r="12353" b="9881"/>
          <a:stretch/>
        </p:blipFill>
        <p:spPr>
          <a:xfrm>
            <a:off x="2391351" y="77966"/>
            <a:ext cx="2320874" cy="3333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A picture containing indoor, birthday, cake, bottle&#10;&#10;Description generated with very high confidence">
            <a:extLst>
              <a:ext uri="{FF2B5EF4-FFF2-40B4-BE49-F238E27FC236}">
                <a16:creationId xmlns:a16="http://schemas.microsoft.com/office/drawing/2014/main" id="{89A9BEA1-C328-45C0-A537-019BA91548E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429" r="3120" b="17094"/>
          <a:stretch/>
        </p:blipFill>
        <p:spPr>
          <a:xfrm>
            <a:off x="697152" y="1827910"/>
            <a:ext cx="2179152" cy="3099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820983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rgbClr val="403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Subtitle 2">
            <a:extLst>
              <a:ext uri="{FF2B5EF4-FFF2-40B4-BE49-F238E27FC236}">
                <a16:creationId xmlns:a16="http://schemas.microsoft.com/office/drawing/2014/main" id="{E393770A-4AC7-4D39-BF4D-A27AF1D21C81}"/>
              </a:ext>
            </a:extLst>
          </p:cNvPr>
          <p:cNvSpPr>
            <a:spLocks noGrp="1"/>
          </p:cNvSpPr>
          <p:nvPr>
            <p:ph type="subTitle" idx="1"/>
          </p:nvPr>
        </p:nvSpPr>
        <p:spPr>
          <a:xfrm>
            <a:off x="4572000" y="2889689"/>
            <a:ext cx="4398470" cy="1697309"/>
          </a:xfrm>
        </p:spPr>
        <p:txBody>
          <a:bodyPr>
            <a:noAutofit/>
          </a:bodyPr>
          <a:lstStyle/>
          <a:p>
            <a:pPr algn="l"/>
            <a:r>
              <a:rPr lang="en-SG" sz="3200" dirty="0">
                <a:solidFill>
                  <a:srgbClr val="FFC000"/>
                </a:solidFill>
                <a:latin typeface="HanziPen TC" charset="-120"/>
                <a:ea typeface="HanziPen TC" charset="-120"/>
                <a:cs typeface="HanziPen TC" charset="-120"/>
              </a:rPr>
              <a:t>Price : S$ 249.85</a:t>
            </a:r>
          </a:p>
          <a:p>
            <a:pPr algn="l"/>
            <a:endParaRPr lang="en-SG" sz="1000" dirty="0">
              <a:solidFill>
                <a:schemeClr val="bg1"/>
              </a:solidFill>
              <a:latin typeface="HanziPen TC" charset="-120"/>
              <a:ea typeface="HanziPen TC" charset="-120"/>
              <a:cs typeface="HanziPen TC" charset="-120"/>
            </a:endParaRPr>
          </a:p>
          <a:p>
            <a:pPr algn="l"/>
            <a:r>
              <a:rPr lang="en-SG" sz="3200" dirty="0">
                <a:solidFill>
                  <a:schemeClr val="bg1"/>
                </a:solidFill>
                <a:latin typeface="HanziPen TC" charset="-120"/>
                <a:ea typeface="HanziPen TC" charset="-120"/>
                <a:cs typeface="HanziPen TC" charset="-120"/>
              </a:rPr>
              <a:t>Cashback 4% : S$9.99</a:t>
            </a:r>
          </a:p>
          <a:p>
            <a:pPr algn="l"/>
            <a:r>
              <a:rPr lang="en-SG" sz="3200" dirty="0">
                <a:solidFill>
                  <a:schemeClr val="bg1"/>
                </a:solidFill>
                <a:latin typeface="HanziPen TC" charset="-120"/>
                <a:ea typeface="HanziPen TC" charset="-120"/>
                <a:cs typeface="HanziPen TC" charset="-120"/>
              </a:rPr>
              <a:t>IBV 2% </a:t>
            </a:r>
          </a:p>
        </p:txBody>
      </p:sp>
      <p:sp>
        <p:nvSpPr>
          <p:cNvPr id="5" name="Subtitle 2">
            <a:extLst>
              <a:ext uri="{FF2B5EF4-FFF2-40B4-BE49-F238E27FC236}">
                <a16:creationId xmlns:a16="http://schemas.microsoft.com/office/drawing/2014/main" id="{26A5F2F8-CDFD-4885-A477-BCCCE22920E6}"/>
              </a:ext>
            </a:extLst>
          </p:cNvPr>
          <p:cNvSpPr txBox="1">
            <a:spLocks/>
          </p:cNvSpPr>
          <p:nvPr/>
        </p:nvSpPr>
        <p:spPr>
          <a:xfrm>
            <a:off x="4698507" y="3271242"/>
            <a:ext cx="4271963" cy="124182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SG" sz="2700" dirty="0"/>
          </a:p>
        </p:txBody>
      </p:sp>
      <p:sp>
        <p:nvSpPr>
          <p:cNvPr id="2" name="TextBox 1">
            <a:extLst>
              <a:ext uri="{FF2B5EF4-FFF2-40B4-BE49-F238E27FC236}">
                <a16:creationId xmlns:a16="http://schemas.microsoft.com/office/drawing/2014/main" id="{BE2B3BD9-FCFC-4D1A-9847-1D940E1686BE}"/>
              </a:ext>
            </a:extLst>
          </p:cNvPr>
          <p:cNvSpPr txBox="1"/>
          <p:nvPr/>
        </p:nvSpPr>
        <p:spPr>
          <a:xfrm>
            <a:off x="337901" y="3968470"/>
            <a:ext cx="4720347" cy="400110"/>
          </a:xfrm>
          <a:prstGeom prst="rect">
            <a:avLst/>
          </a:prstGeom>
          <a:noFill/>
        </p:spPr>
        <p:txBody>
          <a:bodyPr wrap="square" rtlCol="0">
            <a:spAutoFit/>
          </a:bodyPr>
          <a:lstStyle/>
          <a:p>
            <a:r>
              <a:rPr lang="en-SG" sz="2000" dirty="0">
                <a:solidFill>
                  <a:schemeClr val="bg1"/>
                </a:solidFill>
              </a:rPr>
              <a:t>The North Face Cobra 60L Backpack</a:t>
            </a:r>
          </a:p>
        </p:txBody>
      </p:sp>
      <p:pic>
        <p:nvPicPr>
          <p:cNvPr id="5126" name="Picture 6" descr="Image result for backcountry logo">
            <a:extLst>
              <a:ext uri="{FF2B5EF4-FFF2-40B4-BE49-F238E27FC236}">
                <a16:creationId xmlns:a16="http://schemas.microsoft.com/office/drawing/2014/main" id="{A859D14E-684C-496B-8555-CEE6B8D698E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93074" y="854175"/>
            <a:ext cx="3082827" cy="1717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32" name="Picture 12" descr="The North Face - Cobra 60L Backpack - Fiery Red/Tnf Black">
            <a:extLst>
              <a:ext uri="{FF2B5EF4-FFF2-40B4-BE49-F238E27FC236}">
                <a16:creationId xmlns:a16="http://schemas.microsoft.com/office/drawing/2014/main" id="{827DD22C-4C13-44D0-A5FE-DCEA1624FC2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7901" y="380893"/>
            <a:ext cx="3148119" cy="3148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36" name="Picture 16" descr="Image result for the north face logo">
            <a:extLst>
              <a:ext uri="{FF2B5EF4-FFF2-40B4-BE49-F238E27FC236}">
                <a16:creationId xmlns:a16="http://schemas.microsoft.com/office/drawing/2014/main" id="{6A164ED7-4AD7-4982-A4F2-AFA2898C0E1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23921" y="1463787"/>
            <a:ext cx="1040897" cy="1040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1263933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5143500"/>
          </a:xfrm>
          <a:prstGeom prst="rect">
            <a:avLst/>
          </a:prstGeom>
          <a:solidFill>
            <a:srgbClr val="403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pic>
        <p:nvPicPr>
          <p:cNvPr id="6" name="Picture 5">
            <a:extLst>
              <a:ext uri="{FF2B5EF4-FFF2-40B4-BE49-F238E27FC236}">
                <a16:creationId xmlns:a16="http://schemas.microsoft.com/office/drawing/2014/main" id="{09C38BAE-F6A6-4EAA-BB4A-25DC3655EF44}"/>
              </a:ext>
            </a:extLst>
          </p:cNvPr>
          <p:cNvPicPr/>
          <p:nvPr/>
        </p:nvPicPr>
        <p:blipFill rotWithShape="1">
          <a:blip r:embed="rId2" cstate="screen">
            <a:extLst>
              <a:ext uri="{28A0092B-C50C-407E-A947-70E740481C1C}">
                <a14:useLocalDpi xmlns:a14="http://schemas.microsoft.com/office/drawing/2010/main"/>
              </a:ext>
            </a:extLst>
          </a:blip>
          <a:srcRect l="11919" t="19570" r="63936" b="7529"/>
          <a:stretch/>
        </p:blipFill>
        <p:spPr bwMode="auto">
          <a:xfrm>
            <a:off x="2265703" y="230298"/>
            <a:ext cx="2727659" cy="3494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3" name="Subtitle 2">
            <a:extLst>
              <a:ext uri="{FF2B5EF4-FFF2-40B4-BE49-F238E27FC236}">
                <a16:creationId xmlns:a16="http://schemas.microsoft.com/office/drawing/2014/main" id="{E393770A-4AC7-4D39-BF4D-A27AF1D21C81}"/>
              </a:ext>
            </a:extLst>
          </p:cNvPr>
          <p:cNvSpPr>
            <a:spLocks noGrp="1"/>
          </p:cNvSpPr>
          <p:nvPr>
            <p:ph type="subTitle" idx="1"/>
          </p:nvPr>
        </p:nvSpPr>
        <p:spPr>
          <a:xfrm>
            <a:off x="6135819" y="2859802"/>
            <a:ext cx="2409481" cy="1241822"/>
          </a:xfrm>
        </p:spPr>
        <p:txBody>
          <a:bodyPr>
            <a:noAutofit/>
          </a:bodyPr>
          <a:lstStyle/>
          <a:p>
            <a:pPr algn="l"/>
            <a:r>
              <a:rPr lang="en-SG" sz="3200" dirty="0">
                <a:solidFill>
                  <a:srgbClr val="FFC000"/>
                </a:solidFill>
                <a:latin typeface="HanziPen TC" charset="-120"/>
                <a:ea typeface="HanziPen TC" charset="-120"/>
                <a:cs typeface="HanziPen TC" charset="-120"/>
              </a:rPr>
              <a:t>Price : S$25</a:t>
            </a:r>
          </a:p>
          <a:p>
            <a:pPr algn="l"/>
            <a:endParaRPr lang="en-SG" sz="1000" dirty="0">
              <a:solidFill>
                <a:srgbClr val="FFC000"/>
              </a:solidFill>
              <a:latin typeface="HanziPen TC" charset="-120"/>
              <a:ea typeface="HanziPen TC" charset="-120"/>
              <a:cs typeface="HanziPen TC" charset="-120"/>
            </a:endParaRPr>
          </a:p>
          <a:p>
            <a:pPr algn="l"/>
            <a:r>
              <a:rPr lang="en-SG" sz="3200" dirty="0">
                <a:solidFill>
                  <a:schemeClr val="bg1"/>
                </a:solidFill>
                <a:latin typeface="HanziPen TC" charset="-120"/>
                <a:ea typeface="HanziPen TC" charset="-120"/>
                <a:cs typeface="HanziPen TC" charset="-120"/>
              </a:rPr>
              <a:t>IBV 3% </a:t>
            </a:r>
          </a:p>
        </p:txBody>
      </p:sp>
      <p:pic>
        <p:nvPicPr>
          <p:cNvPr id="9220" name="Picture 4" descr="Image result for kkday travel logo">
            <a:extLst>
              <a:ext uri="{FF2B5EF4-FFF2-40B4-BE49-F238E27FC236}">
                <a16:creationId xmlns:a16="http://schemas.microsoft.com/office/drawing/2014/main" id="{7189F39A-28F6-4DA2-AB86-C60996FDDC0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294" y="910698"/>
            <a:ext cx="3275529" cy="12418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3" name="Picture 12" descr="A group of people sitting at a train station&#10;&#10;Description generated with high confidence">
            <a:extLst>
              <a:ext uri="{FF2B5EF4-FFF2-40B4-BE49-F238E27FC236}">
                <a16:creationId xmlns:a16="http://schemas.microsoft.com/office/drawing/2014/main" id="{4B03A2F3-CE6C-4DAD-8628-9B38756E0E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581" y="500483"/>
            <a:ext cx="1858541" cy="3304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A picture containing building&#10;&#10;Description generated with high confidence">
            <a:extLst>
              <a:ext uri="{FF2B5EF4-FFF2-40B4-BE49-F238E27FC236}">
                <a16:creationId xmlns:a16="http://schemas.microsoft.com/office/drawing/2014/main" id="{3740F40F-1568-4E6A-8E90-6DDC9B3F36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3535" y="2647467"/>
            <a:ext cx="3830734" cy="2154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174452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5143500"/>
          </a:xfrm>
          <a:prstGeom prst="rect">
            <a:avLst/>
          </a:prstGeom>
          <a:solidFill>
            <a:srgbClr val="403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Subtitle 2">
            <a:extLst>
              <a:ext uri="{FF2B5EF4-FFF2-40B4-BE49-F238E27FC236}">
                <a16:creationId xmlns:a16="http://schemas.microsoft.com/office/drawing/2014/main" id="{E393770A-4AC7-4D39-BF4D-A27AF1D21C81}"/>
              </a:ext>
            </a:extLst>
          </p:cNvPr>
          <p:cNvSpPr>
            <a:spLocks noGrp="1"/>
          </p:cNvSpPr>
          <p:nvPr>
            <p:ph type="subTitle" idx="1"/>
          </p:nvPr>
        </p:nvSpPr>
        <p:spPr>
          <a:xfrm>
            <a:off x="4572000" y="2815755"/>
            <a:ext cx="4485235" cy="1697309"/>
          </a:xfrm>
        </p:spPr>
        <p:txBody>
          <a:bodyPr>
            <a:noAutofit/>
          </a:bodyPr>
          <a:lstStyle/>
          <a:p>
            <a:pPr algn="l"/>
            <a:r>
              <a:rPr lang="en-SG" sz="3200" dirty="0">
                <a:solidFill>
                  <a:srgbClr val="FFC000"/>
                </a:solidFill>
                <a:latin typeface="HanziPen TC" charset="-120"/>
                <a:ea typeface="HanziPen TC" charset="-120"/>
                <a:cs typeface="HanziPen TC" charset="-120"/>
              </a:rPr>
              <a:t>Price : S$90</a:t>
            </a:r>
          </a:p>
          <a:p>
            <a:pPr algn="l"/>
            <a:endParaRPr lang="en-SG" sz="1000" dirty="0">
              <a:latin typeface="HanziPen TC" charset="-120"/>
              <a:ea typeface="HanziPen TC" charset="-120"/>
              <a:cs typeface="HanziPen TC" charset="-120"/>
            </a:endParaRPr>
          </a:p>
          <a:p>
            <a:pPr algn="l"/>
            <a:r>
              <a:rPr lang="en-SG" sz="3200" dirty="0">
                <a:solidFill>
                  <a:schemeClr val="bg1"/>
                </a:solidFill>
                <a:latin typeface="HanziPen TC" charset="-120"/>
                <a:ea typeface="HanziPen TC" charset="-120"/>
                <a:cs typeface="HanziPen TC" charset="-120"/>
              </a:rPr>
              <a:t>Cashback 2% : S$1.80</a:t>
            </a:r>
          </a:p>
          <a:p>
            <a:pPr algn="l"/>
            <a:r>
              <a:rPr lang="en-SG" sz="3200" dirty="0">
                <a:solidFill>
                  <a:schemeClr val="bg1"/>
                </a:solidFill>
                <a:latin typeface="HanziPen TC" charset="-120"/>
                <a:ea typeface="HanziPen TC" charset="-120"/>
                <a:cs typeface="HanziPen TC" charset="-120"/>
              </a:rPr>
              <a:t>IBV 2% </a:t>
            </a:r>
          </a:p>
        </p:txBody>
      </p:sp>
      <p:sp>
        <p:nvSpPr>
          <p:cNvPr id="5" name="Subtitle 2">
            <a:extLst>
              <a:ext uri="{FF2B5EF4-FFF2-40B4-BE49-F238E27FC236}">
                <a16:creationId xmlns:a16="http://schemas.microsoft.com/office/drawing/2014/main" id="{26A5F2F8-CDFD-4885-A477-BCCCE22920E6}"/>
              </a:ext>
            </a:extLst>
          </p:cNvPr>
          <p:cNvSpPr txBox="1">
            <a:spLocks/>
          </p:cNvSpPr>
          <p:nvPr/>
        </p:nvSpPr>
        <p:spPr>
          <a:xfrm>
            <a:off x="4698507" y="3271242"/>
            <a:ext cx="4271963" cy="124182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SG" sz="2700" dirty="0"/>
          </a:p>
        </p:txBody>
      </p:sp>
      <p:pic>
        <p:nvPicPr>
          <p:cNvPr id="8" name="Picture 7">
            <a:extLst>
              <a:ext uri="{FF2B5EF4-FFF2-40B4-BE49-F238E27FC236}">
                <a16:creationId xmlns:a16="http://schemas.microsoft.com/office/drawing/2014/main" id="{E450F6B0-240B-474D-AD01-EAB3D0684553}"/>
              </a:ext>
            </a:extLst>
          </p:cNvPr>
          <p:cNvPicPr/>
          <p:nvPr/>
        </p:nvPicPr>
        <p:blipFill rotWithShape="1">
          <a:blip r:embed="rId2" cstate="screen">
            <a:extLst>
              <a:ext uri="{28A0092B-C50C-407E-A947-70E740481C1C}">
                <a14:useLocalDpi xmlns:a14="http://schemas.microsoft.com/office/drawing/2010/main"/>
              </a:ext>
            </a:extLst>
          </a:blip>
          <a:srcRect l="17470" t="31954" r="20320" b="13649"/>
          <a:stretch/>
        </p:blipFill>
        <p:spPr bwMode="auto">
          <a:xfrm>
            <a:off x="361050" y="342686"/>
            <a:ext cx="4210950" cy="21700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030" name="Picture 6" descr="Image result for buses online logo">
            <a:extLst>
              <a:ext uri="{FF2B5EF4-FFF2-40B4-BE49-F238E27FC236}">
                <a16:creationId xmlns:a16="http://schemas.microsoft.com/office/drawing/2014/main" id="{D4501260-6420-40F7-85F3-7C579F488AF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101" r="2269"/>
          <a:stretch/>
        </p:blipFill>
        <p:spPr bwMode="auto">
          <a:xfrm>
            <a:off x="5476381" y="526554"/>
            <a:ext cx="2589989" cy="18022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5827117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110" y="-20101"/>
            <a:ext cx="9144000" cy="5143500"/>
          </a:xfrm>
          <a:prstGeom prst="rect">
            <a:avLst/>
          </a:prstGeom>
          <a:solidFill>
            <a:srgbClr val="403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Subtitle 2">
            <a:extLst>
              <a:ext uri="{FF2B5EF4-FFF2-40B4-BE49-F238E27FC236}">
                <a16:creationId xmlns:a16="http://schemas.microsoft.com/office/drawing/2014/main" id="{E393770A-4AC7-4D39-BF4D-A27AF1D21C81}"/>
              </a:ext>
            </a:extLst>
          </p:cNvPr>
          <p:cNvSpPr>
            <a:spLocks noGrp="1"/>
          </p:cNvSpPr>
          <p:nvPr>
            <p:ph type="subTitle" idx="1"/>
          </p:nvPr>
        </p:nvSpPr>
        <p:spPr>
          <a:xfrm>
            <a:off x="3137988" y="2490199"/>
            <a:ext cx="4045631" cy="1296835"/>
          </a:xfrm>
        </p:spPr>
        <p:txBody>
          <a:bodyPr>
            <a:noAutofit/>
          </a:bodyPr>
          <a:lstStyle/>
          <a:p>
            <a:pPr algn="l"/>
            <a:r>
              <a:rPr lang="en-SG" sz="3200" dirty="0">
                <a:solidFill>
                  <a:srgbClr val="FFC000"/>
                </a:solidFill>
                <a:latin typeface="HanziPen TC" charset="-120"/>
                <a:ea typeface="HanziPen TC" charset="-120"/>
                <a:cs typeface="HanziPen TC" charset="-120"/>
              </a:rPr>
              <a:t>Price : S$285.25</a:t>
            </a:r>
          </a:p>
          <a:p>
            <a:pPr algn="l"/>
            <a:endParaRPr lang="en-SG" sz="3200" dirty="0">
              <a:latin typeface="HanziPen TC" charset="-120"/>
              <a:ea typeface="HanziPen TC" charset="-120"/>
              <a:cs typeface="HanziPen TC" charset="-120"/>
            </a:endParaRPr>
          </a:p>
          <a:p>
            <a:pPr algn="l"/>
            <a:r>
              <a:rPr lang="en-SG" sz="3200" dirty="0">
                <a:solidFill>
                  <a:schemeClr val="bg1"/>
                </a:solidFill>
                <a:latin typeface="HanziPen TC" charset="-120"/>
                <a:ea typeface="HanziPen TC" charset="-120"/>
                <a:cs typeface="HanziPen TC" charset="-120"/>
              </a:rPr>
              <a:t>Cashback : S$5.33 </a:t>
            </a:r>
          </a:p>
          <a:p>
            <a:pPr algn="l"/>
            <a:r>
              <a:rPr lang="en-SG" sz="3200" dirty="0">
                <a:solidFill>
                  <a:schemeClr val="bg1"/>
                </a:solidFill>
                <a:latin typeface="HanziPen TC" charset="-120"/>
                <a:ea typeface="HanziPen TC" charset="-120"/>
                <a:cs typeface="HanziPen TC" charset="-120"/>
              </a:rPr>
              <a:t>BV: 88 BV</a:t>
            </a:r>
          </a:p>
        </p:txBody>
      </p:sp>
      <p:sp>
        <p:nvSpPr>
          <p:cNvPr id="2" name="TextBox 1">
            <a:extLst>
              <a:ext uri="{FF2B5EF4-FFF2-40B4-BE49-F238E27FC236}">
                <a16:creationId xmlns:a16="http://schemas.microsoft.com/office/drawing/2014/main" id="{2BA13B03-8792-41AA-B615-15BEFEB7F17E}"/>
              </a:ext>
            </a:extLst>
          </p:cNvPr>
          <p:cNvSpPr txBox="1"/>
          <p:nvPr/>
        </p:nvSpPr>
        <p:spPr>
          <a:xfrm>
            <a:off x="4227990" y="2230514"/>
            <a:ext cx="685800" cy="300082"/>
          </a:xfrm>
          <a:prstGeom prst="rect">
            <a:avLst/>
          </a:prstGeom>
          <a:noFill/>
        </p:spPr>
        <p:txBody>
          <a:bodyPr wrap="square" rtlCol="0">
            <a:spAutoFit/>
          </a:bodyPr>
          <a:lstStyle/>
          <a:p>
            <a:endParaRPr lang="en-SG" sz="1350"/>
          </a:p>
        </p:txBody>
      </p:sp>
      <p:sp>
        <p:nvSpPr>
          <p:cNvPr id="4" name="TextBox 3">
            <a:extLst>
              <a:ext uri="{FF2B5EF4-FFF2-40B4-BE49-F238E27FC236}">
                <a16:creationId xmlns:a16="http://schemas.microsoft.com/office/drawing/2014/main" id="{0F13204C-901F-4DC2-B8CE-AE263A94E12D}"/>
              </a:ext>
            </a:extLst>
          </p:cNvPr>
          <p:cNvSpPr txBox="1"/>
          <p:nvPr/>
        </p:nvSpPr>
        <p:spPr>
          <a:xfrm>
            <a:off x="3175029" y="870415"/>
            <a:ext cx="3110618" cy="969496"/>
          </a:xfrm>
          <a:prstGeom prst="rect">
            <a:avLst/>
          </a:prstGeom>
          <a:noFill/>
        </p:spPr>
        <p:txBody>
          <a:bodyPr wrap="square" rtlCol="0">
            <a:spAutoFit/>
          </a:bodyPr>
          <a:lstStyle/>
          <a:p>
            <a:pPr fontAlgn="base"/>
            <a:r>
              <a:rPr lang="en-SG" sz="2850" b="1" dirty="0">
                <a:solidFill>
                  <a:schemeClr val="bg1"/>
                </a:solidFill>
              </a:rPr>
              <a:t>Isotonix® </a:t>
            </a:r>
          </a:p>
          <a:p>
            <a:pPr fontAlgn="base"/>
            <a:r>
              <a:rPr lang="en-SG" sz="2850" b="1" dirty="0">
                <a:solidFill>
                  <a:schemeClr val="bg1"/>
                </a:solidFill>
              </a:rPr>
              <a:t>Daily Essentials Kit</a:t>
            </a:r>
          </a:p>
        </p:txBody>
      </p:sp>
      <p:pic>
        <p:nvPicPr>
          <p:cNvPr id="8" name="Picture 7" descr="A picture containing bottle, person, indoor, drink&#10;&#10;Description generated with very high confidence">
            <a:extLst>
              <a:ext uri="{FF2B5EF4-FFF2-40B4-BE49-F238E27FC236}">
                <a16:creationId xmlns:a16="http://schemas.microsoft.com/office/drawing/2014/main" id="{5D713EE8-57DE-47B0-8C9F-3F0019CB93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043" r="17026" b="11428"/>
          <a:stretch/>
        </p:blipFill>
        <p:spPr>
          <a:xfrm>
            <a:off x="289671" y="251892"/>
            <a:ext cx="2577038" cy="4599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https://img.shop.com/Image/250000/253400/253436/products/1120642433__400x400__.jpg">
            <a:extLst>
              <a:ext uri="{FF2B5EF4-FFF2-40B4-BE49-F238E27FC236}">
                <a16:creationId xmlns:a16="http://schemas.microsoft.com/office/drawing/2014/main" id="{CD3115F0-8B2C-412C-B9AE-D9A7B718E1B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30746" y="870415"/>
            <a:ext cx="2425163" cy="2425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110800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flipH="1" flipV="1">
            <a:off x="4634778" y="409432"/>
            <a:ext cx="4075907" cy="4071812"/>
          </a:xfrm>
          <a:prstGeom prst="ellipse">
            <a:avLst/>
          </a:prstGeom>
          <a:solidFill>
            <a:srgbClr val="07595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latin typeface="Calibri"/>
            </a:endParaRPr>
          </a:p>
        </p:txBody>
      </p:sp>
      <p:sp>
        <p:nvSpPr>
          <p:cNvPr id="5" name="Title 1"/>
          <p:cNvSpPr>
            <a:spLocks noGrp="1"/>
          </p:cNvSpPr>
          <p:nvPr>
            <p:ph type="title"/>
          </p:nvPr>
        </p:nvSpPr>
        <p:spPr>
          <a:xfrm>
            <a:off x="5105625" y="1342157"/>
            <a:ext cx="3134213" cy="857250"/>
          </a:xfrm>
        </p:spPr>
        <p:txBody>
          <a:bodyPr>
            <a:noAutofit/>
          </a:bodyPr>
          <a:lstStyle/>
          <a:p>
            <a:pPr algn="ctr"/>
            <a:r>
              <a:rPr lang="en-US" cap="all" dirty="0">
                <a:ln w="3175">
                  <a:solidFill>
                    <a:schemeClr val="bg1"/>
                  </a:solidFill>
                </a:ln>
                <a:solidFill>
                  <a:schemeClr val="bg1"/>
                </a:solidFill>
                <a:latin typeface="Century Gothic" panose="020B0502020202020204" pitchFamily="34" charset="0"/>
              </a:rPr>
              <a:t>What is an Annuity</a:t>
            </a:r>
          </a:p>
        </p:txBody>
      </p:sp>
      <p:sp>
        <p:nvSpPr>
          <p:cNvPr id="6" name="Rectangle 5"/>
          <p:cNvSpPr/>
          <p:nvPr/>
        </p:nvSpPr>
        <p:spPr>
          <a:xfrm>
            <a:off x="5283008" y="2484987"/>
            <a:ext cx="3162489" cy="1469633"/>
          </a:xfrm>
          <a:prstGeom prst="rect">
            <a:avLst/>
          </a:prstGeom>
        </p:spPr>
        <p:txBody>
          <a:bodyPr wrap="square" lIns="68579" tIns="34289" rIns="68579" bIns="34289">
            <a:spAutoFit/>
          </a:bodyPr>
          <a:lstStyle/>
          <a:p>
            <a:pPr defTabSz="685783"/>
            <a:r>
              <a:rPr lang="en-US" sz="1300" dirty="0">
                <a:solidFill>
                  <a:prstClr val="white"/>
                </a:solidFill>
                <a:latin typeface="Calibri"/>
              </a:rPr>
              <a:t>An “Annuity” is a process by which a fixed payment is made to you at specified intervals for a specified length of time.</a:t>
            </a:r>
          </a:p>
          <a:p>
            <a:pPr defTabSz="685783"/>
            <a:endParaRPr lang="en-US" sz="1300" dirty="0">
              <a:solidFill>
                <a:prstClr val="white"/>
              </a:solidFill>
              <a:latin typeface="Calibri"/>
            </a:endParaRPr>
          </a:p>
          <a:p>
            <a:pPr defTabSz="685783"/>
            <a:r>
              <a:rPr lang="en-US" sz="1300" dirty="0">
                <a:solidFill>
                  <a:prstClr val="white"/>
                </a:solidFill>
                <a:latin typeface="Calibri"/>
              </a:rPr>
              <a:t>To fund the “Annuity” you must contribute a fixed sum payment before payouts to you may begin.</a:t>
            </a:r>
          </a:p>
        </p:txBody>
      </p:sp>
      <p:cxnSp>
        <p:nvCxnSpPr>
          <p:cNvPr id="7" name="Straight Connector 6"/>
          <p:cNvCxnSpPr/>
          <p:nvPr/>
        </p:nvCxnSpPr>
        <p:spPr>
          <a:xfrm>
            <a:off x="4978704" y="2362156"/>
            <a:ext cx="33880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566354"/>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rgbClr val="403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2" name="TextBox 1">
            <a:extLst>
              <a:ext uri="{FF2B5EF4-FFF2-40B4-BE49-F238E27FC236}">
                <a16:creationId xmlns:a16="http://schemas.microsoft.com/office/drawing/2014/main" id="{2BA13B03-8792-41AA-B615-15BEFEB7F17E}"/>
              </a:ext>
            </a:extLst>
          </p:cNvPr>
          <p:cNvSpPr txBox="1"/>
          <p:nvPr/>
        </p:nvSpPr>
        <p:spPr>
          <a:xfrm>
            <a:off x="4227990" y="2230514"/>
            <a:ext cx="685800" cy="300082"/>
          </a:xfrm>
          <a:prstGeom prst="rect">
            <a:avLst/>
          </a:prstGeom>
          <a:noFill/>
        </p:spPr>
        <p:txBody>
          <a:bodyPr wrap="square" rtlCol="0">
            <a:spAutoFit/>
          </a:bodyPr>
          <a:lstStyle/>
          <a:p>
            <a:endParaRPr lang="en-SG" sz="1350"/>
          </a:p>
        </p:txBody>
      </p:sp>
      <p:sp>
        <p:nvSpPr>
          <p:cNvPr id="4" name="TextBox 3">
            <a:extLst>
              <a:ext uri="{FF2B5EF4-FFF2-40B4-BE49-F238E27FC236}">
                <a16:creationId xmlns:a16="http://schemas.microsoft.com/office/drawing/2014/main" id="{0F13204C-901F-4DC2-B8CE-AE263A94E12D}"/>
              </a:ext>
            </a:extLst>
          </p:cNvPr>
          <p:cNvSpPr txBox="1"/>
          <p:nvPr/>
        </p:nvSpPr>
        <p:spPr>
          <a:xfrm>
            <a:off x="408031" y="506648"/>
            <a:ext cx="6098779" cy="830997"/>
          </a:xfrm>
          <a:prstGeom prst="rect">
            <a:avLst/>
          </a:prstGeom>
          <a:noFill/>
        </p:spPr>
        <p:txBody>
          <a:bodyPr wrap="square" rtlCol="0">
            <a:spAutoFit/>
          </a:bodyPr>
          <a:lstStyle/>
          <a:p>
            <a:pPr fontAlgn="base"/>
            <a:r>
              <a:rPr lang="en-SG" sz="2400" b="1" dirty="0">
                <a:solidFill>
                  <a:schemeClr val="bg1"/>
                </a:solidFill>
              </a:rPr>
              <a:t>Cellular Laboratories® </a:t>
            </a:r>
          </a:p>
          <a:p>
            <a:pPr fontAlgn="base"/>
            <a:r>
              <a:rPr lang="en-SG" sz="2400" b="1" dirty="0">
                <a:solidFill>
                  <a:schemeClr val="bg1"/>
                </a:solidFill>
              </a:rPr>
              <a:t>De-Aging Sunscreen Broad Spectrum SPF 50+</a:t>
            </a:r>
          </a:p>
        </p:txBody>
      </p:sp>
      <p:sp>
        <p:nvSpPr>
          <p:cNvPr id="3" name="Subtitle 2">
            <a:extLst>
              <a:ext uri="{FF2B5EF4-FFF2-40B4-BE49-F238E27FC236}">
                <a16:creationId xmlns:a16="http://schemas.microsoft.com/office/drawing/2014/main" id="{E393770A-4AC7-4D39-BF4D-A27AF1D21C81}"/>
              </a:ext>
            </a:extLst>
          </p:cNvPr>
          <p:cNvSpPr>
            <a:spLocks noGrp="1"/>
          </p:cNvSpPr>
          <p:nvPr>
            <p:ph type="subTitle" idx="1"/>
          </p:nvPr>
        </p:nvSpPr>
        <p:spPr>
          <a:xfrm>
            <a:off x="4683567" y="2530257"/>
            <a:ext cx="3831552" cy="1295527"/>
          </a:xfrm>
        </p:spPr>
        <p:txBody>
          <a:bodyPr>
            <a:noAutofit/>
          </a:bodyPr>
          <a:lstStyle/>
          <a:p>
            <a:pPr algn="l"/>
            <a:r>
              <a:rPr lang="en-SG" sz="3200" dirty="0">
                <a:solidFill>
                  <a:srgbClr val="FFC000"/>
                </a:solidFill>
                <a:latin typeface="HanziPen TC" charset="-120"/>
                <a:ea typeface="HanziPen TC" charset="-120"/>
                <a:cs typeface="HanziPen TC" charset="-120"/>
              </a:rPr>
              <a:t>Price : S$68</a:t>
            </a:r>
          </a:p>
          <a:p>
            <a:pPr algn="l"/>
            <a:endParaRPr lang="en-SG" sz="3200" dirty="0">
              <a:solidFill>
                <a:schemeClr val="bg1"/>
              </a:solidFill>
              <a:latin typeface="HanziPen TC" charset="-120"/>
              <a:ea typeface="HanziPen TC" charset="-120"/>
              <a:cs typeface="HanziPen TC" charset="-120"/>
            </a:endParaRPr>
          </a:p>
          <a:p>
            <a:pPr algn="l"/>
            <a:r>
              <a:rPr lang="en-SG" sz="3200" dirty="0">
                <a:solidFill>
                  <a:schemeClr val="bg1"/>
                </a:solidFill>
                <a:latin typeface="HanziPen TC" charset="-120"/>
                <a:ea typeface="HanziPen TC" charset="-120"/>
                <a:cs typeface="HanziPen TC" charset="-120"/>
              </a:rPr>
              <a:t>Cashback : S$1.27 </a:t>
            </a:r>
          </a:p>
          <a:p>
            <a:pPr algn="l"/>
            <a:r>
              <a:rPr lang="en-SG" sz="3200" dirty="0">
                <a:solidFill>
                  <a:schemeClr val="bg1"/>
                </a:solidFill>
                <a:latin typeface="HanziPen TC" charset="-120"/>
                <a:ea typeface="HanziPen TC" charset="-120"/>
                <a:cs typeface="HanziPen TC" charset="-120"/>
              </a:rPr>
              <a:t>BV: 24 BV</a:t>
            </a:r>
          </a:p>
        </p:txBody>
      </p:sp>
      <p:pic>
        <p:nvPicPr>
          <p:cNvPr id="7" name="Picture 6" descr="A group of people standing on top of a grass covered field&#10;&#10;Description generated with very high confidence">
            <a:extLst>
              <a:ext uri="{FF2B5EF4-FFF2-40B4-BE49-F238E27FC236}">
                <a16:creationId xmlns:a16="http://schemas.microsoft.com/office/drawing/2014/main" id="{5A322F61-04FE-4C97-A047-3DC16B09E5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8957" y="1621417"/>
            <a:ext cx="4150945" cy="3113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descr="https://img.shop.com/Image/250000/254000/254046/products/1064446904__400x400__.jpg">
            <a:extLst>
              <a:ext uri="{FF2B5EF4-FFF2-40B4-BE49-F238E27FC236}">
                <a16:creationId xmlns:a16="http://schemas.microsoft.com/office/drawing/2014/main" id="{6BB6E9DF-5DE5-4FEB-B743-6004C0601BF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9077" r="18923"/>
          <a:stretch/>
        </p:blipFill>
        <p:spPr bwMode="auto">
          <a:xfrm>
            <a:off x="6978451" y="505201"/>
            <a:ext cx="177165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1514668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rgbClr val="403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2" name="TextBox 1">
            <a:extLst>
              <a:ext uri="{FF2B5EF4-FFF2-40B4-BE49-F238E27FC236}">
                <a16:creationId xmlns:a16="http://schemas.microsoft.com/office/drawing/2014/main" id="{2BA13B03-8792-41AA-B615-15BEFEB7F17E}"/>
              </a:ext>
            </a:extLst>
          </p:cNvPr>
          <p:cNvSpPr txBox="1"/>
          <p:nvPr/>
        </p:nvSpPr>
        <p:spPr>
          <a:xfrm>
            <a:off x="4227990" y="2230514"/>
            <a:ext cx="685800" cy="300082"/>
          </a:xfrm>
          <a:prstGeom prst="rect">
            <a:avLst/>
          </a:prstGeom>
          <a:noFill/>
        </p:spPr>
        <p:txBody>
          <a:bodyPr wrap="square" rtlCol="0">
            <a:spAutoFit/>
          </a:bodyPr>
          <a:lstStyle/>
          <a:p>
            <a:endParaRPr lang="en-SG" sz="1350"/>
          </a:p>
        </p:txBody>
      </p:sp>
      <p:sp>
        <p:nvSpPr>
          <p:cNvPr id="4" name="TextBox 3">
            <a:extLst>
              <a:ext uri="{FF2B5EF4-FFF2-40B4-BE49-F238E27FC236}">
                <a16:creationId xmlns:a16="http://schemas.microsoft.com/office/drawing/2014/main" id="{0F13204C-901F-4DC2-B8CE-AE263A94E12D}"/>
              </a:ext>
            </a:extLst>
          </p:cNvPr>
          <p:cNvSpPr txBox="1"/>
          <p:nvPr/>
        </p:nvSpPr>
        <p:spPr>
          <a:xfrm rot="20993815">
            <a:off x="4081008" y="882405"/>
            <a:ext cx="1563417" cy="1015663"/>
          </a:xfrm>
          <a:prstGeom prst="rect">
            <a:avLst/>
          </a:prstGeom>
          <a:noFill/>
        </p:spPr>
        <p:txBody>
          <a:bodyPr wrap="square" rtlCol="0">
            <a:spAutoFit/>
          </a:bodyPr>
          <a:lstStyle/>
          <a:p>
            <a:pPr algn="ctr" fontAlgn="base"/>
            <a:r>
              <a:rPr lang="en-SG" sz="3000" b="1" dirty="0">
                <a:solidFill>
                  <a:schemeClr val="bg1"/>
                </a:solidFill>
              </a:rPr>
              <a:t>TLS™ </a:t>
            </a:r>
          </a:p>
          <a:p>
            <a:pPr algn="ctr" fontAlgn="base"/>
            <a:r>
              <a:rPr lang="en-SG" sz="3000" b="1" dirty="0">
                <a:solidFill>
                  <a:schemeClr val="bg1"/>
                </a:solidFill>
              </a:rPr>
              <a:t>Trim Tea</a:t>
            </a:r>
          </a:p>
        </p:txBody>
      </p:sp>
      <p:sp>
        <p:nvSpPr>
          <p:cNvPr id="3" name="Subtitle 2">
            <a:extLst>
              <a:ext uri="{FF2B5EF4-FFF2-40B4-BE49-F238E27FC236}">
                <a16:creationId xmlns:a16="http://schemas.microsoft.com/office/drawing/2014/main" id="{E393770A-4AC7-4D39-BF4D-A27AF1D21C81}"/>
              </a:ext>
            </a:extLst>
          </p:cNvPr>
          <p:cNvSpPr>
            <a:spLocks noGrp="1"/>
          </p:cNvSpPr>
          <p:nvPr>
            <p:ph type="subTitle" idx="1"/>
          </p:nvPr>
        </p:nvSpPr>
        <p:spPr>
          <a:xfrm>
            <a:off x="5359410" y="3043051"/>
            <a:ext cx="3919803" cy="1219769"/>
          </a:xfrm>
        </p:spPr>
        <p:txBody>
          <a:bodyPr>
            <a:noAutofit/>
          </a:bodyPr>
          <a:lstStyle/>
          <a:p>
            <a:pPr algn="l"/>
            <a:r>
              <a:rPr lang="en-SG" sz="3200" dirty="0">
                <a:solidFill>
                  <a:srgbClr val="FFC000"/>
                </a:solidFill>
                <a:latin typeface="HanziPen TC" charset="-120"/>
                <a:ea typeface="HanziPen TC" charset="-120"/>
                <a:cs typeface="HanziPen TC" charset="-120"/>
              </a:rPr>
              <a:t>Price : S$64.75</a:t>
            </a:r>
          </a:p>
          <a:p>
            <a:pPr algn="l"/>
            <a:endParaRPr lang="en-SG" sz="1000" dirty="0">
              <a:latin typeface="HanziPen TC" charset="-120"/>
              <a:ea typeface="HanziPen TC" charset="-120"/>
              <a:cs typeface="HanziPen TC" charset="-120"/>
            </a:endParaRPr>
          </a:p>
          <a:p>
            <a:pPr algn="l"/>
            <a:r>
              <a:rPr lang="en-SG" sz="3200" dirty="0">
                <a:solidFill>
                  <a:schemeClr val="bg1"/>
                </a:solidFill>
                <a:latin typeface="HanziPen TC" charset="-120"/>
                <a:ea typeface="HanziPen TC" charset="-120"/>
                <a:cs typeface="HanziPen TC" charset="-120"/>
              </a:rPr>
              <a:t>Cashback : S$1.21</a:t>
            </a:r>
          </a:p>
          <a:p>
            <a:pPr algn="l"/>
            <a:r>
              <a:rPr lang="en-SG" sz="3200" dirty="0">
                <a:solidFill>
                  <a:schemeClr val="bg1"/>
                </a:solidFill>
                <a:latin typeface="HanziPen TC" charset="-120"/>
                <a:ea typeface="HanziPen TC" charset="-120"/>
                <a:cs typeface="HanziPen TC" charset="-120"/>
              </a:rPr>
              <a:t>BV 20 BV</a:t>
            </a:r>
          </a:p>
        </p:txBody>
      </p:sp>
      <p:pic>
        <p:nvPicPr>
          <p:cNvPr id="9" name="Picture 8" descr="A plate of food on a table&#10;&#10;Description generated with very high confidence">
            <a:extLst>
              <a:ext uri="{FF2B5EF4-FFF2-40B4-BE49-F238E27FC236}">
                <a16:creationId xmlns:a16="http://schemas.microsoft.com/office/drawing/2014/main" id="{FF9E06F4-8878-4DFD-B590-CDA1B6C88D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803077" y="38596"/>
            <a:ext cx="2366754" cy="31556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plate of food&#10;&#10;Description generated with very high confidence">
            <a:extLst>
              <a:ext uri="{FF2B5EF4-FFF2-40B4-BE49-F238E27FC236}">
                <a16:creationId xmlns:a16="http://schemas.microsoft.com/office/drawing/2014/main" id="{C378E1FC-3059-4D7C-BBA6-60349E951D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774222" y="1983513"/>
            <a:ext cx="2504132" cy="3338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8" name="Picture 2" descr="https://img.shop.com/Image/250000/253500/253596/products/1660756327__400x400__.jpg">
            <a:extLst>
              <a:ext uri="{FF2B5EF4-FFF2-40B4-BE49-F238E27FC236}">
                <a16:creationId xmlns:a16="http://schemas.microsoft.com/office/drawing/2014/main" id="{8660D13B-6872-428A-8436-FD33F389E0F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96812" y="433055"/>
            <a:ext cx="2416104" cy="2416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7290115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185863" y="728663"/>
            <a:ext cx="6961778" cy="2123658"/>
          </a:xfrm>
          <a:prstGeom prst="rect">
            <a:avLst/>
          </a:prstGeom>
          <a:noFill/>
        </p:spPr>
        <p:txBody>
          <a:bodyPr wrap="none" rtlCol="0">
            <a:spAutoFit/>
          </a:bodyPr>
          <a:lstStyle/>
          <a:p>
            <a:r>
              <a:rPr kumimoji="1" lang="en-US" altLang="zh-TW" sz="4400" dirty="0">
                <a:solidFill>
                  <a:schemeClr val="bg1"/>
                </a:solidFill>
              </a:rPr>
              <a:t>Welcome to shopping mall 7F</a:t>
            </a:r>
          </a:p>
          <a:p>
            <a:endParaRPr kumimoji="1" lang="en-US" altLang="zh-TW" sz="4400" dirty="0">
              <a:solidFill>
                <a:schemeClr val="bg1"/>
              </a:solidFill>
            </a:endParaRPr>
          </a:p>
          <a:p>
            <a:r>
              <a:rPr kumimoji="1" lang="en-US" altLang="zh-TW" sz="4400" dirty="0">
                <a:solidFill>
                  <a:schemeClr val="bg1"/>
                </a:solidFill>
              </a:rPr>
              <a:t>Food Court &amp; Beverages</a:t>
            </a:r>
          </a:p>
        </p:txBody>
      </p:sp>
    </p:spTree>
    <p:extLst>
      <p:ext uri="{BB962C8B-B14F-4D97-AF65-F5344CB8AC3E}">
        <p14:creationId xmlns:p14="http://schemas.microsoft.com/office/powerpoint/2010/main" val="5273050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26332"/>
            <a:ext cx="9144000" cy="5143500"/>
          </a:xfrm>
          <a:prstGeom prst="rect">
            <a:avLst/>
          </a:prstGeom>
          <a:solidFill>
            <a:srgbClr val="9F0000">
              <a:alpha val="8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000500" y="2744267"/>
            <a:ext cx="4914900" cy="2100575"/>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S$16.90</a:t>
            </a:r>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lang="en-US" altLang="zh-TW" sz="3600" b="1" dirty="0">
                <a:solidFill>
                  <a:schemeClr val="bg1"/>
                </a:solidFill>
                <a:latin typeface="HanziPen TC" charset="-120"/>
                <a:ea typeface="HanziPen TC" charset="-120"/>
                <a:cs typeface="HanziPen TC" charset="-120"/>
              </a:rPr>
              <a:t>Cashback 3%: S$0.50</a:t>
            </a:r>
            <a:br>
              <a:rPr lang="en-US" altLang="zh-TW" sz="3600" b="1" dirty="0">
                <a:solidFill>
                  <a:schemeClr val="bg1"/>
                </a:solidFill>
                <a:latin typeface="HanziPen TC" charset="-120"/>
                <a:ea typeface="HanziPen TC" charset="-120"/>
                <a:cs typeface="HanziPen TC" charset="-120"/>
              </a:rPr>
            </a:br>
            <a:r>
              <a:rPr kumimoji="1" lang="en-US" altLang="zh-TW" sz="3600" b="1" dirty="0">
                <a:solidFill>
                  <a:schemeClr val="bg1"/>
                </a:solidFill>
                <a:latin typeface="HanziPen TC" charset="-120"/>
                <a:ea typeface="HanziPen TC" charset="-120"/>
                <a:cs typeface="HanziPen TC" charset="-120"/>
              </a:rPr>
              <a:t>IBV 1.5%:  0.19 IBV</a:t>
            </a:r>
            <a:endParaRPr kumimoji="1" lang="zh-TW" altLang="en-US" sz="2700" b="1" dirty="0">
              <a:solidFill>
                <a:schemeClr val="bg1"/>
              </a:solidFill>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66787" y="995834"/>
            <a:ext cx="2530206" cy="1502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8" name="Picture 4" descr="No automatic alt text availa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0384" y="81699"/>
            <a:ext cx="3098045" cy="2846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4" name="Picture 2" descr="Image may contain: 3 people, people sitting and tab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9269" y="2752431"/>
            <a:ext cx="3079160" cy="23093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tangle 1">
            <a:extLst>
              <a:ext uri="{FF2B5EF4-FFF2-40B4-BE49-F238E27FC236}">
                <a16:creationId xmlns:a16="http://schemas.microsoft.com/office/drawing/2014/main" id="{8733E2A1-3B73-41F4-A07D-C628027CC5C2}"/>
              </a:ext>
            </a:extLst>
          </p:cNvPr>
          <p:cNvSpPr/>
          <p:nvPr/>
        </p:nvSpPr>
        <p:spPr>
          <a:xfrm rot="20850174">
            <a:off x="4260472" y="1424023"/>
            <a:ext cx="1812109" cy="646331"/>
          </a:xfrm>
          <a:prstGeom prst="rect">
            <a:avLst/>
          </a:prstGeom>
        </p:spPr>
        <p:txBody>
          <a:bodyPr wrap="square">
            <a:spAutoFit/>
          </a:bodyPr>
          <a:lstStyle/>
          <a:p>
            <a:r>
              <a:rPr kumimoji="1" lang="en-US" altLang="zh-TW" sz="3600" b="1" dirty="0">
                <a:solidFill>
                  <a:srgbClr val="FFC000"/>
                </a:solidFill>
                <a:latin typeface="HanziPen TC" charset="-120"/>
                <a:ea typeface="HanziPen TC" charset="-120"/>
                <a:cs typeface="HanziPen TC" charset="-120"/>
              </a:rPr>
              <a:t>Walk In</a:t>
            </a:r>
            <a:endParaRPr lang="en-SG" sz="3600" dirty="0"/>
          </a:p>
        </p:txBody>
      </p:sp>
    </p:spTree>
    <p:extLst>
      <p:ext uri="{BB962C8B-B14F-4D97-AF65-F5344CB8AC3E}">
        <p14:creationId xmlns:p14="http://schemas.microsoft.com/office/powerpoint/2010/main" val="18621931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9144000" cy="5143500"/>
          </a:xfrm>
          <a:prstGeom prst="rect">
            <a:avLst/>
          </a:prstGeom>
          <a:solidFill>
            <a:srgbClr val="9F0000">
              <a:alpha val="8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sp>
        <p:nvSpPr>
          <p:cNvPr id="8" name="文字方塊 2"/>
          <p:cNvSpPr txBox="1"/>
          <p:nvPr/>
        </p:nvSpPr>
        <p:spPr>
          <a:xfrm>
            <a:off x="3965014" y="1913532"/>
            <a:ext cx="4542008" cy="3000821"/>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Total Price: S$149</a:t>
            </a:r>
            <a:endParaRPr kumimoji="1" lang="en-US" altLang="zh-TW" sz="750" b="1" dirty="0">
              <a:solidFill>
                <a:srgbClr val="FFC000"/>
              </a:solidFill>
              <a:latin typeface="HanziPen TC" charset="-120"/>
              <a:ea typeface="HanziPen TC" charset="-120"/>
              <a:cs typeface="HanziPen TC" charset="-120"/>
            </a:endParaRPr>
          </a:p>
          <a:p>
            <a:r>
              <a:rPr kumimoji="1" lang="en-US" altLang="zh-TW" sz="2700" b="1" dirty="0">
                <a:solidFill>
                  <a:srgbClr val="FFC000"/>
                </a:solidFill>
                <a:latin typeface="HanziPen TC" charset="-120"/>
                <a:ea typeface="HanziPen TC" charset="-120"/>
                <a:cs typeface="HanziPen TC" charset="-120"/>
              </a:rPr>
              <a:t>Shop.com card: S$50</a:t>
            </a:r>
            <a:br>
              <a:rPr kumimoji="1" lang="en-US" altLang="zh-TW" sz="2700" b="1" dirty="0">
                <a:solidFill>
                  <a:srgbClr val="FFC000"/>
                </a:solidFill>
                <a:latin typeface="HanziPen TC" charset="-120"/>
                <a:ea typeface="HanziPen TC" charset="-120"/>
                <a:cs typeface="HanziPen TC" charset="-120"/>
              </a:rPr>
            </a:br>
            <a:r>
              <a:rPr kumimoji="1" lang="en-US" altLang="zh-TW" sz="2700" b="1" dirty="0" err="1">
                <a:solidFill>
                  <a:srgbClr val="FFC000"/>
                </a:solidFill>
                <a:latin typeface="HanziPen TC" charset="-120"/>
                <a:ea typeface="HanziPen TC" charset="-120"/>
                <a:cs typeface="HanziPen TC" charset="-120"/>
              </a:rPr>
              <a:t>Fave</a:t>
            </a:r>
            <a:r>
              <a:rPr kumimoji="1" lang="en-US" altLang="zh-TW" sz="2700" b="1" dirty="0">
                <a:solidFill>
                  <a:srgbClr val="FFC000"/>
                </a:solidFill>
                <a:latin typeface="HanziPen TC" charset="-120"/>
                <a:ea typeface="HanziPen TC" charset="-120"/>
                <a:cs typeface="HanziPen TC" charset="-120"/>
              </a:rPr>
              <a:t>: S$99 </a:t>
            </a:r>
            <a:r>
              <a:rPr kumimoji="1" lang="en-US" altLang="zh-TW" sz="2100" b="1" dirty="0">
                <a:solidFill>
                  <a:srgbClr val="FFC000"/>
                </a:solidFill>
                <a:latin typeface="HanziPen TC" charset="-120"/>
                <a:ea typeface="HanziPen TC" charset="-120"/>
                <a:cs typeface="HanziPen TC" charset="-120"/>
              </a:rPr>
              <a:t>(for S$200 voucher)</a:t>
            </a:r>
          </a:p>
          <a:p>
            <a:endParaRPr kumimoji="1" lang="en-US" altLang="zh-TW" sz="2700" b="1" dirty="0">
              <a:solidFill>
                <a:srgbClr val="FFC000"/>
              </a:solidFill>
              <a:latin typeface="HanziPen TC" charset="-120"/>
              <a:ea typeface="HanziPen TC" charset="-120"/>
              <a:cs typeface="HanziPen TC" charset="-120"/>
            </a:endParaRPr>
          </a:p>
          <a:p>
            <a:pPr lvl="0"/>
            <a:r>
              <a:rPr lang="en-US" altLang="zh-TW" sz="2400" b="1" dirty="0">
                <a:solidFill>
                  <a:schemeClr val="bg1"/>
                </a:solidFill>
                <a:latin typeface="HanziPen TC" charset="-120"/>
                <a:ea typeface="HanziPen TC" charset="-120"/>
                <a:cs typeface="HanziPen TC" charset="-120"/>
              </a:rPr>
              <a:t>Cashback 2%: $S1.00</a:t>
            </a:r>
            <a:br>
              <a:rPr lang="en-US" altLang="zh-TW" sz="2400" b="1" dirty="0">
                <a:solidFill>
                  <a:schemeClr val="bg1"/>
                </a:solidFill>
                <a:latin typeface="HanziPen TC" charset="-120"/>
                <a:ea typeface="HanziPen TC" charset="-120"/>
                <a:cs typeface="HanziPen TC" charset="-120"/>
              </a:rPr>
            </a:br>
            <a:r>
              <a:rPr lang="en-US" altLang="zh-TW" sz="2400" b="1" dirty="0">
                <a:solidFill>
                  <a:schemeClr val="bg1"/>
                </a:solidFill>
                <a:latin typeface="HanziPen TC" charset="-120"/>
                <a:ea typeface="HanziPen TC" charset="-120"/>
                <a:cs typeface="HanziPen TC" charset="-120"/>
              </a:rPr>
              <a:t>Walk-In </a:t>
            </a:r>
            <a:r>
              <a:rPr kumimoji="1" lang="en-US" altLang="zh-TW" sz="2400" b="1" dirty="0">
                <a:solidFill>
                  <a:schemeClr val="bg1"/>
                </a:solidFill>
                <a:latin typeface="HanziPen TC" charset="-120"/>
                <a:ea typeface="HanziPen TC" charset="-120"/>
                <a:cs typeface="HanziPen TC" charset="-120"/>
              </a:rPr>
              <a:t>IBV 2% </a:t>
            </a:r>
          </a:p>
          <a:p>
            <a:pPr lvl="0"/>
            <a:r>
              <a:rPr kumimoji="1" lang="en-US" altLang="zh-TW" sz="2400" b="1" dirty="0">
                <a:solidFill>
                  <a:schemeClr val="bg1"/>
                </a:solidFill>
                <a:latin typeface="HanziPen TC" charset="-120"/>
                <a:ea typeface="HanziPen TC" charset="-120"/>
                <a:cs typeface="HanziPen TC" charset="-120"/>
              </a:rPr>
              <a:t>+ </a:t>
            </a:r>
            <a:r>
              <a:rPr kumimoji="1" lang="en-US" altLang="zh-TW" sz="2400" b="1" dirty="0" err="1">
                <a:solidFill>
                  <a:schemeClr val="bg1"/>
                </a:solidFill>
                <a:latin typeface="HanziPen TC" charset="-120"/>
                <a:ea typeface="HanziPen TC" charset="-120"/>
                <a:cs typeface="HanziPen TC" charset="-120"/>
              </a:rPr>
              <a:t>Fave</a:t>
            </a:r>
            <a:r>
              <a:rPr kumimoji="1" lang="en-US" altLang="zh-TW" sz="2400" b="1" dirty="0">
                <a:solidFill>
                  <a:schemeClr val="bg1"/>
                </a:solidFill>
                <a:latin typeface="HanziPen TC" charset="-120"/>
                <a:ea typeface="HanziPen TC" charset="-120"/>
                <a:cs typeface="HanziPen TC" charset="-120"/>
              </a:rPr>
              <a:t> IBV 3%: 2.91 IBV</a:t>
            </a:r>
            <a:endParaRPr kumimoji="1" lang="zh-TW" altLang="en-US" sz="2400" b="1" dirty="0">
              <a:solidFill>
                <a:schemeClr val="bg1"/>
              </a:solidFill>
              <a:latin typeface="HanziPen TC" charset="-120"/>
              <a:ea typeface="HanziPen TC" charset="-120"/>
              <a:cs typeface="HanziPen TC" charset="-12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5014" y="474191"/>
            <a:ext cx="3127545" cy="1324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679" y="455609"/>
            <a:ext cx="3279827" cy="4232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581915C5-1E5E-4260-9870-B9F4A2B1920F}"/>
              </a:ext>
            </a:extLst>
          </p:cNvPr>
          <p:cNvSpPr/>
          <p:nvPr/>
        </p:nvSpPr>
        <p:spPr>
          <a:xfrm rot="753469">
            <a:off x="7215883" y="1038055"/>
            <a:ext cx="1656655" cy="646331"/>
          </a:xfrm>
          <a:prstGeom prst="rect">
            <a:avLst/>
          </a:prstGeom>
        </p:spPr>
        <p:txBody>
          <a:bodyPr wrap="square">
            <a:spAutoFit/>
          </a:bodyPr>
          <a:lstStyle/>
          <a:p>
            <a:r>
              <a:rPr kumimoji="1" lang="en-US" altLang="zh-TW" sz="3600" b="1" dirty="0">
                <a:solidFill>
                  <a:srgbClr val="FFC000"/>
                </a:solidFill>
                <a:latin typeface="HanziPen TC" charset="-120"/>
                <a:ea typeface="HanziPen TC" charset="-120"/>
                <a:cs typeface="HanziPen TC" charset="-120"/>
              </a:rPr>
              <a:t>Walk In</a:t>
            </a:r>
            <a:endParaRPr lang="en-SG" sz="3600" dirty="0"/>
          </a:p>
        </p:txBody>
      </p:sp>
    </p:spTree>
    <p:extLst>
      <p:ext uri="{BB962C8B-B14F-4D97-AF65-F5344CB8AC3E}">
        <p14:creationId xmlns:p14="http://schemas.microsoft.com/office/powerpoint/2010/main" val="4531804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rgbClr val="9F0000">
              <a:alpha val="8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181436" y="2327418"/>
            <a:ext cx="4735455" cy="3185487"/>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S$48 onwards</a:t>
            </a: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lang="en-US" altLang="zh-TW" sz="3600" b="1" dirty="0">
                <a:solidFill>
                  <a:schemeClr val="bg1"/>
                </a:solidFill>
                <a:latin typeface="HanziPen TC" charset="-120"/>
                <a:ea typeface="HanziPen TC" charset="-120"/>
                <a:cs typeface="HanziPen TC" charset="-120"/>
              </a:rPr>
              <a:t>Cashback 5%: S$2.40</a:t>
            </a:r>
          </a:p>
          <a:p>
            <a:pPr lvl="0"/>
            <a:r>
              <a:rPr kumimoji="1" lang="en-US" altLang="zh-TW" sz="3600" b="1" dirty="0">
                <a:solidFill>
                  <a:schemeClr val="bg1"/>
                </a:solidFill>
                <a:latin typeface="HanziPen TC" charset="-120"/>
                <a:ea typeface="HanziPen TC" charset="-120"/>
                <a:cs typeface="HanziPen TC" charset="-120"/>
              </a:rPr>
              <a:t>IBV 3%: 1.05 IBV </a:t>
            </a:r>
          </a:p>
          <a:p>
            <a:endParaRPr kumimoji="1" lang="zh-TW" altLang="en-US" sz="2700" b="1" dirty="0">
              <a:solidFill>
                <a:srgbClr val="FFC000"/>
              </a:solidFill>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65801" y="731756"/>
            <a:ext cx="2593181" cy="13215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4" name="Picture 2" descr="Image may contain: one or more people, food and indo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3702" y="1223805"/>
            <a:ext cx="3590887" cy="2019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6595" y="215153"/>
            <a:ext cx="3590886" cy="4787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32A0C7F1-DCA7-4C1B-A384-63401F212090}"/>
              </a:ext>
            </a:extLst>
          </p:cNvPr>
          <p:cNvSpPr/>
          <p:nvPr/>
        </p:nvSpPr>
        <p:spPr>
          <a:xfrm rot="630331">
            <a:off x="7134055" y="1305700"/>
            <a:ext cx="1738483" cy="646331"/>
          </a:xfrm>
          <a:prstGeom prst="rect">
            <a:avLst/>
          </a:prstGeom>
        </p:spPr>
        <p:txBody>
          <a:bodyPr wrap="square">
            <a:spAutoFit/>
          </a:bodyPr>
          <a:lstStyle/>
          <a:p>
            <a:r>
              <a:rPr kumimoji="1" lang="en-US" altLang="zh-TW" sz="3600" b="1" dirty="0">
                <a:solidFill>
                  <a:srgbClr val="FFC000"/>
                </a:solidFill>
                <a:latin typeface="HanziPen TC" charset="-120"/>
                <a:ea typeface="HanziPen TC" charset="-120"/>
                <a:cs typeface="HanziPen TC" charset="-120"/>
              </a:rPr>
              <a:t>Walk In</a:t>
            </a:r>
            <a:endParaRPr lang="en-SG" sz="3600" dirty="0"/>
          </a:p>
        </p:txBody>
      </p:sp>
    </p:spTree>
    <p:extLst>
      <p:ext uri="{BB962C8B-B14F-4D97-AF65-F5344CB8AC3E}">
        <p14:creationId xmlns:p14="http://schemas.microsoft.com/office/powerpoint/2010/main" val="162760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rgbClr val="9F0000">
              <a:alpha val="8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515195" y="2228131"/>
            <a:ext cx="4981439" cy="3300904"/>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S$24.00 onwards</a:t>
            </a:r>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chemeClr val="bg1"/>
              </a:solidFill>
              <a:latin typeface="HanziPen TC" charset="-120"/>
              <a:ea typeface="HanziPen TC" charset="-120"/>
              <a:cs typeface="HanziPen TC" charset="-120"/>
            </a:endParaRPr>
          </a:p>
          <a:p>
            <a:endParaRPr kumimoji="1" lang="en-US" altLang="zh-TW" sz="750" b="1" dirty="0">
              <a:solidFill>
                <a:schemeClr val="bg1"/>
              </a:solidFill>
              <a:latin typeface="HanziPen TC" charset="-120"/>
              <a:ea typeface="HanziPen TC" charset="-120"/>
              <a:cs typeface="HanziPen TC" charset="-120"/>
            </a:endParaRPr>
          </a:p>
          <a:p>
            <a:endParaRPr kumimoji="1" lang="en-US" altLang="zh-TW" sz="750" b="1" dirty="0">
              <a:solidFill>
                <a:schemeClr val="bg1"/>
              </a:solidFill>
              <a:latin typeface="HanziPen TC" charset="-120"/>
              <a:ea typeface="HanziPen TC" charset="-120"/>
              <a:cs typeface="HanziPen TC" charset="-120"/>
            </a:endParaRPr>
          </a:p>
          <a:p>
            <a:endParaRPr kumimoji="1" lang="en-US" altLang="zh-TW" sz="750" b="1" dirty="0">
              <a:solidFill>
                <a:schemeClr val="bg1"/>
              </a:solidFill>
              <a:latin typeface="HanziPen TC" charset="-120"/>
              <a:ea typeface="HanziPen TC" charset="-120"/>
              <a:cs typeface="HanziPen TC" charset="-120"/>
            </a:endParaRPr>
          </a:p>
          <a:p>
            <a:pPr lvl="0"/>
            <a:r>
              <a:rPr lang="en-US" altLang="zh-TW" sz="3600" b="1" dirty="0">
                <a:solidFill>
                  <a:schemeClr val="bg1"/>
                </a:solidFill>
                <a:latin typeface="HanziPen TC" charset="-120"/>
                <a:ea typeface="HanziPen TC" charset="-120"/>
                <a:cs typeface="HanziPen TC" charset="-120"/>
              </a:rPr>
              <a:t>Cashback 4%: S$0.96</a:t>
            </a:r>
            <a:br>
              <a:rPr lang="en-US" altLang="zh-TW" sz="3600" b="1" dirty="0">
                <a:solidFill>
                  <a:schemeClr val="bg1"/>
                </a:solidFill>
                <a:latin typeface="HanziPen TC" charset="-120"/>
                <a:ea typeface="HanziPen TC" charset="-120"/>
                <a:cs typeface="HanziPen TC" charset="-120"/>
              </a:rPr>
            </a:br>
            <a:r>
              <a:rPr kumimoji="1" lang="en-US" altLang="zh-TW" sz="3600" b="1" dirty="0">
                <a:solidFill>
                  <a:schemeClr val="bg1"/>
                </a:solidFill>
                <a:latin typeface="HanziPen TC" charset="-120"/>
                <a:ea typeface="HanziPen TC" charset="-120"/>
                <a:cs typeface="HanziPen TC" charset="-120"/>
              </a:rPr>
              <a:t>IBV 2%: 0.35 IBV</a:t>
            </a:r>
          </a:p>
          <a:p>
            <a:endParaRPr kumimoji="1" lang="zh-TW" altLang="en-US" sz="2700" b="1" dirty="0">
              <a:solidFill>
                <a:srgbClr val="FFC000"/>
              </a:solidFill>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7170" name="Picture 2" descr="Image may contain: 5 people, including Allan Loh, people smiling, drink"/>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96634" y="185305"/>
            <a:ext cx="3176954" cy="4772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AutoShape 4" descr="Image result for Multifood supply"/>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 name="AutoShape 6" descr="Image result for Multifood supply"/>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7176"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4019" y="558833"/>
            <a:ext cx="3497981" cy="1455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02358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5143500"/>
          </a:xfrm>
          <a:prstGeom prst="rect">
            <a:avLst/>
          </a:prstGeom>
          <a:solidFill>
            <a:srgbClr val="9F0000">
              <a:alpha val="8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30883" y="2377933"/>
            <a:ext cx="5069237" cy="2516073"/>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S$75.00</a:t>
            </a:r>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lang="en-US" altLang="zh-TW" sz="3600" b="1" dirty="0">
                <a:solidFill>
                  <a:schemeClr val="bg1"/>
                </a:solidFill>
                <a:latin typeface="HanziPen TC" charset="-120"/>
                <a:ea typeface="HanziPen TC" charset="-120"/>
                <a:cs typeface="HanziPen TC" charset="-120"/>
              </a:rPr>
              <a:t>Cashback 5%: S$3.75</a:t>
            </a:r>
            <a:br>
              <a:rPr lang="en-US" altLang="zh-TW" sz="3600" b="1" dirty="0">
                <a:solidFill>
                  <a:schemeClr val="bg1"/>
                </a:solidFill>
                <a:latin typeface="HanziPen TC" charset="-120"/>
                <a:ea typeface="HanziPen TC" charset="-120"/>
                <a:cs typeface="HanziPen TC" charset="-120"/>
              </a:rPr>
            </a:br>
            <a:r>
              <a:rPr kumimoji="1" lang="en-US" altLang="zh-TW" sz="3600" b="1" dirty="0">
                <a:solidFill>
                  <a:schemeClr val="bg1"/>
                </a:solidFill>
                <a:latin typeface="HanziPen TC" charset="-120"/>
                <a:ea typeface="HanziPen TC" charset="-120"/>
                <a:cs typeface="HanziPen TC" charset="-120"/>
              </a:rPr>
              <a:t>IBV 3%: 1.65 IBV</a:t>
            </a:r>
          </a:p>
          <a:p>
            <a:endParaRPr kumimoji="1" lang="zh-TW" altLang="en-US" sz="2700" b="1" dirty="0">
              <a:solidFill>
                <a:srgbClr val="FFC000"/>
              </a:solidFill>
              <a:latin typeface="HanziPen TC" charset="-120"/>
              <a:ea typeface="HanziPen TC" charset="-120"/>
              <a:cs typeface="HanziPen TC" charset="-120"/>
            </a:endParaRP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8194" name="Picture 2" descr="Image may contain: 1 person, drink and indoo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15807" y="329453"/>
            <a:ext cx="3346512" cy="4462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1838" y="734920"/>
            <a:ext cx="3470162" cy="10906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4813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rgbClr val="9F0000">
              <a:alpha val="8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572000" y="2736109"/>
            <a:ext cx="4159702" cy="1661993"/>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S$12.00</a:t>
            </a:r>
            <a:endParaRPr kumimoji="1" lang="en-US" altLang="zh-TW" sz="210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kumimoji="1" lang="en-US" altLang="zh-TW" sz="3600" b="1" dirty="0">
                <a:solidFill>
                  <a:schemeClr val="bg1"/>
                </a:solidFill>
                <a:latin typeface="HanziPen TC" charset="-120"/>
                <a:ea typeface="HanziPen TC" charset="-120"/>
                <a:cs typeface="HanziPen TC" charset="-120"/>
              </a:rPr>
              <a:t>IBV 3%: 0.26 IBV </a:t>
            </a: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pic>
        <p:nvPicPr>
          <p:cNvPr id="5122" name="Picture 2" descr="Image may contain: 2 people, including Joy Tong, people smiling, food and indoo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6451" y="288648"/>
            <a:ext cx="3237019" cy="4316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6">
            <a:extLst>
              <a:ext uri="{FF2B5EF4-FFF2-40B4-BE49-F238E27FC236}">
                <a16:creationId xmlns:a16="http://schemas.microsoft.com/office/drawing/2014/main" id="{060EB50A-7A65-47E6-9B04-D5CCE599D753}"/>
              </a:ext>
            </a:extLst>
          </p:cNvPr>
          <p:cNvPicPr>
            <a:picLocks noChangeAspect="1"/>
          </p:cNvPicPr>
          <p:nvPr/>
        </p:nvPicPr>
        <p:blipFill>
          <a:blip r:embed="rId3"/>
          <a:stretch>
            <a:fillRect/>
          </a:stretch>
        </p:blipFill>
        <p:spPr>
          <a:xfrm>
            <a:off x="6984609" y="550575"/>
            <a:ext cx="1644196" cy="16349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Image result for rong hua bak kut teh">
            <a:extLst>
              <a:ext uri="{FF2B5EF4-FFF2-40B4-BE49-F238E27FC236}">
                <a16:creationId xmlns:a16="http://schemas.microsoft.com/office/drawing/2014/main" id="{F2FD429B-6E40-40A1-B950-9AD0E7052D8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550575"/>
            <a:ext cx="2259839" cy="16349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5766488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143500"/>
          </a:xfrm>
          <a:prstGeom prst="rect">
            <a:avLst/>
          </a:prstGeom>
          <a:solidFill>
            <a:srgbClr val="9F0000">
              <a:alpha val="8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TW" altLang="en-US"/>
          </a:p>
        </p:txBody>
      </p:sp>
      <p:sp>
        <p:nvSpPr>
          <p:cNvPr id="3" name="文字方塊 2"/>
          <p:cNvSpPr txBox="1"/>
          <p:nvPr/>
        </p:nvSpPr>
        <p:spPr>
          <a:xfrm>
            <a:off x="4776829" y="2736109"/>
            <a:ext cx="4159702" cy="1661993"/>
          </a:xfrm>
          <a:prstGeom prst="rect">
            <a:avLst/>
          </a:prstGeom>
          <a:noFill/>
        </p:spPr>
        <p:txBody>
          <a:bodyPr wrap="square" rtlCol="0">
            <a:spAutoFit/>
          </a:bodyPr>
          <a:lstStyle/>
          <a:p>
            <a:r>
              <a:rPr kumimoji="1" lang="en-US" altLang="zh-TW" sz="3600" b="1" dirty="0">
                <a:solidFill>
                  <a:srgbClr val="FFC000"/>
                </a:solidFill>
                <a:latin typeface="HanziPen TC" charset="-120"/>
                <a:ea typeface="HanziPen TC" charset="-120"/>
                <a:cs typeface="HanziPen TC" charset="-120"/>
              </a:rPr>
              <a:t>Price: S$17.80</a:t>
            </a:r>
            <a:endParaRPr kumimoji="1" lang="en-US" altLang="zh-TW" sz="210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endParaRPr kumimoji="1" lang="en-US" altLang="zh-TW" sz="750" b="1" dirty="0">
              <a:solidFill>
                <a:srgbClr val="FFC000"/>
              </a:solidFill>
              <a:latin typeface="HanziPen TC" charset="-120"/>
              <a:ea typeface="HanziPen TC" charset="-120"/>
              <a:cs typeface="HanziPen TC" charset="-120"/>
            </a:endParaRPr>
          </a:p>
          <a:p>
            <a:pPr lvl="0"/>
            <a:r>
              <a:rPr kumimoji="1" lang="en-US" altLang="zh-TW" sz="3600" b="1" dirty="0">
                <a:solidFill>
                  <a:schemeClr val="bg1"/>
                </a:solidFill>
                <a:latin typeface="HanziPen TC" charset="-120"/>
                <a:ea typeface="HanziPen TC" charset="-120"/>
                <a:cs typeface="HanziPen TC" charset="-120"/>
              </a:rPr>
              <a:t>IBV 3%: 0.39 IBV </a:t>
            </a:r>
          </a:p>
        </p:txBody>
      </p:sp>
      <p:sp>
        <p:nvSpPr>
          <p:cNvPr id="5" name="AutoShape 6" descr="https://img.shop.com/Image/resources/images/cashback-icon.svg"/>
          <p:cNvSpPr>
            <a:spLocks noChangeAspect="1" noChangeArrowheads="1"/>
          </p:cNvSpPr>
          <p:nvPr/>
        </p:nvSpPr>
        <p:spPr bwMode="auto">
          <a:xfrm>
            <a:off x="286595" y="10085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sp>
        <p:nvSpPr>
          <p:cNvPr id="2" name="Rectangle 1"/>
          <p:cNvSpPr/>
          <p:nvPr/>
        </p:nvSpPr>
        <p:spPr>
          <a:xfrm>
            <a:off x="400895" y="4533320"/>
            <a:ext cx="3922869" cy="369332"/>
          </a:xfrm>
          <a:prstGeom prst="rect">
            <a:avLst/>
          </a:prstGeom>
        </p:spPr>
        <p:txBody>
          <a:bodyPr wrap="none">
            <a:spAutoFit/>
          </a:bodyPr>
          <a:lstStyle/>
          <a:p>
            <a:pPr lvl="0"/>
            <a:r>
              <a:rPr kumimoji="1" lang="en-US" altLang="zh-TW" b="1" dirty="0">
                <a:solidFill>
                  <a:schemeClr val="bg1"/>
                </a:solidFill>
                <a:latin typeface="HanziPen TC" charset="-120"/>
                <a:ea typeface="HanziPen TC" charset="-120"/>
                <a:cs typeface="HanziPen TC" charset="-120"/>
              </a:rPr>
              <a:t>4-Tier Pagoda Hotpot and BBQ buffet</a:t>
            </a:r>
          </a:p>
        </p:txBody>
      </p:sp>
      <p:pic>
        <p:nvPicPr>
          <p:cNvPr id="3074" name="Picture 2" descr="Image may contain: foo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9208" y="215153"/>
            <a:ext cx="3215759" cy="4287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6">
            <a:extLst>
              <a:ext uri="{FF2B5EF4-FFF2-40B4-BE49-F238E27FC236}">
                <a16:creationId xmlns:a16="http://schemas.microsoft.com/office/drawing/2014/main" id="{F1507018-F2F7-4A24-9B52-8FB6A4F03E63}"/>
              </a:ext>
            </a:extLst>
          </p:cNvPr>
          <p:cNvPicPr>
            <a:picLocks noChangeAspect="1"/>
          </p:cNvPicPr>
          <p:nvPr/>
        </p:nvPicPr>
        <p:blipFill>
          <a:blip r:embed="rId3"/>
          <a:stretch>
            <a:fillRect/>
          </a:stretch>
        </p:blipFill>
        <p:spPr>
          <a:xfrm>
            <a:off x="6624853" y="559813"/>
            <a:ext cx="1874544" cy="1864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2" descr="Related image">
            <a:extLst>
              <a:ext uri="{FF2B5EF4-FFF2-40B4-BE49-F238E27FC236}">
                <a16:creationId xmlns:a16="http://schemas.microsoft.com/office/drawing/2014/main" id="{A1308EC3-BF7A-4FC1-91F9-1D06D91B5D3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00305" y="559813"/>
            <a:ext cx="1854775" cy="1854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9357957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F9AB990F-6E88-4EE4-8877-3E4B517B73B5}&quot;/&gt;&lt;isInvalidForFieldText val=&quot;0&quot;/&gt;&lt;Image&gt;&lt;filename val=&quot;C:\Users\video\AppData\Local\Temp\PR\data\asimages\{F9AB990F-6E88-4EE4-8877-3E4B517B73B5}_29.png&quot;/&gt;&lt;left val=&quot;432&quot;/&gt;&lt;top val=&quot;76&quot;/&gt;&lt;width val=&quot;283&quot;/&gt;&lt;height val=&quot;70&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F9AB990F-6E88-4EE4-8877-3E4B517B73B5}&quot;/&gt;&lt;isInvalidForFieldText val=&quot;0&quot;/&gt;&lt;Image&gt;&lt;filename val=&quot;C:\Users\video\AppData\Local\Temp\PR\data\asimages\{F9AB990F-6E88-4EE4-8877-3E4B517B73B5}_29.png&quot;/&gt;&lt;left val=&quot;432&quot;/&gt;&lt;top val=&quot;76&quot;/&gt;&lt;width val=&quot;283&quot;/&gt;&lt;height val=&quot;7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ption 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5286</TotalTime>
  <Words>5780</Words>
  <Application>Microsoft Office PowerPoint</Application>
  <PresentationFormat>On-screen Show (16:9)</PresentationFormat>
  <Paragraphs>1197</Paragraphs>
  <Slides>126</Slides>
  <Notes>28</Notes>
  <HiddenSlides>2</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126</vt:i4>
      </vt:variant>
    </vt:vector>
  </HeadingPairs>
  <TitlesOfParts>
    <vt:vector size="148" baseType="lpstr">
      <vt:lpstr>-apple-system</vt:lpstr>
      <vt:lpstr>HanziPen TC</vt:lpstr>
      <vt:lpstr>Helvetica Regular</vt:lpstr>
      <vt:lpstr>Montserrat</vt:lpstr>
      <vt:lpstr>Montserrat ExtraLight</vt:lpstr>
      <vt:lpstr>Montserrat Light</vt:lpstr>
      <vt:lpstr>Montserrat Medium</vt:lpstr>
      <vt:lpstr>Montserrat SemiBold</vt:lpstr>
      <vt:lpstr>ＭＳ Ｐゴシック</vt:lpstr>
      <vt:lpstr>新細明體</vt:lpstr>
      <vt:lpstr>Arial</vt:lpstr>
      <vt:lpstr>Calibri</vt:lpstr>
      <vt:lpstr>Calibri Light</vt:lpstr>
      <vt:lpstr>Cambria Math</vt:lpstr>
      <vt:lpstr>Century Gothic</vt:lpstr>
      <vt:lpstr>Corbel</vt:lpstr>
      <vt:lpstr>Helvetica</vt:lpstr>
      <vt:lpstr>Wingdings</vt:lpstr>
      <vt:lpstr>1_Office Theme</vt:lpstr>
      <vt:lpstr>3_Office Theme</vt:lpstr>
      <vt:lpstr>Office Theme</vt:lpstr>
      <vt:lpstr>1_Option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an Annuity</vt:lpstr>
      <vt:lpstr>PowerPoint Presentation</vt:lpstr>
      <vt:lpstr>PowerPoint Presentation</vt:lpstr>
      <vt:lpstr>SHOPPING ANNUITY = ECONOMIC ALCHEMY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Rose Stack</dc:creator>
  <cp:lastModifiedBy>Jermaine Khoo</cp:lastModifiedBy>
  <cp:revision>264</cp:revision>
  <cp:lastPrinted>2015-03-04T02:24:50Z</cp:lastPrinted>
  <dcterms:created xsi:type="dcterms:W3CDTF">2015-01-06T14:43:59Z</dcterms:created>
  <dcterms:modified xsi:type="dcterms:W3CDTF">2018-11-01T10:16:00Z</dcterms:modified>
</cp:coreProperties>
</file>